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5"/>
  </p:notesMasterIdLst>
  <p:sldIdLst>
    <p:sldId id="257" r:id="rId2"/>
    <p:sldId id="461" r:id="rId3"/>
    <p:sldId id="258" r:id="rId4"/>
    <p:sldId id="263" r:id="rId5"/>
    <p:sldId id="264" r:id="rId6"/>
    <p:sldId id="265" r:id="rId7"/>
    <p:sldId id="266" r:id="rId8"/>
    <p:sldId id="267" r:id="rId9"/>
    <p:sldId id="269" r:id="rId10"/>
    <p:sldId id="271" r:id="rId11"/>
    <p:sldId id="272" r:id="rId12"/>
    <p:sldId id="273" r:id="rId13"/>
    <p:sldId id="274" r:id="rId14"/>
    <p:sldId id="283" r:id="rId15"/>
    <p:sldId id="284" r:id="rId16"/>
    <p:sldId id="285" r:id="rId17"/>
    <p:sldId id="286" r:id="rId18"/>
    <p:sldId id="287" r:id="rId19"/>
    <p:sldId id="299" r:id="rId20"/>
    <p:sldId id="301" r:id="rId21"/>
    <p:sldId id="292" r:id="rId22"/>
    <p:sldId id="509" r:id="rId23"/>
    <p:sldId id="516" r:id="rId24"/>
    <p:sldId id="439" r:id="rId25"/>
    <p:sldId id="518" r:id="rId26"/>
    <p:sldId id="352" r:id="rId27"/>
    <p:sldId id="536" r:id="rId28"/>
    <p:sldId id="443" r:id="rId29"/>
    <p:sldId id="304" r:id="rId30"/>
    <p:sldId id="305" r:id="rId31"/>
    <p:sldId id="307" r:id="rId32"/>
    <p:sldId id="306" r:id="rId33"/>
    <p:sldId id="295" r:id="rId34"/>
    <p:sldId id="325" r:id="rId35"/>
    <p:sldId id="343" r:id="rId36"/>
    <p:sldId id="462" r:id="rId37"/>
    <p:sldId id="463" r:id="rId38"/>
    <p:sldId id="344" r:id="rId39"/>
    <p:sldId id="519" r:id="rId40"/>
    <p:sldId id="345" r:id="rId41"/>
    <p:sldId id="444" r:id="rId42"/>
    <p:sldId id="296" r:id="rId43"/>
    <p:sldId id="425" r:id="rId44"/>
    <p:sldId id="297" r:id="rId45"/>
    <p:sldId id="422" r:id="rId46"/>
    <p:sldId id="318" r:id="rId47"/>
    <p:sldId id="311" r:id="rId48"/>
    <p:sldId id="312" r:id="rId49"/>
    <p:sldId id="321" r:id="rId50"/>
    <p:sldId id="320" r:id="rId51"/>
    <p:sldId id="441" r:id="rId52"/>
    <p:sldId id="383" r:id="rId53"/>
    <p:sldId id="464" r:id="rId54"/>
    <p:sldId id="313" r:id="rId55"/>
    <p:sldId id="355" r:id="rId56"/>
    <p:sldId id="384" r:id="rId57"/>
    <p:sldId id="385" r:id="rId58"/>
    <p:sldId id="356" r:id="rId59"/>
    <p:sldId id="315" r:id="rId60"/>
    <p:sldId id="328" r:id="rId61"/>
    <p:sldId id="357" r:id="rId62"/>
    <p:sldId id="358" r:id="rId63"/>
    <p:sldId id="362" r:id="rId64"/>
    <p:sldId id="364" r:id="rId65"/>
    <p:sldId id="365" r:id="rId66"/>
    <p:sldId id="366" r:id="rId67"/>
    <p:sldId id="367" r:id="rId68"/>
    <p:sldId id="369" r:id="rId69"/>
    <p:sldId id="370" r:id="rId70"/>
    <p:sldId id="371" r:id="rId71"/>
    <p:sldId id="372" r:id="rId72"/>
    <p:sldId id="373" r:id="rId73"/>
    <p:sldId id="375" r:id="rId74"/>
    <p:sldId id="329" r:id="rId75"/>
    <p:sldId id="537" r:id="rId76"/>
    <p:sldId id="317" r:id="rId77"/>
    <p:sldId id="330" r:id="rId78"/>
    <p:sldId id="336" r:id="rId79"/>
    <p:sldId id="427" r:id="rId80"/>
    <p:sldId id="428" r:id="rId81"/>
    <p:sldId id="331" r:id="rId82"/>
    <p:sldId id="350" r:id="rId83"/>
    <p:sldId id="381" r:id="rId84"/>
    <p:sldId id="332" r:id="rId85"/>
    <p:sldId id="333" r:id="rId86"/>
    <p:sldId id="532" r:id="rId87"/>
    <p:sldId id="334" r:id="rId88"/>
    <p:sldId id="380" r:id="rId89"/>
    <p:sldId id="256" r:id="rId90"/>
    <p:sldId id="501" r:id="rId91"/>
    <p:sldId id="502" r:id="rId92"/>
    <p:sldId id="503" r:id="rId93"/>
    <p:sldId id="504" r:id="rId94"/>
    <p:sldId id="429" r:id="rId95"/>
    <p:sldId id="430" r:id="rId96"/>
    <p:sldId id="486" r:id="rId97"/>
    <p:sldId id="468" r:id="rId98"/>
    <p:sldId id="431" r:id="rId99"/>
    <p:sldId id="433" r:id="rId100"/>
    <p:sldId id="533" r:id="rId101"/>
    <p:sldId id="488" r:id="rId102"/>
    <p:sldId id="489" r:id="rId103"/>
    <p:sldId id="535" r:id="rId104"/>
    <p:sldId id="490" r:id="rId105"/>
    <p:sldId id="491" r:id="rId106"/>
    <p:sldId id="322" r:id="rId107"/>
    <p:sldId id="534" r:id="rId108"/>
    <p:sldId id="262" r:id="rId109"/>
    <p:sldId id="411" r:id="rId110"/>
    <p:sldId id="493" r:id="rId111"/>
    <p:sldId id="494" r:id="rId112"/>
    <p:sldId id="495" r:id="rId113"/>
    <p:sldId id="525" r:id="rId114"/>
    <p:sldId id="505" r:id="rId115"/>
    <p:sldId id="496" r:id="rId116"/>
    <p:sldId id="497" r:id="rId117"/>
    <p:sldId id="498" r:id="rId118"/>
    <p:sldId id="526" r:id="rId119"/>
    <p:sldId id="506" r:id="rId120"/>
    <p:sldId id="387" r:id="rId121"/>
    <p:sldId id="460" r:id="rId122"/>
    <p:sldId id="408" r:id="rId123"/>
    <p:sldId id="485" r:id="rId124"/>
    <p:sldId id="487" r:id="rId125"/>
    <p:sldId id="470" r:id="rId126"/>
    <p:sldId id="471" r:id="rId127"/>
    <p:sldId id="529" r:id="rId128"/>
    <p:sldId id="393" r:id="rId129"/>
    <p:sldId id="409" r:id="rId130"/>
    <p:sldId id="394" r:id="rId131"/>
    <p:sldId id="395" r:id="rId132"/>
    <p:sldId id="399" r:id="rId133"/>
    <p:sldId id="396" r:id="rId134"/>
    <p:sldId id="397" r:id="rId135"/>
    <p:sldId id="418" r:id="rId136"/>
    <p:sldId id="419" r:id="rId137"/>
    <p:sldId id="406" r:id="rId138"/>
    <p:sldId id="417" r:id="rId139"/>
    <p:sldId id="404" r:id="rId140"/>
    <p:sldId id="456" r:id="rId141"/>
    <p:sldId id="499" r:id="rId142"/>
    <p:sldId id="407" r:id="rId143"/>
    <p:sldId id="448" r:id="rId144"/>
    <p:sldId id="473" r:id="rId145"/>
    <p:sldId id="447" r:id="rId146"/>
    <p:sldId id="474" r:id="rId147"/>
    <p:sldId id="402" r:id="rId148"/>
    <p:sldId id="450" r:id="rId149"/>
    <p:sldId id="451" r:id="rId150"/>
    <p:sldId id="475" r:id="rId151"/>
    <p:sldId id="452" r:id="rId152"/>
    <p:sldId id="476" r:id="rId153"/>
    <p:sldId id="480" r:id="rId154"/>
    <p:sldId id="481" r:id="rId155"/>
    <p:sldId id="477" r:id="rId156"/>
    <p:sldId id="478" r:id="rId157"/>
    <p:sldId id="479" r:id="rId158"/>
    <p:sldId id="453" r:id="rId159"/>
    <p:sldId id="454" r:id="rId160"/>
    <p:sldId id="482" r:id="rId161"/>
    <p:sldId id="483" r:id="rId162"/>
    <p:sldId id="469" r:id="rId163"/>
    <p:sldId id="455" r:id="rId164"/>
    <p:sldId id="484" r:id="rId165"/>
    <p:sldId id="459" r:id="rId166"/>
    <p:sldId id="466" r:id="rId167"/>
    <p:sldId id="465" r:id="rId168"/>
    <p:sldId id="414" r:id="rId169"/>
    <p:sldId id="415" r:id="rId170"/>
    <p:sldId id="437" r:id="rId171"/>
    <p:sldId id="445" r:id="rId172"/>
    <p:sldId id="530" r:id="rId173"/>
    <p:sldId id="507" r:id="rId174"/>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27" autoAdjust="0"/>
  </p:normalViewPr>
  <p:slideViewPr>
    <p:cSldViewPr>
      <p:cViewPr varScale="1">
        <p:scale>
          <a:sx n="61" d="100"/>
          <a:sy n="61" d="100"/>
        </p:scale>
        <p:origin x="-14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888DA6-E912-49EB-B159-F338F138C1BF}" type="doc">
      <dgm:prSet loTypeId="urn:microsoft.com/office/officeart/2005/8/layout/hProcess9" loCatId="process" qsTypeId="urn:microsoft.com/office/officeart/2005/8/quickstyle/simple1" qsCatId="simple" csTypeId="urn:microsoft.com/office/officeart/2005/8/colors/accent1_2" csCatId="accent1" phldr="1"/>
      <dgm:spPr/>
    </dgm:pt>
    <dgm:pt modelId="{29EFF063-B54B-4273-963D-367E56391842}">
      <dgm:prSet phldrT="[텍스트]"/>
      <dgm:spPr/>
      <dgm:t>
        <a:bodyPr/>
        <a:lstStyle/>
        <a:p>
          <a:pPr latinLnBrk="1"/>
          <a:r>
            <a:rPr lang="en-US" altLang="ko-KR" dirty="0" err="1" smtClean="0"/>
            <a:t>Prokinetics</a:t>
          </a:r>
          <a:r>
            <a:rPr lang="en-US" altLang="ko-KR" dirty="0" smtClean="0"/>
            <a:t> + Bulking agent</a:t>
          </a:r>
          <a:endParaRPr lang="ko-KR" altLang="en-US" dirty="0"/>
        </a:p>
      </dgm:t>
    </dgm:pt>
    <dgm:pt modelId="{C9D28E4E-3DB3-4807-ADED-A827E0ECAC00}" type="parTrans" cxnId="{A1787E63-F380-4326-808A-275CC3FBD8CC}">
      <dgm:prSet/>
      <dgm:spPr/>
      <dgm:t>
        <a:bodyPr/>
        <a:lstStyle/>
        <a:p>
          <a:pPr latinLnBrk="1"/>
          <a:endParaRPr lang="ko-KR" altLang="en-US"/>
        </a:p>
      </dgm:t>
    </dgm:pt>
    <dgm:pt modelId="{5414301D-6A59-401A-95F3-F0D9A2585448}" type="sibTrans" cxnId="{A1787E63-F380-4326-808A-275CC3FBD8CC}">
      <dgm:prSet/>
      <dgm:spPr/>
      <dgm:t>
        <a:bodyPr/>
        <a:lstStyle/>
        <a:p>
          <a:pPr latinLnBrk="1"/>
          <a:endParaRPr lang="ko-KR" altLang="en-US"/>
        </a:p>
      </dgm:t>
    </dgm:pt>
    <dgm:pt modelId="{82924074-85B3-4484-9A2B-944BC444C18F}">
      <dgm:prSet phldrT="[텍스트]"/>
      <dgm:spPr/>
      <dgm:t>
        <a:bodyPr/>
        <a:lstStyle/>
        <a:p>
          <a:pPr latinLnBrk="1"/>
          <a:r>
            <a:rPr lang="en-US" altLang="ko-KR" dirty="0" smtClean="0"/>
            <a:t>PEG</a:t>
          </a:r>
          <a:endParaRPr lang="ko-KR" altLang="en-US" dirty="0"/>
        </a:p>
      </dgm:t>
    </dgm:pt>
    <dgm:pt modelId="{76BFE4BE-AA5A-4929-801D-06430FB25071}" type="parTrans" cxnId="{096284D9-97EC-4507-A760-AAD0F25B8C00}">
      <dgm:prSet/>
      <dgm:spPr/>
      <dgm:t>
        <a:bodyPr/>
        <a:lstStyle/>
        <a:p>
          <a:pPr latinLnBrk="1"/>
          <a:endParaRPr lang="ko-KR" altLang="en-US"/>
        </a:p>
      </dgm:t>
    </dgm:pt>
    <dgm:pt modelId="{81C7E517-0C35-48EA-94F9-0CB3AA893A33}" type="sibTrans" cxnId="{096284D9-97EC-4507-A760-AAD0F25B8C00}">
      <dgm:prSet/>
      <dgm:spPr/>
      <dgm:t>
        <a:bodyPr/>
        <a:lstStyle/>
        <a:p>
          <a:pPr latinLnBrk="1"/>
          <a:endParaRPr lang="ko-KR" altLang="en-US"/>
        </a:p>
      </dgm:t>
    </dgm:pt>
    <dgm:pt modelId="{95C9AFF3-3B39-43F0-BF03-79691AC76033}">
      <dgm:prSet phldrT="[텍스트]"/>
      <dgm:spPr/>
      <dgm:t>
        <a:bodyPr/>
        <a:lstStyle/>
        <a:p>
          <a:pPr latinLnBrk="1"/>
          <a:r>
            <a:rPr lang="ko-KR" altLang="en-US" dirty="0" err="1" smtClean="0"/>
            <a:t>둘코락스</a:t>
          </a:r>
          <a:r>
            <a:rPr lang="en-US" altLang="ko-KR" dirty="0" smtClean="0"/>
            <a:t>/</a:t>
          </a:r>
        </a:p>
        <a:p>
          <a:pPr latinLnBrk="1"/>
          <a:r>
            <a:rPr lang="ko-KR" altLang="en-US" dirty="0" err="1" smtClean="0"/>
            <a:t>아락실</a:t>
          </a:r>
          <a:r>
            <a:rPr lang="ko-KR" altLang="en-US" dirty="0" smtClean="0"/>
            <a:t> </a:t>
          </a:r>
          <a:endParaRPr lang="ko-KR" altLang="en-US" dirty="0"/>
        </a:p>
      </dgm:t>
    </dgm:pt>
    <dgm:pt modelId="{7769278C-ED45-432B-9F7D-23FF251A533F}" type="parTrans" cxnId="{BEB6AA8F-6740-4A58-8676-B4CA01C41748}">
      <dgm:prSet/>
      <dgm:spPr/>
      <dgm:t>
        <a:bodyPr/>
        <a:lstStyle/>
        <a:p>
          <a:pPr latinLnBrk="1"/>
          <a:endParaRPr lang="ko-KR" altLang="en-US"/>
        </a:p>
      </dgm:t>
    </dgm:pt>
    <dgm:pt modelId="{0AC9FBD0-E072-4DDB-8C27-29F4A323E55E}" type="sibTrans" cxnId="{BEB6AA8F-6740-4A58-8676-B4CA01C41748}">
      <dgm:prSet/>
      <dgm:spPr/>
      <dgm:t>
        <a:bodyPr/>
        <a:lstStyle/>
        <a:p>
          <a:pPr latinLnBrk="1"/>
          <a:endParaRPr lang="ko-KR" altLang="en-US"/>
        </a:p>
      </dgm:t>
    </dgm:pt>
    <dgm:pt modelId="{14D8D334-AE6F-4561-B1B1-B214F5042668}">
      <dgm:prSet phldrT="[텍스트]"/>
      <dgm:spPr/>
      <dgm:t>
        <a:bodyPr/>
        <a:lstStyle/>
        <a:p>
          <a:pPr latinLnBrk="1"/>
          <a:r>
            <a:rPr lang="en-US" altLang="ko-KR" dirty="0" err="1" smtClean="0"/>
            <a:t>Lactulose</a:t>
          </a:r>
          <a:r>
            <a:rPr lang="en-US" altLang="ko-KR" dirty="0" smtClean="0"/>
            <a:t>/Mg</a:t>
          </a:r>
          <a:endParaRPr lang="ko-KR" altLang="en-US" dirty="0"/>
        </a:p>
      </dgm:t>
    </dgm:pt>
    <dgm:pt modelId="{6DA6D2E1-F32E-49D1-9CB4-83306B9B2F88}" type="parTrans" cxnId="{0F10C53B-412F-44A0-A2BD-A4F1E79CF6F8}">
      <dgm:prSet/>
      <dgm:spPr/>
      <dgm:t>
        <a:bodyPr/>
        <a:lstStyle/>
        <a:p>
          <a:pPr latinLnBrk="1"/>
          <a:endParaRPr lang="ko-KR" altLang="en-US"/>
        </a:p>
      </dgm:t>
    </dgm:pt>
    <dgm:pt modelId="{9D9F4E22-40EE-4634-AA6F-44CBE90B69AD}" type="sibTrans" cxnId="{0F10C53B-412F-44A0-A2BD-A4F1E79CF6F8}">
      <dgm:prSet/>
      <dgm:spPr/>
      <dgm:t>
        <a:bodyPr/>
        <a:lstStyle/>
        <a:p>
          <a:pPr latinLnBrk="1"/>
          <a:endParaRPr lang="ko-KR" altLang="en-US"/>
        </a:p>
      </dgm:t>
    </dgm:pt>
    <dgm:pt modelId="{76673A14-33F5-403B-984B-15908054E6D1}">
      <dgm:prSet phldrT="[텍스트]"/>
      <dgm:spPr/>
      <dgm:t>
        <a:bodyPr/>
        <a:lstStyle/>
        <a:p>
          <a:pPr latinLnBrk="1"/>
          <a:r>
            <a:rPr lang="ko-KR" altLang="en-US" dirty="0" err="1" smtClean="0"/>
            <a:t>듀라겔</a:t>
          </a:r>
          <a:r>
            <a:rPr lang="en-US" altLang="ko-KR" dirty="0" smtClean="0"/>
            <a:t>/</a:t>
          </a:r>
          <a:r>
            <a:rPr lang="ko-KR" altLang="en-US" dirty="0" err="1" smtClean="0"/>
            <a:t>디안타디오마</a:t>
          </a:r>
          <a:r>
            <a:rPr lang="en-US" altLang="ko-KR" dirty="0" smtClean="0"/>
            <a:t>/</a:t>
          </a:r>
          <a:r>
            <a:rPr lang="ko-KR" altLang="en-US" dirty="0" err="1" smtClean="0"/>
            <a:t>디오겔</a:t>
          </a:r>
          <a:endParaRPr lang="ko-KR" altLang="en-US" dirty="0"/>
        </a:p>
      </dgm:t>
    </dgm:pt>
    <dgm:pt modelId="{AB9B2EDE-C532-48F4-93BE-6C93D2D46D8F}" type="parTrans" cxnId="{282D230B-E565-4061-9154-3312435C6511}">
      <dgm:prSet/>
      <dgm:spPr/>
      <dgm:t>
        <a:bodyPr/>
        <a:lstStyle/>
        <a:p>
          <a:pPr latinLnBrk="1"/>
          <a:endParaRPr lang="ko-KR" altLang="en-US"/>
        </a:p>
      </dgm:t>
    </dgm:pt>
    <dgm:pt modelId="{7F340289-7871-4E8F-8AE6-AABD189284E8}" type="sibTrans" cxnId="{282D230B-E565-4061-9154-3312435C6511}">
      <dgm:prSet/>
      <dgm:spPr/>
      <dgm:t>
        <a:bodyPr/>
        <a:lstStyle/>
        <a:p>
          <a:pPr latinLnBrk="1"/>
          <a:endParaRPr lang="ko-KR" altLang="en-US"/>
        </a:p>
      </dgm:t>
    </dgm:pt>
    <dgm:pt modelId="{A4A0AC49-43C7-466E-9989-307F4B447E59}" type="pres">
      <dgm:prSet presAssocID="{A2888DA6-E912-49EB-B159-F338F138C1BF}" presName="CompostProcess" presStyleCnt="0">
        <dgm:presLayoutVars>
          <dgm:dir/>
          <dgm:resizeHandles val="exact"/>
        </dgm:presLayoutVars>
      </dgm:prSet>
      <dgm:spPr/>
    </dgm:pt>
    <dgm:pt modelId="{D08292D6-146F-429A-B8C9-A9523F77DE14}" type="pres">
      <dgm:prSet presAssocID="{A2888DA6-E912-49EB-B159-F338F138C1BF}" presName="arrow" presStyleLbl="bgShp" presStyleIdx="0" presStyleCnt="1"/>
      <dgm:spPr/>
    </dgm:pt>
    <dgm:pt modelId="{F44F7127-E828-42F9-816E-7FFBD429524C}" type="pres">
      <dgm:prSet presAssocID="{A2888DA6-E912-49EB-B159-F338F138C1BF}" presName="linearProcess" presStyleCnt="0"/>
      <dgm:spPr/>
    </dgm:pt>
    <dgm:pt modelId="{F9C7FD56-BF51-4AEF-9D6E-69C41CA3B752}" type="pres">
      <dgm:prSet presAssocID="{29EFF063-B54B-4273-963D-367E56391842}" presName="textNode" presStyleLbl="node1" presStyleIdx="0" presStyleCnt="5" custScaleX="2000000" custLinFactX="1800000" custLinFactNeighborX="1828229" custLinFactNeighborY="-1825">
        <dgm:presLayoutVars>
          <dgm:bulletEnabled val="1"/>
        </dgm:presLayoutVars>
      </dgm:prSet>
      <dgm:spPr/>
      <dgm:t>
        <a:bodyPr/>
        <a:lstStyle/>
        <a:p>
          <a:pPr latinLnBrk="1"/>
          <a:endParaRPr lang="ko-KR" altLang="en-US"/>
        </a:p>
      </dgm:t>
    </dgm:pt>
    <dgm:pt modelId="{0A4A8DA4-2995-4B01-9FFB-D90E4012CA0D}" type="pres">
      <dgm:prSet presAssocID="{5414301D-6A59-401A-95F3-F0D9A2585448}" presName="sibTrans" presStyleCnt="0"/>
      <dgm:spPr/>
    </dgm:pt>
    <dgm:pt modelId="{D2A44F04-89F7-444F-A350-BE2742355074}" type="pres">
      <dgm:prSet presAssocID="{95C9AFF3-3B39-43F0-BF03-79691AC76033}" presName="textNode" presStyleLbl="node1" presStyleIdx="1" presStyleCnt="5" custScaleX="2000000" custScaleY="84090" custLinFactX="1900000" custLinFactNeighborX="1954843" custLinFactNeighborY="-41600">
        <dgm:presLayoutVars>
          <dgm:bulletEnabled val="1"/>
        </dgm:presLayoutVars>
      </dgm:prSet>
      <dgm:spPr/>
      <dgm:t>
        <a:bodyPr/>
        <a:lstStyle/>
        <a:p>
          <a:pPr latinLnBrk="1"/>
          <a:endParaRPr lang="ko-KR" altLang="en-US"/>
        </a:p>
      </dgm:t>
    </dgm:pt>
    <dgm:pt modelId="{D999EF47-E415-4860-BDF6-CE31874B4612}" type="pres">
      <dgm:prSet presAssocID="{0AC9FBD0-E072-4DDB-8C27-29F4A323E55E}" presName="sibTrans" presStyleCnt="0"/>
      <dgm:spPr/>
    </dgm:pt>
    <dgm:pt modelId="{6F0D24CB-7791-49EA-9DDC-1FAB4E74DBCD}" type="pres">
      <dgm:prSet presAssocID="{14D8D334-AE6F-4561-B1B1-B214F5042668}" presName="textNode" presStyleLbl="node1" presStyleIdx="2" presStyleCnt="5" custScaleX="2000000" custScaleY="76135" custLinFactX="9930" custLinFactNeighborX="100000" custLinFactNeighborY="39780">
        <dgm:presLayoutVars>
          <dgm:bulletEnabled val="1"/>
        </dgm:presLayoutVars>
      </dgm:prSet>
      <dgm:spPr/>
      <dgm:t>
        <a:bodyPr/>
        <a:lstStyle/>
        <a:p>
          <a:pPr latinLnBrk="1"/>
          <a:endParaRPr lang="ko-KR" altLang="en-US"/>
        </a:p>
      </dgm:t>
    </dgm:pt>
    <dgm:pt modelId="{F018A3C1-E971-4CFA-BF81-C51CF312AAC5}" type="pres">
      <dgm:prSet presAssocID="{9D9F4E22-40EE-4634-AA6F-44CBE90B69AD}" presName="sibTrans" presStyleCnt="0"/>
      <dgm:spPr/>
    </dgm:pt>
    <dgm:pt modelId="{7D3858F6-EEA8-4411-B98F-67F506C7AAF4}" type="pres">
      <dgm:prSet presAssocID="{82924074-85B3-4484-9A2B-944BC444C18F}" presName="textNode" presStyleLbl="node1" presStyleIdx="3" presStyleCnt="5" custScaleX="2000000" custLinFactX="100000" custLinFactNeighborX="129080" custLinFactNeighborY="-3082">
        <dgm:presLayoutVars>
          <dgm:bulletEnabled val="1"/>
        </dgm:presLayoutVars>
      </dgm:prSet>
      <dgm:spPr/>
      <dgm:t>
        <a:bodyPr/>
        <a:lstStyle/>
        <a:p>
          <a:pPr latinLnBrk="1"/>
          <a:endParaRPr lang="ko-KR" altLang="en-US"/>
        </a:p>
      </dgm:t>
    </dgm:pt>
    <dgm:pt modelId="{B8E4DA1B-3598-4391-8C2E-ACEC1E6F0415}" type="pres">
      <dgm:prSet presAssocID="{81C7E517-0C35-48EA-94F9-0CB3AA893A33}" presName="sibTrans" presStyleCnt="0"/>
      <dgm:spPr/>
    </dgm:pt>
    <dgm:pt modelId="{357F52EC-BF40-4EA1-BA0A-BC5F11BC7F40}" type="pres">
      <dgm:prSet presAssocID="{76673A14-33F5-403B-984B-15908054E6D1}" presName="textNode" presStyleLbl="node1" presStyleIdx="4" presStyleCnt="5" custScaleX="2000000" custScaleY="48639" custLinFactX="-5800000" custLinFactNeighborX="-5831883" custLinFactNeighborY="94525">
        <dgm:presLayoutVars>
          <dgm:bulletEnabled val="1"/>
        </dgm:presLayoutVars>
      </dgm:prSet>
      <dgm:spPr/>
      <dgm:t>
        <a:bodyPr/>
        <a:lstStyle/>
        <a:p>
          <a:pPr latinLnBrk="1"/>
          <a:endParaRPr lang="ko-KR" altLang="en-US"/>
        </a:p>
      </dgm:t>
    </dgm:pt>
  </dgm:ptLst>
  <dgm:cxnLst>
    <dgm:cxn modelId="{9ABA367C-3FFA-4DCF-B7CE-7E6E701C8E68}" type="presOf" srcId="{76673A14-33F5-403B-984B-15908054E6D1}" destId="{357F52EC-BF40-4EA1-BA0A-BC5F11BC7F40}" srcOrd="0" destOrd="0" presId="urn:microsoft.com/office/officeart/2005/8/layout/hProcess9"/>
    <dgm:cxn modelId="{0F10C53B-412F-44A0-A2BD-A4F1E79CF6F8}" srcId="{A2888DA6-E912-49EB-B159-F338F138C1BF}" destId="{14D8D334-AE6F-4561-B1B1-B214F5042668}" srcOrd="2" destOrd="0" parTransId="{6DA6D2E1-F32E-49D1-9CB4-83306B9B2F88}" sibTransId="{9D9F4E22-40EE-4634-AA6F-44CBE90B69AD}"/>
    <dgm:cxn modelId="{9D16AABF-26D7-456A-B660-F160378D7605}" type="presOf" srcId="{95C9AFF3-3B39-43F0-BF03-79691AC76033}" destId="{D2A44F04-89F7-444F-A350-BE2742355074}" srcOrd="0" destOrd="0" presId="urn:microsoft.com/office/officeart/2005/8/layout/hProcess9"/>
    <dgm:cxn modelId="{096284D9-97EC-4507-A760-AAD0F25B8C00}" srcId="{A2888DA6-E912-49EB-B159-F338F138C1BF}" destId="{82924074-85B3-4484-9A2B-944BC444C18F}" srcOrd="3" destOrd="0" parTransId="{76BFE4BE-AA5A-4929-801D-06430FB25071}" sibTransId="{81C7E517-0C35-48EA-94F9-0CB3AA893A33}"/>
    <dgm:cxn modelId="{282D230B-E565-4061-9154-3312435C6511}" srcId="{A2888DA6-E912-49EB-B159-F338F138C1BF}" destId="{76673A14-33F5-403B-984B-15908054E6D1}" srcOrd="4" destOrd="0" parTransId="{AB9B2EDE-C532-48F4-93BE-6C93D2D46D8F}" sibTransId="{7F340289-7871-4E8F-8AE6-AABD189284E8}"/>
    <dgm:cxn modelId="{BEB6AA8F-6740-4A58-8676-B4CA01C41748}" srcId="{A2888DA6-E912-49EB-B159-F338F138C1BF}" destId="{95C9AFF3-3B39-43F0-BF03-79691AC76033}" srcOrd="1" destOrd="0" parTransId="{7769278C-ED45-432B-9F7D-23FF251A533F}" sibTransId="{0AC9FBD0-E072-4DDB-8C27-29F4A323E55E}"/>
    <dgm:cxn modelId="{ADB159B1-17A6-408F-A8BA-896804DFAD76}" type="presOf" srcId="{A2888DA6-E912-49EB-B159-F338F138C1BF}" destId="{A4A0AC49-43C7-466E-9989-307F4B447E59}" srcOrd="0" destOrd="0" presId="urn:microsoft.com/office/officeart/2005/8/layout/hProcess9"/>
    <dgm:cxn modelId="{A1787E63-F380-4326-808A-275CC3FBD8CC}" srcId="{A2888DA6-E912-49EB-B159-F338F138C1BF}" destId="{29EFF063-B54B-4273-963D-367E56391842}" srcOrd="0" destOrd="0" parTransId="{C9D28E4E-3DB3-4807-ADED-A827E0ECAC00}" sibTransId="{5414301D-6A59-401A-95F3-F0D9A2585448}"/>
    <dgm:cxn modelId="{0E211C3F-1FD6-488A-B57D-595B0AA8D154}" type="presOf" srcId="{29EFF063-B54B-4273-963D-367E56391842}" destId="{F9C7FD56-BF51-4AEF-9D6E-69C41CA3B752}" srcOrd="0" destOrd="0" presId="urn:microsoft.com/office/officeart/2005/8/layout/hProcess9"/>
    <dgm:cxn modelId="{B0C858AD-3303-417D-8F41-07FA25E53F75}" type="presOf" srcId="{82924074-85B3-4484-9A2B-944BC444C18F}" destId="{7D3858F6-EEA8-4411-B98F-67F506C7AAF4}" srcOrd="0" destOrd="0" presId="urn:microsoft.com/office/officeart/2005/8/layout/hProcess9"/>
    <dgm:cxn modelId="{15F12812-A01B-4C4A-932A-6EE9556C6D70}" type="presOf" srcId="{14D8D334-AE6F-4561-B1B1-B214F5042668}" destId="{6F0D24CB-7791-49EA-9DDC-1FAB4E74DBCD}" srcOrd="0" destOrd="0" presId="urn:microsoft.com/office/officeart/2005/8/layout/hProcess9"/>
    <dgm:cxn modelId="{9D47281E-9568-4714-80AA-25F7CA747B0F}" type="presParOf" srcId="{A4A0AC49-43C7-466E-9989-307F4B447E59}" destId="{D08292D6-146F-429A-B8C9-A9523F77DE14}" srcOrd="0" destOrd="0" presId="urn:microsoft.com/office/officeart/2005/8/layout/hProcess9"/>
    <dgm:cxn modelId="{A1C4FB66-926A-4628-A9C9-6F2C6338F314}" type="presParOf" srcId="{A4A0AC49-43C7-466E-9989-307F4B447E59}" destId="{F44F7127-E828-42F9-816E-7FFBD429524C}" srcOrd="1" destOrd="0" presId="urn:microsoft.com/office/officeart/2005/8/layout/hProcess9"/>
    <dgm:cxn modelId="{9B0E3F14-4DD0-4359-ABB5-CBB06F825B88}" type="presParOf" srcId="{F44F7127-E828-42F9-816E-7FFBD429524C}" destId="{F9C7FD56-BF51-4AEF-9D6E-69C41CA3B752}" srcOrd="0" destOrd="0" presId="urn:microsoft.com/office/officeart/2005/8/layout/hProcess9"/>
    <dgm:cxn modelId="{4753DFAF-805D-4AB0-8F6A-0DC48B32A4C1}" type="presParOf" srcId="{F44F7127-E828-42F9-816E-7FFBD429524C}" destId="{0A4A8DA4-2995-4B01-9FFB-D90E4012CA0D}" srcOrd="1" destOrd="0" presId="urn:microsoft.com/office/officeart/2005/8/layout/hProcess9"/>
    <dgm:cxn modelId="{59C609A2-BCB6-4746-90A2-C347F928CA29}" type="presParOf" srcId="{F44F7127-E828-42F9-816E-7FFBD429524C}" destId="{D2A44F04-89F7-444F-A350-BE2742355074}" srcOrd="2" destOrd="0" presId="urn:microsoft.com/office/officeart/2005/8/layout/hProcess9"/>
    <dgm:cxn modelId="{82A57E5F-A1DE-4A54-BB27-A9A6AE7F63DF}" type="presParOf" srcId="{F44F7127-E828-42F9-816E-7FFBD429524C}" destId="{D999EF47-E415-4860-BDF6-CE31874B4612}" srcOrd="3" destOrd="0" presId="urn:microsoft.com/office/officeart/2005/8/layout/hProcess9"/>
    <dgm:cxn modelId="{448B1E4B-4468-4B92-AC1D-FC363EA96B5F}" type="presParOf" srcId="{F44F7127-E828-42F9-816E-7FFBD429524C}" destId="{6F0D24CB-7791-49EA-9DDC-1FAB4E74DBCD}" srcOrd="4" destOrd="0" presId="urn:microsoft.com/office/officeart/2005/8/layout/hProcess9"/>
    <dgm:cxn modelId="{A55026A1-7887-4ABE-B31D-1CDD273DFC0A}" type="presParOf" srcId="{F44F7127-E828-42F9-816E-7FFBD429524C}" destId="{F018A3C1-E971-4CFA-BF81-C51CF312AAC5}" srcOrd="5" destOrd="0" presId="urn:microsoft.com/office/officeart/2005/8/layout/hProcess9"/>
    <dgm:cxn modelId="{BCA597B5-2043-4A57-B9DB-6B9A3746D645}" type="presParOf" srcId="{F44F7127-E828-42F9-816E-7FFBD429524C}" destId="{7D3858F6-EEA8-4411-B98F-67F506C7AAF4}" srcOrd="6" destOrd="0" presId="urn:microsoft.com/office/officeart/2005/8/layout/hProcess9"/>
    <dgm:cxn modelId="{8A4234F4-25D0-4A6C-BCC1-BCAEED801EE8}" type="presParOf" srcId="{F44F7127-E828-42F9-816E-7FFBD429524C}" destId="{B8E4DA1B-3598-4391-8C2E-ACEC1E6F0415}" srcOrd="7" destOrd="0" presId="urn:microsoft.com/office/officeart/2005/8/layout/hProcess9"/>
    <dgm:cxn modelId="{30479662-D924-483F-B057-134CE9B361C1}" type="presParOf" srcId="{F44F7127-E828-42F9-816E-7FFBD429524C}" destId="{357F52EC-BF40-4EA1-BA0A-BC5F11BC7F40}"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08292D6-146F-429A-B8C9-A9523F77DE14}">
      <dsp:nvSpPr>
        <dsp:cNvPr id="0" name=""/>
        <dsp:cNvSpPr/>
      </dsp:nvSpPr>
      <dsp:spPr>
        <a:xfrm>
          <a:off x="645333" y="0"/>
          <a:ext cx="7313780" cy="525658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7FD56-BF51-4AEF-9D6E-69C41CA3B752}">
      <dsp:nvSpPr>
        <dsp:cNvPr id="0" name=""/>
        <dsp:cNvSpPr/>
      </dsp:nvSpPr>
      <dsp:spPr>
        <a:xfrm>
          <a:off x="1624419" y="1538602"/>
          <a:ext cx="1717318" cy="21026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en-US" altLang="ko-KR" sz="1800" kern="1200" dirty="0" err="1" smtClean="0"/>
            <a:t>Prokinetics</a:t>
          </a:r>
          <a:r>
            <a:rPr lang="en-US" altLang="ko-KR" sz="1800" kern="1200" dirty="0" smtClean="0"/>
            <a:t> + Bulking agent</a:t>
          </a:r>
          <a:endParaRPr lang="ko-KR" altLang="en-US" sz="1800" kern="1200" dirty="0"/>
        </a:p>
      </dsp:txBody>
      <dsp:txXfrm>
        <a:off x="1624419" y="1538602"/>
        <a:ext cx="1717318" cy="2102633"/>
      </dsp:txXfrm>
    </dsp:sp>
    <dsp:sp modelId="{D2A44F04-89F7-444F-A350-BE2742355074}">
      <dsp:nvSpPr>
        <dsp:cNvPr id="0" name=""/>
        <dsp:cNvSpPr/>
      </dsp:nvSpPr>
      <dsp:spPr>
        <a:xfrm>
          <a:off x="3437332" y="869544"/>
          <a:ext cx="1717318" cy="17681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ko-KR" altLang="en-US" sz="1800" kern="1200" dirty="0" err="1" smtClean="0"/>
            <a:t>둘코락스</a:t>
          </a:r>
          <a:r>
            <a:rPr lang="en-US" altLang="ko-KR" sz="1800" kern="1200" dirty="0" smtClean="0"/>
            <a:t>/</a:t>
          </a:r>
        </a:p>
        <a:p>
          <a:pPr lvl="0" algn="ctr" defTabSz="800100" latinLnBrk="1">
            <a:lnSpc>
              <a:spcPct val="90000"/>
            </a:lnSpc>
            <a:spcBef>
              <a:spcPct val="0"/>
            </a:spcBef>
            <a:spcAft>
              <a:spcPct val="35000"/>
            </a:spcAft>
          </a:pPr>
          <a:r>
            <a:rPr lang="ko-KR" altLang="en-US" sz="1800" kern="1200" dirty="0" err="1" smtClean="0"/>
            <a:t>아락실</a:t>
          </a:r>
          <a:r>
            <a:rPr lang="ko-KR" altLang="en-US" sz="1800" kern="1200" dirty="0" smtClean="0"/>
            <a:t> </a:t>
          </a:r>
          <a:endParaRPr lang="ko-KR" altLang="en-US" sz="1800" kern="1200" dirty="0"/>
        </a:p>
      </dsp:txBody>
      <dsp:txXfrm>
        <a:off x="3437332" y="869544"/>
        <a:ext cx="1717318" cy="1768104"/>
      </dsp:txXfrm>
    </dsp:sp>
    <dsp:sp modelId="{6F0D24CB-7791-49EA-9DDC-1FAB4E74DBCD}">
      <dsp:nvSpPr>
        <dsp:cNvPr id="0" name=""/>
        <dsp:cNvSpPr/>
      </dsp:nvSpPr>
      <dsp:spPr>
        <a:xfrm>
          <a:off x="3456384" y="2664299"/>
          <a:ext cx="1717318" cy="1600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en-US" altLang="ko-KR" sz="1800" kern="1200" dirty="0" err="1" smtClean="0"/>
            <a:t>Lactulose</a:t>
          </a:r>
          <a:r>
            <a:rPr lang="en-US" altLang="ko-KR" sz="1800" kern="1200" dirty="0" smtClean="0"/>
            <a:t>/Mg</a:t>
          </a:r>
          <a:endParaRPr lang="ko-KR" altLang="en-US" sz="1800" kern="1200" dirty="0"/>
        </a:p>
      </dsp:txBody>
      <dsp:txXfrm>
        <a:off x="3456384" y="2664299"/>
        <a:ext cx="1717318" cy="1600840"/>
      </dsp:txXfrm>
    </dsp:sp>
    <dsp:sp modelId="{7D3858F6-EEA8-4411-B98F-67F506C7AAF4}">
      <dsp:nvSpPr>
        <dsp:cNvPr id="0" name=""/>
        <dsp:cNvSpPr/>
      </dsp:nvSpPr>
      <dsp:spPr>
        <a:xfrm>
          <a:off x="5256584" y="1512172"/>
          <a:ext cx="1717318" cy="21026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t>PEG</a:t>
          </a:r>
          <a:endParaRPr lang="ko-KR" altLang="en-US" sz="1800" kern="1200" dirty="0"/>
        </a:p>
      </dsp:txBody>
      <dsp:txXfrm>
        <a:off x="5256584" y="1512172"/>
        <a:ext cx="1717318" cy="2102633"/>
      </dsp:txXfrm>
    </dsp:sp>
    <dsp:sp modelId="{357F52EC-BF40-4EA1-BA0A-BC5F11BC7F40}">
      <dsp:nvSpPr>
        <dsp:cNvPr id="0" name=""/>
        <dsp:cNvSpPr/>
      </dsp:nvSpPr>
      <dsp:spPr>
        <a:xfrm>
          <a:off x="1656184" y="4104456"/>
          <a:ext cx="1717318" cy="1022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ko-KR" altLang="en-US" sz="1800" kern="1200" dirty="0" err="1" smtClean="0"/>
            <a:t>듀라겔</a:t>
          </a:r>
          <a:r>
            <a:rPr lang="en-US" altLang="ko-KR" sz="1800" kern="1200" dirty="0" smtClean="0"/>
            <a:t>/</a:t>
          </a:r>
          <a:r>
            <a:rPr lang="ko-KR" altLang="en-US" sz="1800" kern="1200" dirty="0" err="1" smtClean="0"/>
            <a:t>디안타디오마</a:t>
          </a:r>
          <a:r>
            <a:rPr lang="en-US" altLang="ko-KR" sz="1800" kern="1200" dirty="0" smtClean="0"/>
            <a:t>/</a:t>
          </a:r>
          <a:r>
            <a:rPr lang="ko-KR" altLang="en-US" sz="1800" kern="1200" dirty="0" err="1" smtClean="0"/>
            <a:t>디오겔</a:t>
          </a:r>
          <a:endParaRPr lang="ko-KR" altLang="en-US" sz="1800" kern="1200" dirty="0"/>
        </a:p>
      </dsp:txBody>
      <dsp:txXfrm>
        <a:off x="1656184" y="4104456"/>
        <a:ext cx="1717318" cy="10226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9EA49-465D-4FFC-A063-465710516410}" type="datetimeFigureOut">
              <a:rPr lang="ko-KR" altLang="en-US" smtClean="0"/>
              <a:pPr/>
              <a:t>2011-02-13</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A1AD3-2AC2-4884-9617-3B1B88F84E9C}"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F1A1AD3-2AC2-4884-9617-3B1B88F84E9C}" type="slidenum">
              <a:rPr lang="ko-KR" altLang="en-US" smtClean="0"/>
              <a:pPr/>
              <a:t>6</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1F3DB2B-F0BB-4EB2-A020-ABFBEDCE5F26}" type="slidenum">
              <a:rPr lang="en-US" altLang="ko-KR"/>
              <a:pPr/>
              <a:t>28</a:t>
            </a:fld>
            <a:endParaRPr lang="en-US" altLang="ko-KR"/>
          </a:p>
        </p:txBody>
      </p:sp>
      <p:sp>
        <p:nvSpPr>
          <p:cNvPr id="290818" name="Rectangle 2"/>
          <p:cNvSpPr>
            <a:spLocks noGrp="1" noRot="1" noChangeAspect="1" noChangeArrowheads="1"/>
          </p:cNvSpPr>
          <p:nvPr>
            <p:ph type="sldImg"/>
          </p:nvPr>
        </p:nvSpPr>
        <p:spPr bwMode="auto">
          <a:xfrm>
            <a:off x="1149350" y="712788"/>
            <a:ext cx="4564063" cy="3422650"/>
          </a:xfrm>
          <a:prstGeom prst="rect">
            <a:avLst/>
          </a:prstGeom>
          <a:solidFill>
            <a:srgbClr val="FFFFFF"/>
          </a:solidFill>
          <a:ln>
            <a:solidFill>
              <a:srgbClr val="000000"/>
            </a:solidFill>
            <a:miter lim="800000"/>
            <a:headEnd/>
            <a:tailEnd/>
          </a:ln>
        </p:spPr>
      </p:sp>
      <p:sp>
        <p:nvSpPr>
          <p:cNvPr id="290819" name="Rectangle 3"/>
          <p:cNvSpPr>
            <a:spLocks noGrp="1" noChangeArrowheads="1"/>
          </p:cNvSpPr>
          <p:nvPr>
            <p:ph type="body" idx="1"/>
          </p:nvPr>
        </p:nvSpPr>
        <p:spPr bwMode="auto">
          <a:xfrm>
            <a:off x="913420" y="4350274"/>
            <a:ext cx="5031160" cy="4132982"/>
          </a:xfrm>
          <a:prstGeom prst="rect">
            <a:avLst/>
          </a:prstGeom>
          <a:solidFill>
            <a:srgbClr val="FFFFFF"/>
          </a:solidFill>
          <a:ln>
            <a:solidFill>
              <a:srgbClr val="000000"/>
            </a:solidFill>
            <a:miter lim="800000"/>
            <a:headEnd/>
            <a:tailEnd/>
          </a:ln>
        </p:spPr>
        <p:txBody>
          <a:bodyPr/>
          <a:lstStyle/>
          <a:p>
            <a:pPr>
              <a:tabLst>
                <a:tab pos="101600" algn="l"/>
              </a:tabLst>
            </a:pPr>
            <a:endParaRPr lang="en-US" altLang="en-GB" dirty="0">
              <a:latin typeface="Arial" pitchFamily="34" charset="0"/>
            </a:endParaRPr>
          </a:p>
        </p:txBody>
      </p:sp>
      <p:sp>
        <p:nvSpPr>
          <p:cNvPr id="290820" name="Rectangle 4"/>
          <p:cNvSpPr>
            <a:spLocks noChangeArrowheads="1"/>
          </p:cNvSpPr>
          <p:nvPr/>
        </p:nvSpPr>
        <p:spPr bwMode="auto">
          <a:xfrm>
            <a:off x="6019745" y="8412304"/>
            <a:ext cx="380728" cy="456756"/>
          </a:xfrm>
          <a:prstGeom prst="rect">
            <a:avLst/>
          </a:prstGeom>
          <a:noFill/>
          <a:ln w="12700">
            <a:noFill/>
            <a:miter lim="800000"/>
            <a:headEnd/>
            <a:tailEnd/>
          </a:ln>
          <a:effectLst/>
        </p:spPr>
        <p:txBody>
          <a:bodyPr lIns="90478" tIns="44445" rIns="90478" bIns="44445" anchor="b"/>
          <a:lstStyle/>
          <a:p>
            <a:pPr algn="r"/>
            <a:fld id="{63BA6A00-4B5E-4705-ABEA-F20852AFF1B1}" type="slidenum">
              <a:rPr lang="ko-KR" altLang="en-GB" sz="1200">
                <a:latin typeface="Arial" pitchFamily="34" charset="0"/>
              </a:rPr>
              <a:pPr algn="r"/>
              <a:t>28</a:t>
            </a:fld>
            <a:endParaRPr lang="en-GB" altLang="ko-KR"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F1A1AD3-2AC2-4884-9617-3B1B88F84E9C}" type="slidenum">
              <a:rPr lang="ko-KR" altLang="en-US" smtClean="0"/>
              <a:pPr/>
              <a:t>30</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63B873C-EE48-484E-A0DB-B942C62F1089}" type="slidenum">
              <a:rPr lang="en-US" altLang="ko-KR" smtClean="0"/>
              <a:pPr/>
              <a:t>35</a:t>
            </a:fld>
            <a:endParaRPr lang="en-US" altLang="ko-KR" smtClean="0"/>
          </a:p>
        </p:txBody>
      </p:sp>
      <p:sp>
        <p:nvSpPr>
          <p:cNvPr id="27651" name="Rectangle 2"/>
          <p:cNvSpPr>
            <a:spLocks noGrp="1" noRot="1" noChangeAspect="1" noChangeArrowheads="1" noTextEdit="1"/>
          </p:cNvSpPr>
          <p:nvPr>
            <p:ph type="sldImg"/>
          </p:nvPr>
        </p:nvSpPr>
        <p:spPr>
          <a:xfrm>
            <a:off x="1146175" y="685800"/>
            <a:ext cx="4573588" cy="3430588"/>
          </a:xfrm>
          <a:ln/>
        </p:spPr>
      </p:sp>
      <p:sp>
        <p:nvSpPr>
          <p:cNvPr id="27652" name="Rectangle 3"/>
          <p:cNvSpPr>
            <a:spLocks noGrp="1" noChangeArrowheads="1"/>
          </p:cNvSpPr>
          <p:nvPr>
            <p:ph type="body" idx="1"/>
          </p:nvPr>
        </p:nvSpPr>
        <p:spPr>
          <a:xfrm>
            <a:off x="911225" y="4343583"/>
            <a:ext cx="5035550" cy="4114435"/>
          </a:xfrm>
          <a:noFill/>
          <a:ln/>
        </p:spPr>
        <p:txBody>
          <a:bodyPr/>
          <a:lstStyle/>
          <a:p>
            <a:pPr eaLnBrk="1" hangingPunct="1">
              <a:lnSpc>
                <a:spcPct val="210000"/>
              </a:lnSpc>
              <a:spcBef>
                <a:spcPct val="0"/>
              </a:spcBef>
            </a:pPr>
            <a:endParaRPr lang="ko-KR"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C998344-DFBC-4608-9910-B6CA8C269808}" type="slidenum">
              <a:rPr lang="ko-KR" altLang="en-US" smtClean="0"/>
              <a:pPr/>
              <a:t>38</a:t>
            </a:fld>
            <a:endParaRPr lang="ko-KR"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tLang="ko-KR" dirty="0" smtClean="0">
              <a:ea typeface="굴림" pitchFamily="50" charset="-127"/>
            </a:endParaRPr>
          </a:p>
          <a:p>
            <a:endParaRPr lang="ko-KR" altLang="en-US" dirty="0" smtClean="0">
              <a:ea typeface="굴림" pitchFamily="50"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EE721D-084C-4F5D-BF82-BB45A6A56C3C}" type="slidenum">
              <a:rPr lang="en-US" altLang="ko-KR"/>
              <a:pPr/>
              <a:t>39</a:t>
            </a:fld>
            <a:endParaRPr lang="en-US" altLang="ko-KR"/>
          </a:p>
        </p:txBody>
      </p:sp>
      <p:sp>
        <p:nvSpPr>
          <p:cNvPr id="254978" name="Rectangle 2"/>
          <p:cNvSpPr>
            <a:spLocks noGrp="1" noRot="1" noChangeAspect="1" noChangeArrowheads="1" noTextEdit="1"/>
          </p:cNvSpPr>
          <p:nvPr>
            <p:ph type="sldImg"/>
          </p:nvPr>
        </p:nvSpPr>
        <p:spPr>
          <a:xfrm>
            <a:off x="1146175" y="685800"/>
            <a:ext cx="4573588" cy="3430588"/>
          </a:xfrm>
          <a:ln/>
        </p:spPr>
      </p:sp>
      <p:sp>
        <p:nvSpPr>
          <p:cNvPr id="254979" name="Rectangle 3"/>
          <p:cNvSpPr>
            <a:spLocks noGrp="1" noChangeArrowheads="1"/>
          </p:cNvSpPr>
          <p:nvPr>
            <p:ph type="body" idx="1"/>
          </p:nvPr>
        </p:nvSpPr>
        <p:spPr>
          <a:xfrm>
            <a:off x="914400" y="4343400"/>
            <a:ext cx="5029200" cy="4114800"/>
          </a:xfrm>
        </p:spPr>
        <p:txBody>
          <a:bodyPr/>
          <a:lstStyle/>
          <a:p>
            <a:r>
              <a:rPr lang="ko-KR" altLang="en-US"/>
              <a:t>중복으로 표기한 경우 제외</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50D043-5E78-49E7-A487-0F905CC2CC18}" type="slidenum">
              <a:rPr lang="en-US" altLang="ko-KR"/>
              <a:pPr/>
              <a:t>51</a:t>
            </a:fld>
            <a:endParaRPr lang="en-US" altLang="ko-K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ko-KR"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869470E-B912-4F89-947D-2F3F9DC74689}" type="slidenum">
              <a:rPr lang="ko-KR" altLang="en-US"/>
              <a:pPr/>
              <a:t>56</a:t>
            </a:fld>
            <a:endParaRPr lang="en-US" altLang="ko-KR"/>
          </a:p>
        </p:txBody>
      </p:sp>
      <p:sp>
        <p:nvSpPr>
          <p:cNvPr id="20482" name="Rectangle 2"/>
          <p:cNvSpPr>
            <a:spLocks noGrp="1" noRot="1" noChangeAspect="1" noChangeArrowheads="1" noTextEdit="1"/>
          </p:cNvSpPr>
          <p:nvPr>
            <p:ph type="sldImg"/>
          </p:nvPr>
        </p:nvSpPr>
        <p:spPr>
          <a:xfrm>
            <a:off x="1143000" y="685800"/>
            <a:ext cx="4573588" cy="3430588"/>
          </a:xfrm>
          <a:ln/>
        </p:spPr>
      </p:sp>
      <p:sp>
        <p:nvSpPr>
          <p:cNvPr id="20483" name="Rectangle 3"/>
          <p:cNvSpPr>
            <a:spLocks noGrp="1" noChangeArrowheads="1"/>
          </p:cNvSpPr>
          <p:nvPr>
            <p:ph type="body" idx="1"/>
          </p:nvPr>
        </p:nvSpPr>
        <p:spPr/>
        <p:txBody>
          <a:bodyPr/>
          <a:lstStyle/>
          <a:p>
            <a:r>
              <a:rPr lang="ko-KR" altLang="en-US" dirty="0" smtClean="0">
                <a:ea typeface="굴림" pitchFamily="50" charset="-127"/>
              </a:rPr>
              <a:t>. </a:t>
            </a:r>
            <a:endParaRPr lang="en-US" altLang="ko-KR" dirty="0">
              <a:ea typeface="굴림" pitchFamily="50"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7655A31-04AB-49BD-B72C-989934C9DE3C}" type="slidenum">
              <a:rPr lang="ko-KR" altLang="en-US"/>
              <a:pPr/>
              <a:t>57</a:t>
            </a:fld>
            <a:endParaRPr lang="en-US" altLang="ko-KR"/>
          </a:p>
        </p:txBody>
      </p:sp>
      <p:sp>
        <p:nvSpPr>
          <p:cNvPr id="23554" name="Rectangle 2"/>
          <p:cNvSpPr>
            <a:spLocks noGrp="1" noRot="1" noChangeAspect="1" noChangeArrowheads="1" noTextEdit="1"/>
          </p:cNvSpPr>
          <p:nvPr>
            <p:ph type="sldImg"/>
          </p:nvPr>
        </p:nvSpPr>
        <p:spPr>
          <a:xfrm>
            <a:off x="1143000" y="685800"/>
            <a:ext cx="4573588" cy="3430588"/>
          </a:xfrm>
          <a:ln/>
        </p:spPr>
      </p:sp>
      <p:sp>
        <p:nvSpPr>
          <p:cNvPr id="23555" name="Rectangle 3"/>
          <p:cNvSpPr>
            <a:spLocks noGrp="1" noChangeArrowheads="1"/>
          </p:cNvSpPr>
          <p:nvPr>
            <p:ph type="body" idx="1"/>
          </p:nvPr>
        </p:nvSpPr>
        <p:spPr/>
        <p:txBody>
          <a:bodyPr/>
          <a:lstStyle/>
          <a:p>
            <a:endParaRPr lang="ko-KR" altLang="en-US" dirty="0">
              <a:ea typeface="굴림" pitchFamily="50"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0E9D5-55B3-4A8E-A213-9DC7CDB3CED5}" type="slidenum">
              <a:rPr lang="en-US" altLang="ko-KR"/>
              <a:pPr/>
              <a:t>60</a:t>
            </a:fld>
            <a:endParaRPr lang="en-US" altLang="ko-KR"/>
          </a:p>
        </p:txBody>
      </p:sp>
      <p:sp>
        <p:nvSpPr>
          <p:cNvPr id="258050" name="Rectangle 2"/>
          <p:cNvSpPr>
            <a:spLocks noGrp="1" noRot="1" noChangeAspect="1" noChangeArrowheads="1" noTextEdit="1"/>
          </p:cNvSpPr>
          <p:nvPr>
            <p:ph type="sldImg"/>
          </p:nvPr>
        </p:nvSpPr>
        <p:spPr>
          <a:xfrm>
            <a:off x="1990725" y="673100"/>
            <a:ext cx="3001963" cy="2251075"/>
          </a:xfrm>
          <a:ln/>
        </p:spPr>
      </p:sp>
      <p:sp>
        <p:nvSpPr>
          <p:cNvPr id="258051" name="Rectangle 3"/>
          <p:cNvSpPr>
            <a:spLocks noGrp="1" noChangeArrowheads="1"/>
          </p:cNvSpPr>
          <p:nvPr>
            <p:ph type="body" idx="1"/>
          </p:nvPr>
        </p:nvSpPr>
        <p:spPr>
          <a:xfrm>
            <a:off x="533400" y="3076575"/>
            <a:ext cx="5867400" cy="5316538"/>
          </a:xfrm>
        </p:spPr>
        <p:txBody>
          <a:bodyPr lIns="88052" tIns="44026" rIns="88052" bIns="44026"/>
          <a:lstStyle/>
          <a:p>
            <a:endParaRPr lang="en-US" altLang="ko-KR" b="1" dirty="0">
              <a:solidFill>
                <a:srgbClr val="FF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EF9576-0E0D-4D60-8CED-7A027580A3C4}" type="slidenum">
              <a:rPr lang="en-US" altLang="ko-KR"/>
              <a:pPr/>
              <a:t>63</a:t>
            </a:fld>
            <a:endParaRPr lang="en-US" altLang="ko-K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ko-KR" altLang="en-US"/>
              <a:t>이는 </a:t>
            </a:r>
            <a:r>
              <a:rPr lang="en-US" altLang="ko-KR"/>
              <a:t>mucosal break</a:t>
            </a:r>
            <a:r>
              <a:rPr lang="ko-KR" altLang="en-US"/>
              <a:t>의 크기를 기준으로 한것으로 한것으로</a:t>
            </a:r>
            <a:r>
              <a:rPr lang="en-US" altLang="ko-KR"/>
              <a:t>, </a:t>
            </a:r>
            <a:r>
              <a:rPr lang="ko-KR" altLang="en-US"/>
              <a:t>이는 임상 증상의 정도및 </a:t>
            </a:r>
            <a:r>
              <a:rPr lang="en-US" altLang="ko-KR"/>
              <a:t>24</a:t>
            </a:r>
            <a:r>
              <a:rPr lang="ko-KR" altLang="en-US"/>
              <a:t>시간 산도검사상의 병적인 역류</a:t>
            </a:r>
            <a:r>
              <a:rPr lang="en-US" altLang="ko-KR"/>
              <a:t>, </a:t>
            </a:r>
            <a:r>
              <a:rPr lang="ko-KR" altLang="en-US"/>
              <a:t>치료에 대한 반응정도등이 </a:t>
            </a:r>
            <a:r>
              <a:rPr lang="en-US" altLang="ko-KR"/>
              <a:t>mucosal break </a:t>
            </a:r>
            <a:r>
              <a:rPr lang="ko-KR" altLang="en-US"/>
              <a:t>의 범위와 잘 일치한다</a:t>
            </a:r>
            <a:r>
              <a:rPr lang="en-US" altLang="ko-K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04CC85-DD7D-454F-8D47-AAD400937EB2}" type="slidenum">
              <a:rPr lang="en-US" altLang="ko-KR"/>
              <a:pPr/>
              <a:t>14</a:t>
            </a:fld>
            <a:endParaRPr lang="en-US" altLang="ko-K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ko-KR"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66B94-3774-4948-861C-B275544B17D8}" type="slidenum">
              <a:rPr lang="en-US" altLang="ko-KR"/>
              <a:pPr/>
              <a:t>68</a:t>
            </a:fld>
            <a:endParaRPr lang="en-US" altLang="ko-K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ko-KR"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7690FA-FA0C-4FBE-AB1F-726D18C2F870}" type="slidenum">
              <a:rPr lang="en-US" altLang="ko-KR"/>
              <a:pPr/>
              <a:t>69</a:t>
            </a:fld>
            <a:endParaRPr lang="en-US" altLang="ko-K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ko-KR"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DAD0C-372B-4277-A19C-008159DFB46E}" type="slidenum">
              <a:rPr lang="en-US" altLang="ko-KR"/>
              <a:pPr/>
              <a:t>71</a:t>
            </a:fld>
            <a:endParaRPr lang="en-US" altLang="ko-K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ko-KR"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4350ED74-5986-4B21-96CC-541100CC26CA}" type="slidenum">
              <a:rPr lang="ko-KR" altLang="en-US" smtClean="0"/>
              <a:pPr/>
              <a:t>79</a:t>
            </a:fld>
            <a:endParaRPr lang="en-US" altLang="ko-KR" smtClean="0"/>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xfrm>
            <a:off x="914400" y="4343583"/>
            <a:ext cx="5029200" cy="4114435"/>
          </a:xfrm>
          <a:noFill/>
          <a:ln/>
        </p:spPr>
        <p:txBody>
          <a:bodyPr/>
          <a:lstStyle/>
          <a:p>
            <a:pPr eaLnBrk="1" hangingPunct="1"/>
            <a:endParaRPr lang="en-US" altLang="ko-K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슬라이드 이미지 개체 틀 1"/>
          <p:cNvSpPr>
            <a:spLocks noGrp="1" noRot="1" noChangeAspect="1" noTextEdit="1"/>
          </p:cNvSpPr>
          <p:nvPr>
            <p:ph type="sldImg"/>
          </p:nvPr>
        </p:nvSpPr>
        <p:spPr>
          <a:ln/>
        </p:spPr>
      </p:sp>
      <p:sp>
        <p:nvSpPr>
          <p:cNvPr id="34819" name="슬라이드 노트 개체 틀 2"/>
          <p:cNvSpPr>
            <a:spLocks noGrp="1"/>
          </p:cNvSpPr>
          <p:nvPr>
            <p:ph type="body" idx="1"/>
          </p:nvPr>
        </p:nvSpPr>
        <p:spPr>
          <a:noFill/>
          <a:ln/>
        </p:spPr>
        <p:txBody>
          <a:bodyPr/>
          <a:lstStyle/>
          <a:p>
            <a:r>
              <a:rPr lang="ko-KR" altLang="en-US" smtClean="0"/>
              <a:t>앞서 말씀 드린 내성 등의 문제로</a:t>
            </a:r>
            <a:r>
              <a:rPr lang="en-US" altLang="ko-KR" smtClean="0"/>
              <a:t>, H2RA</a:t>
            </a:r>
            <a:r>
              <a:rPr lang="ko-KR" altLang="en-US" smtClean="0"/>
              <a:t>는 </a:t>
            </a:r>
            <a:r>
              <a:rPr lang="en-US" altLang="ko-KR" smtClean="0"/>
              <a:t>NSAID</a:t>
            </a:r>
            <a:r>
              <a:rPr lang="ko-KR" altLang="en-US" smtClean="0"/>
              <a:t>로 인한 위장장애의 예방제로 추천되지 않습니다</a:t>
            </a:r>
            <a:r>
              <a:rPr lang="en-US" altLang="ko-KR" smtClean="0"/>
              <a:t>. </a:t>
            </a:r>
          </a:p>
          <a:p>
            <a:r>
              <a:rPr lang="ko-KR" altLang="en-US" smtClean="0"/>
              <a:t>오히려</a:t>
            </a:r>
            <a:r>
              <a:rPr lang="en-US" altLang="ko-KR" smtClean="0"/>
              <a:t>, </a:t>
            </a:r>
            <a:r>
              <a:rPr lang="ko-KR" altLang="en-US" smtClean="0"/>
              <a:t>평소에 증상을 </a:t>
            </a:r>
            <a:r>
              <a:rPr lang="en-US" altLang="ko-KR" smtClean="0"/>
              <a:t>masking </a:t>
            </a:r>
            <a:r>
              <a:rPr lang="ko-KR" altLang="en-US" smtClean="0"/>
              <a:t>하여 입원율을 높이는 등 상황을 더 악화시킬 수 있습니다</a:t>
            </a:r>
            <a:r>
              <a:rPr lang="en-US" altLang="ko-KR" smtClean="0"/>
              <a:t>.</a:t>
            </a:r>
          </a:p>
          <a:p>
            <a:endParaRPr lang="ko-KR" altLang="en-US" smtClean="0"/>
          </a:p>
        </p:txBody>
      </p:sp>
      <p:sp>
        <p:nvSpPr>
          <p:cNvPr id="34820" name="슬라이드 번호 개체 틀 3"/>
          <p:cNvSpPr>
            <a:spLocks noGrp="1"/>
          </p:cNvSpPr>
          <p:nvPr>
            <p:ph type="sldNum" sz="quarter" idx="5"/>
          </p:nvPr>
        </p:nvSpPr>
        <p:spPr>
          <a:noFill/>
        </p:spPr>
        <p:txBody>
          <a:bodyPr/>
          <a:lstStyle/>
          <a:p>
            <a:fld id="{F2D8737E-5125-46D2-9E3E-8FE126342723}" type="slidenum">
              <a:rPr lang="ko-KR" altLang="en-US" smtClean="0"/>
              <a:pPr/>
              <a:t>80</a:t>
            </a:fld>
            <a:endParaRPr lang="ko-KR"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D64B549-1DAC-4B11-A255-75463492DF15}" type="slidenum">
              <a:rPr lang="en-US" altLang="ko-KR"/>
              <a:pPr/>
              <a:t>88</a:t>
            </a:fld>
            <a:endParaRPr lang="en-US" altLang="ko-KR"/>
          </a:p>
        </p:txBody>
      </p:sp>
      <p:sp>
        <p:nvSpPr>
          <p:cNvPr id="453634" name="Rectangle 2"/>
          <p:cNvSpPr>
            <a:spLocks noGrp="1" noRot="1" noChangeAspect="1" noChangeArrowheads="1" noTextEdit="1"/>
          </p:cNvSpPr>
          <p:nvPr>
            <p:ph type="sldImg"/>
          </p:nvPr>
        </p:nvSpPr>
        <p:spPr>
          <a:xfrm>
            <a:off x="1149350" y="712788"/>
            <a:ext cx="4564063" cy="3422650"/>
          </a:xfrm>
          <a:ln/>
        </p:spPr>
      </p:sp>
      <p:sp>
        <p:nvSpPr>
          <p:cNvPr id="453635" name="Rectangle 3"/>
          <p:cNvSpPr>
            <a:spLocks noGrp="1" noChangeArrowheads="1"/>
          </p:cNvSpPr>
          <p:nvPr>
            <p:ph type="body" idx="1"/>
          </p:nvPr>
        </p:nvSpPr>
        <p:spPr>
          <a:xfrm>
            <a:off x="913420" y="4350274"/>
            <a:ext cx="5031160" cy="4132982"/>
          </a:xfrm>
        </p:spPr>
        <p:txBody>
          <a:bodyPr/>
          <a:lstStyle/>
          <a:p>
            <a:endParaRPr lang="ko-KR" altLang="en-GB" dirty="0">
              <a:latin typeface="Arial" pitchFamily="34" charset="0"/>
            </a:endParaRPr>
          </a:p>
        </p:txBody>
      </p:sp>
      <p:sp>
        <p:nvSpPr>
          <p:cNvPr id="453636" name="Rectangle 4"/>
          <p:cNvSpPr>
            <a:spLocks noChangeArrowheads="1"/>
          </p:cNvSpPr>
          <p:nvPr/>
        </p:nvSpPr>
        <p:spPr bwMode="auto">
          <a:xfrm>
            <a:off x="6019745" y="8412304"/>
            <a:ext cx="380728" cy="456756"/>
          </a:xfrm>
          <a:prstGeom prst="rect">
            <a:avLst/>
          </a:prstGeom>
          <a:noFill/>
          <a:ln w="12700">
            <a:noFill/>
            <a:miter lim="800000"/>
            <a:headEnd/>
            <a:tailEnd/>
          </a:ln>
          <a:effectLst/>
        </p:spPr>
        <p:txBody>
          <a:bodyPr lIns="90478" tIns="44445" rIns="90478" bIns="44445" anchor="b"/>
          <a:lstStyle/>
          <a:p>
            <a:pPr algn="r"/>
            <a:fld id="{3AEE48B7-106E-4FE5-8929-CB3EEA78A5A2}" type="slidenum">
              <a:rPr lang="ko-KR" altLang="en-GB" sz="1200">
                <a:latin typeface="Arial" pitchFamily="34" charset="0"/>
              </a:rPr>
              <a:pPr algn="r"/>
              <a:t>88</a:t>
            </a:fld>
            <a:endParaRPr lang="en-GB" altLang="ko-KR" sz="120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9D1B2F-5E2C-4937-80D1-4BD5EE6B2B44}" type="slidenum">
              <a:rPr lang="ko-KR" altLang="ko-KR" smtClean="0">
                <a:ea typeface="굴림" charset="-127"/>
              </a:rPr>
              <a:pPr/>
              <a:t>100</a:t>
            </a:fld>
            <a:endParaRPr lang="ko-KR" altLang="ko-KR" smtClean="0">
              <a:ea typeface="굴림" charset="-127"/>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685800" y="4343400"/>
            <a:ext cx="5486400" cy="4114800"/>
          </a:xfrm>
          <a:noFill/>
          <a:ln/>
        </p:spPr>
        <p:txBody>
          <a:bodyPr/>
          <a:lstStyle/>
          <a:p>
            <a:pPr eaLnBrk="1" hangingPunct="1"/>
            <a:endParaRPr lang="en-US" altLang="ko-KR" dirty="0" smtClean="0">
              <a:latin typeface="굴림" charset="-127"/>
              <a:ea typeface="굴림" charset="-12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2DB987-82D6-4CEF-ADE1-757AE3FE7161}" type="slidenum">
              <a:rPr lang="en-US" altLang="ko-KR"/>
              <a:pPr/>
              <a:t>109</a:t>
            </a:fld>
            <a:endParaRPr lang="en-US" altLang="ko-K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xfrm>
            <a:off x="914400" y="4343400"/>
            <a:ext cx="5029200" cy="4114800"/>
          </a:xfrm>
        </p:spPr>
        <p:txBody>
          <a:bodyPr/>
          <a:lstStyle/>
          <a:p>
            <a:endParaRPr lang="en-US" altLang="ko-K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9D1B2F-5E2C-4937-80D1-4BD5EE6B2B44}" type="slidenum">
              <a:rPr lang="ko-KR" altLang="ko-KR" smtClean="0">
                <a:ea typeface="굴림" charset="-127"/>
              </a:rPr>
              <a:pPr/>
              <a:t>120</a:t>
            </a:fld>
            <a:endParaRPr lang="ko-KR" altLang="ko-KR" smtClean="0">
              <a:ea typeface="굴림" charset="-127"/>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685800" y="4343400"/>
            <a:ext cx="5486400" cy="4114800"/>
          </a:xfrm>
          <a:noFill/>
          <a:ln/>
        </p:spPr>
        <p:txBody>
          <a:bodyPr/>
          <a:lstStyle/>
          <a:p>
            <a:pPr eaLnBrk="1" hangingPunct="1"/>
            <a:r>
              <a:rPr lang="en-US" altLang="ko-KR" smtClean="0">
                <a:latin typeface="굴림" charset="-127"/>
                <a:ea typeface="굴림" charset="-127"/>
              </a:rPr>
              <a:t>Recently in this field, new concept of chronic constipation is emerging.</a:t>
            </a:r>
          </a:p>
          <a:p>
            <a:pPr eaLnBrk="1" hangingPunct="1"/>
            <a:r>
              <a:rPr lang="en-US" altLang="ko-KR" smtClean="0">
                <a:latin typeface="굴림" charset="-127"/>
                <a:ea typeface="굴림" charset="-127"/>
              </a:rPr>
              <a:t>Rectal hyposensitivity is known to exist in somewhere between classical constipation subgroups such as slow transit and pelvic floor dyssynergia.</a:t>
            </a:r>
          </a:p>
          <a:p>
            <a:pPr eaLnBrk="1" hangingPunct="1"/>
            <a:r>
              <a:rPr lang="en-US" altLang="ko-KR" smtClean="0">
                <a:latin typeface="굴림" charset="-127"/>
                <a:ea typeface="굴림" charset="-127"/>
              </a:rPr>
              <a:t>It has diverge spectrum of clinical manifestations from chronic constipation and fecal incontinence, and so on, but most common presentations are known as chronic constipation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9D1B2F-5E2C-4937-80D1-4BD5EE6B2B44}" type="slidenum">
              <a:rPr lang="ko-KR" altLang="ko-KR" smtClean="0">
                <a:ea typeface="굴림" charset="-127"/>
              </a:rPr>
              <a:pPr/>
              <a:t>132</a:t>
            </a:fld>
            <a:endParaRPr lang="ko-KR" altLang="ko-KR" smtClean="0">
              <a:ea typeface="굴림" charset="-127"/>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685800" y="4343400"/>
            <a:ext cx="5486400" cy="4114800"/>
          </a:xfrm>
          <a:noFill/>
          <a:ln/>
        </p:spPr>
        <p:txBody>
          <a:bodyPr/>
          <a:lstStyle/>
          <a:p>
            <a:pPr eaLnBrk="1" hangingPunct="1"/>
            <a:endParaRPr lang="en-US" altLang="ko-KR" dirty="0" smtClean="0">
              <a:latin typeface="굴림" charset="-127"/>
              <a:ea typeface="굴림"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A0D0C-1270-45CC-A27C-6BAA12523A0B}" type="slidenum">
              <a:rPr lang="en-US" altLang="ko-KR"/>
              <a:pPr/>
              <a:t>16</a:t>
            </a:fld>
            <a:endParaRPr lang="en-US" altLang="ko-K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ko-KR"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99DC07C-C7D8-48D0-9E09-9E4A8AA6BF2C}" type="slidenum">
              <a:rPr lang="ko-KR" altLang="ko-KR" smtClean="0">
                <a:ea typeface="굴림" charset="-127"/>
              </a:rPr>
              <a:pPr/>
              <a:t>134</a:t>
            </a:fld>
            <a:endParaRPr lang="ko-KR" altLang="ko-KR" smtClean="0">
              <a:ea typeface="굴림" charset="-127"/>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685800" y="4343400"/>
            <a:ext cx="5486400" cy="4114800"/>
          </a:xfrm>
          <a:noFill/>
          <a:ln/>
        </p:spPr>
        <p:txBody>
          <a:bodyPr/>
          <a:lstStyle/>
          <a:p>
            <a:pPr eaLnBrk="1" hangingPunct="1"/>
            <a:endParaRPr lang="en-US" altLang="ko-KR" dirty="0" smtClean="0">
              <a:latin typeface="굴림" charset="-127"/>
              <a:ea typeface="굴림" charset="-12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p:cNvSpPr>
            <a:spLocks noGrp="1" noRot="1" noChangeAspect="1" noTextEdit="1"/>
          </p:cNvSpPr>
          <p:nvPr>
            <p:ph type="sldImg"/>
          </p:nvPr>
        </p:nvSpPr>
        <p:spPr>
          <a:ln/>
        </p:spPr>
      </p:sp>
      <p:sp>
        <p:nvSpPr>
          <p:cNvPr id="67587" name="슬라이드 노트 개체 틀 2"/>
          <p:cNvSpPr>
            <a:spLocks noGrp="1"/>
          </p:cNvSpPr>
          <p:nvPr>
            <p:ph type="body" idx="1"/>
          </p:nvPr>
        </p:nvSpPr>
        <p:spPr>
          <a:noFill/>
          <a:ln/>
        </p:spPr>
        <p:txBody>
          <a:bodyPr/>
          <a:lstStyle/>
          <a:p>
            <a:endParaRPr lang="ko-KR" altLang="en-US" dirty="0" smtClean="0">
              <a:latin typeface="굴림" pitchFamily="50" charset="-127"/>
              <a:ea typeface="굴림" pitchFamily="50" charset="-127"/>
            </a:endParaRPr>
          </a:p>
        </p:txBody>
      </p:sp>
      <p:sp>
        <p:nvSpPr>
          <p:cNvPr id="67588" name="슬라이드 번호 개체 틀 3"/>
          <p:cNvSpPr>
            <a:spLocks noGrp="1"/>
          </p:cNvSpPr>
          <p:nvPr>
            <p:ph type="sldNum" sz="quarter" idx="5"/>
          </p:nvPr>
        </p:nvSpPr>
        <p:spPr>
          <a:noFill/>
        </p:spPr>
        <p:txBody>
          <a:bodyPr/>
          <a:lstStyle/>
          <a:p>
            <a:fld id="{BCA86C3A-E759-43AB-8FE3-77578B252256}" type="slidenum">
              <a:rPr lang="en-US" altLang="ko-KR" smtClean="0">
                <a:latin typeface="굴림" pitchFamily="50" charset="-127"/>
                <a:ea typeface="굴림" pitchFamily="50" charset="-127"/>
              </a:rPr>
              <a:pPr/>
              <a:t>135</a:t>
            </a:fld>
            <a:endParaRPr lang="en-US" altLang="ko-KR" smtClean="0">
              <a:latin typeface="굴림" pitchFamily="50" charset="-127"/>
              <a:ea typeface="굴림" pitchFamily="50" charset="-12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슬라이드 이미지 개체 틀 1"/>
          <p:cNvSpPr>
            <a:spLocks noGrp="1" noRot="1" noChangeAspect="1" noTextEdit="1"/>
          </p:cNvSpPr>
          <p:nvPr>
            <p:ph type="sldImg"/>
          </p:nvPr>
        </p:nvSpPr>
        <p:spPr>
          <a:ln/>
        </p:spPr>
      </p:sp>
      <p:sp>
        <p:nvSpPr>
          <p:cNvPr id="68611" name="슬라이드 노트 개체 틀 2"/>
          <p:cNvSpPr>
            <a:spLocks noGrp="1"/>
          </p:cNvSpPr>
          <p:nvPr>
            <p:ph type="body" idx="1"/>
          </p:nvPr>
        </p:nvSpPr>
        <p:spPr>
          <a:noFill/>
          <a:ln/>
        </p:spPr>
        <p:txBody>
          <a:bodyPr/>
          <a:lstStyle/>
          <a:p>
            <a:endParaRPr lang="ko-KR" altLang="en-US" dirty="0" smtClean="0">
              <a:latin typeface="굴림" pitchFamily="50" charset="-127"/>
              <a:ea typeface="굴림" pitchFamily="50" charset="-127"/>
            </a:endParaRPr>
          </a:p>
        </p:txBody>
      </p:sp>
      <p:sp>
        <p:nvSpPr>
          <p:cNvPr id="68612" name="슬라이드 번호 개체 틀 3"/>
          <p:cNvSpPr>
            <a:spLocks noGrp="1"/>
          </p:cNvSpPr>
          <p:nvPr>
            <p:ph type="sldNum" sz="quarter" idx="5"/>
          </p:nvPr>
        </p:nvSpPr>
        <p:spPr>
          <a:noFill/>
        </p:spPr>
        <p:txBody>
          <a:bodyPr/>
          <a:lstStyle/>
          <a:p>
            <a:fld id="{F8CB078C-1D21-4512-9996-E0C0AFC3EA28}" type="slidenum">
              <a:rPr lang="en-US" altLang="ko-KR" smtClean="0">
                <a:latin typeface="굴림" pitchFamily="50" charset="-127"/>
                <a:ea typeface="굴림" pitchFamily="50" charset="-127"/>
              </a:rPr>
              <a:pPr/>
              <a:t>136</a:t>
            </a:fld>
            <a:endParaRPr lang="en-US" altLang="ko-KR" smtClean="0">
              <a:latin typeface="굴림" pitchFamily="50" charset="-127"/>
              <a:ea typeface="굴림" pitchFamily="50" charset="-12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9D1B2F-5E2C-4937-80D1-4BD5EE6B2B44}" type="slidenum">
              <a:rPr lang="ko-KR" altLang="ko-KR" smtClean="0">
                <a:ea typeface="굴림" charset="-127"/>
              </a:rPr>
              <a:pPr/>
              <a:t>137</a:t>
            </a:fld>
            <a:endParaRPr lang="ko-KR" altLang="ko-KR" smtClean="0">
              <a:ea typeface="굴림" charset="-127"/>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685800" y="4343400"/>
            <a:ext cx="5486400" cy="4114800"/>
          </a:xfrm>
          <a:noFill/>
          <a:ln/>
        </p:spPr>
        <p:txBody>
          <a:bodyPr/>
          <a:lstStyle/>
          <a:p>
            <a:pPr eaLnBrk="1" hangingPunct="1"/>
            <a:endParaRPr lang="en-US" altLang="ko-KR" dirty="0" smtClean="0">
              <a:latin typeface="굴림" charset="-127"/>
              <a:ea typeface="굴림" charset="-12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슬라이드 이미지 개체 틀 1"/>
          <p:cNvSpPr>
            <a:spLocks noGrp="1" noRot="1" noChangeAspect="1" noTextEdit="1"/>
          </p:cNvSpPr>
          <p:nvPr>
            <p:ph type="sldImg"/>
          </p:nvPr>
        </p:nvSpPr>
        <p:spPr>
          <a:ln/>
        </p:spPr>
      </p:sp>
      <p:sp>
        <p:nvSpPr>
          <p:cNvPr id="54275" name="슬라이드 노트 개체 틀 2"/>
          <p:cNvSpPr>
            <a:spLocks noGrp="1"/>
          </p:cNvSpPr>
          <p:nvPr>
            <p:ph type="body" idx="1"/>
          </p:nvPr>
        </p:nvSpPr>
        <p:spPr>
          <a:noFill/>
          <a:ln/>
        </p:spPr>
        <p:txBody>
          <a:bodyPr/>
          <a:lstStyle/>
          <a:p>
            <a:r>
              <a:rPr lang="ko-KR" altLang="en-US" smtClean="0">
                <a:latin typeface="굴림" pitchFamily="50" charset="-127"/>
                <a:ea typeface="굴림" pitchFamily="50" charset="-127"/>
              </a:rPr>
              <a:t>직장 항문에 관여하는 자율 신경게를  살펴보면 </a:t>
            </a:r>
            <a:r>
              <a:rPr lang="en-US" altLang="ko-KR" smtClean="0">
                <a:latin typeface="굴림" pitchFamily="50" charset="-127"/>
                <a:ea typeface="굴림" pitchFamily="50" charset="-127"/>
              </a:rPr>
              <a:t>pudendal nerve</a:t>
            </a:r>
            <a:r>
              <a:rPr lang="ko-KR" altLang="en-US" smtClean="0">
                <a:latin typeface="굴림" pitchFamily="50" charset="-127"/>
                <a:ea typeface="굴림" pitchFamily="50" charset="-127"/>
              </a:rPr>
              <a:t>는 주로</a:t>
            </a:r>
            <a:r>
              <a:rPr lang="en-US" altLang="ko-KR" smtClean="0">
                <a:latin typeface="굴림" pitchFamily="50" charset="-127"/>
                <a:ea typeface="굴림" pitchFamily="50" charset="-127"/>
              </a:rPr>
              <a:t> s 234 </a:t>
            </a:r>
            <a:r>
              <a:rPr lang="ko-KR" altLang="en-US" smtClean="0">
                <a:latin typeface="굴림" pitchFamily="50" charset="-127"/>
                <a:ea typeface="굴림" pitchFamily="50" charset="-127"/>
              </a:rPr>
              <a:t>가 관여함을 알수가 있습니다</a:t>
            </a:r>
          </a:p>
        </p:txBody>
      </p:sp>
      <p:sp>
        <p:nvSpPr>
          <p:cNvPr id="54276" name="슬라이드 번호 개체 틀 3"/>
          <p:cNvSpPr>
            <a:spLocks noGrp="1"/>
          </p:cNvSpPr>
          <p:nvPr>
            <p:ph type="sldNum" sz="quarter" idx="5"/>
          </p:nvPr>
        </p:nvSpPr>
        <p:spPr>
          <a:noFill/>
        </p:spPr>
        <p:txBody>
          <a:bodyPr/>
          <a:lstStyle/>
          <a:p>
            <a:fld id="{206657C4-D7DB-4574-9FB8-1EE7067CD5C3}" type="slidenum">
              <a:rPr lang="en-US" altLang="ko-KR" smtClean="0">
                <a:latin typeface="굴림" pitchFamily="50" charset="-127"/>
                <a:ea typeface="굴림" pitchFamily="50" charset="-127"/>
              </a:rPr>
              <a:pPr/>
              <a:t>138</a:t>
            </a:fld>
            <a:endParaRPr lang="en-US" altLang="ko-KR" smtClean="0">
              <a:latin typeface="굴림" pitchFamily="50" charset="-127"/>
              <a:ea typeface="굴림" pitchFamily="50" charset="-12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B22C7E2-0438-4CAB-B489-C911E4BDA8F2}" type="slidenum">
              <a:rPr lang="en-US" altLang="ko-KR" smtClean="0">
                <a:ea typeface="굴림" charset="-127"/>
              </a:rPr>
              <a:pPr/>
              <a:t>139</a:t>
            </a:fld>
            <a:endParaRPr lang="en-US" altLang="ko-KR" smtClean="0">
              <a:ea typeface="굴림"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r>
              <a:rPr lang="en-US" altLang="ko-KR" dirty="0" smtClean="0">
                <a:latin typeface="굴림" charset="-127"/>
                <a:ea typeface="굴림" charset="-127"/>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F1A1AD3-2AC2-4884-9617-3B1B88F84E9C}" type="slidenum">
              <a:rPr lang="ko-KR" altLang="en-US" smtClean="0"/>
              <a:pPr/>
              <a:t>156</a:t>
            </a:fld>
            <a:endParaRPr lang="ko-K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717203-0CA5-4F1C-B637-211877DE2A2E}" type="slidenum">
              <a:rPr lang="en-US" altLang="ko-KR"/>
              <a:pPr/>
              <a:t>168</a:t>
            </a:fld>
            <a:endParaRPr lang="en-US" altLang="ko-KR"/>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xfrm>
            <a:off x="914400" y="4343400"/>
            <a:ext cx="5029200" cy="4114800"/>
          </a:xfrm>
        </p:spPr>
        <p:txBody>
          <a:bodyPr/>
          <a:lstStyle/>
          <a:p>
            <a:endParaRPr lang="ko-KR"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72314F-4F4E-44C1-8329-83D4C766C575}" type="slidenum">
              <a:rPr lang="en-US" altLang="ko-KR"/>
              <a:pPr/>
              <a:t>169</a:t>
            </a:fld>
            <a:endParaRPr lang="en-US" altLang="ko-KR"/>
          </a:p>
        </p:txBody>
      </p:sp>
      <p:sp>
        <p:nvSpPr>
          <p:cNvPr id="500738" name="Rectangle 2"/>
          <p:cNvSpPr>
            <a:spLocks noGrp="1" noRot="1" noChangeAspect="1" noChangeArrowheads="1" noTextEdit="1"/>
          </p:cNvSpPr>
          <p:nvPr>
            <p:ph type="sldImg"/>
          </p:nvPr>
        </p:nvSpPr>
        <p:spPr>
          <a:ln/>
        </p:spPr>
      </p:sp>
      <p:sp>
        <p:nvSpPr>
          <p:cNvPr id="500739" name="Rectangle 3"/>
          <p:cNvSpPr>
            <a:spLocks noGrp="1" noChangeArrowheads="1"/>
          </p:cNvSpPr>
          <p:nvPr>
            <p:ph type="body" idx="1"/>
          </p:nvPr>
        </p:nvSpPr>
        <p:spPr>
          <a:xfrm>
            <a:off x="914400" y="4343400"/>
            <a:ext cx="5029200" cy="4114800"/>
          </a:xfrm>
        </p:spPr>
        <p:txBody>
          <a:bodyPr/>
          <a:lstStyle/>
          <a:p>
            <a:endParaRPr lang="ko-KR"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3CCCE-B361-4707-B990-AC67D77E36AE}" type="slidenum">
              <a:rPr lang="en-US" altLang="ko-KR"/>
              <a:pPr/>
              <a:t>17</a:t>
            </a:fld>
            <a:endParaRPr lang="en-US" altLang="ko-K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ko-KR"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6E3DCE-8649-4F9A-B0A7-85AE3BB01A47}" type="slidenum">
              <a:rPr lang="en-US" altLang="ko-KR"/>
              <a:pPr/>
              <a:t>19</a:t>
            </a:fld>
            <a:endParaRPr lang="en-US" altLang="ko-K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ko-KR"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27F14-00CF-4594-AB12-A18C5DD6B05E}" type="slidenum">
              <a:rPr lang="en-US" altLang="ko-KR"/>
              <a:pPr/>
              <a:t>20</a:t>
            </a:fld>
            <a:endParaRPr lang="en-US" altLang="ko-K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ko-KR"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90C0BB-9AEE-41AA-B427-7B3A07F82F30}" type="slidenum">
              <a:rPr lang="en-US" altLang="ko-KR"/>
              <a:pPr/>
              <a:t>25</a:t>
            </a:fld>
            <a:endParaRPr lang="en-US" altLang="ko-K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914400" y="4343400"/>
            <a:ext cx="5029200" cy="4114800"/>
          </a:xfrm>
        </p:spPr>
        <p:txBody>
          <a:bodyPr/>
          <a:lstStyle/>
          <a:p>
            <a:pPr marL="228600" indent="-228600"/>
            <a:endParaRPr lang="en-US" altLang="ko-K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0E4620-0CAE-417E-BD54-C6520D8F3921}" type="slidenum">
              <a:rPr lang="en-US" altLang="ko-KR"/>
              <a:pPr/>
              <a:t>26</a:t>
            </a:fld>
            <a:endParaRPr lang="en-US" altLang="ko-KR"/>
          </a:p>
        </p:txBody>
      </p:sp>
      <p:sp>
        <p:nvSpPr>
          <p:cNvPr id="231426" name="Rectangle 2"/>
          <p:cNvSpPr>
            <a:spLocks noGrp="1" noRot="1" noChangeAspect="1" noChangeArrowheads="1" noTextEdit="1"/>
          </p:cNvSpPr>
          <p:nvPr>
            <p:ph type="sldImg"/>
          </p:nvPr>
        </p:nvSpPr>
        <p:spPr>
          <a:xfrm>
            <a:off x="1144588" y="687388"/>
            <a:ext cx="4570412" cy="3427412"/>
          </a:xfrm>
          <a:ln/>
        </p:spPr>
      </p:sp>
      <p:sp>
        <p:nvSpPr>
          <p:cNvPr id="231427" name="Rectangle 3"/>
          <p:cNvSpPr>
            <a:spLocks noGrp="1" noChangeArrowheads="1"/>
          </p:cNvSpPr>
          <p:nvPr>
            <p:ph type="body" idx="1"/>
          </p:nvPr>
        </p:nvSpPr>
        <p:spPr>
          <a:xfrm>
            <a:off x="914400" y="4343400"/>
            <a:ext cx="5029200" cy="4113213"/>
          </a:xfrm>
          <a:solidFill>
            <a:srgbClr val="FFFFFF"/>
          </a:solidFill>
          <a:ln/>
        </p:spPr>
        <p:txBody>
          <a:bodyPr/>
          <a:lstStyle/>
          <a:p>
            <a:pPr marL="190500" indent="-190500">
              <a:spcBef>
                <a:spcPct val="0"/>
              </a:spcBef>
              <a:buFontTx/>
              <a:buChar char="•"/>
            </a:pPr>
            <a:endParaRPr lang="en-GB" altLang="ko-KR" dirty="0"/>
          </a:p>
          <a:p>
            <a:pPr marL="190500" indent="-190500">
              <a:spcBef>
                <a:spcPct val="0"/>
              </a:spcBef>
              <a:buFontTx/>
              <a:buChar char="•"/>
            </a:pPr>
            <a:endParaRPr lang="en-US" altLang="ko-K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BC6A3-5E24-4F10-BB9F-E12A005FBB64}" type="slidenum">
              <a:rPr lang="en-US" altLang="ko-KR"/>
              <a:pPr/>
              <a:t>27</a:t>
            </a:fld>
            <a:endParaRPr lang="en-US" altLang="ko-K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ko-K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01625" y="228600"/>
            <a:ext cx="8540750" cy="1143000"/>
          </a:xfrm>
        </p:spPr>
        <p:txBody>
          <a:bodyPr/>
          <a:lstStyle/>
          <a:p>
            <a:r>
              <a:rPr lang="ko-KR" altLang="en-US" smtClean="0"/>
              <a:t>마스터 제목 스타일 편집</a:t>
            </a:r>
            <a:endParaRPr lang="ko-KR" altLang="en-US"/>
          </a:p>
        </p:txBody>
      </p:sp>
      <p:sp>
        <p:nvSpPr>
          <p:cNvPr id="3" name="표 개체 틀 2"/>
          <p:cNvSpPr>
            <a:spLocks noGrp="1"/>
          </p:cNvSpPr>
          <p:nvPr>
            <p:ph type="tbl" idx="1"/>
          </p:nvPr>
        </p:nvSpPr>
        <p:spPr>
          <a:xfrm>
            <a:off x="301625" y="1600200"/>
            <a:ext cx="8540750" cy="4498975"/>
          </a:xfrm>
        </p:spPr>
        <p:txBody>
          <a:bodyPr/>
          <a:lstStyle/>
          <a:p>
            <a:endParaRPr lang="ko-KR" altLang="en-US"/>
          </a:p>
        </p:txBody>
      </p:sp>
      <p:sp>
        <p:nvSpPr>
          <p:cNvPr id="4" name="날짜 개체 틀 3"/>
          <p:cNvSpPr>
            <a:spLocks noGrp="1"/>
          </p:cNvSpPr>
          <p:nvPr>
            <p:ph type="dt" sz="half" idx="10"/>
          </p:nvPr>
        </p:nvSpPr>
        <p:spPr>
          <a:xfrm>
            <a:off x="301625" y="6245225"/>
            <a:ext cx="2289175" cy="476250"/>
          </a:xfrm>
        </p:spPr>
        <p:txBody>
          <a:bodyPr/>
          <a:lstStyle>
            <a:lvl1pPr>
              <a:defRPr/>
            </a:lvl1pPr>
          </a:lstStyle>
          <a:p>
            <a:endParaRPr lang="en-US" altLang="ko-KR"/>
          </a:p>
        </p:txBody>
      </p:sp>
      <p:sp>
        <p:nvSpPr>
          <p:cNvPr id="5" name="바닥글 개체 틀 4"/>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6" name="슬라이드 번호 개체 틀 5"/>
          <p:cNvSpPr>
            <a:spLocks noGrp="1"/>
          </p:cNvSpPr>
          <p:nvPr>
            <p:ph type="sldNum" sz="quarter" idx="12"/>
          </p:nvPr>
        </p:nvSpPr>
        <p:spPr>
          <a:xfrm>
            <a:off x="6553200" y="6245225"/>
            <a:ext cx="2289175" cy="476250"/>
          </a:xfrm>
        </p:spPr>
        <p:txBody>
          <a:bodyPr/>
          <a:lstStyle>
            <a:lvl1pPr>
              <a:defRPr/>
            </a:lvl1pPr>
          </a:lstStyle>
          <a:p>
            <a:fld id="{58C9EC96-486A-4AA4-85AE-6320FA87C064}" type="slidenum">
              <a:rPr lang="en-US" altLang="ko-KR"/>
              <a:pPr/>
              <a:t>‹#›</a:t>
            </a:fld>
            <a:endParaRPr lang="en-US" altLang="ko-K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01625" y="228600"/>
            <a:ext cx="8540750" cy="1143000"/>
          </a:xfr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301625" y="1600200"/>
            <a:ext cx="4194175" cy="449897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194175" cy="449897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301625" y="6245225"/>
            <a:ext cx="2289175" cy="476250"/>
          </a:xfrm>
        </p:spPr>
        <p:txBody>
          <a:bodyPr/>
          <a:lstStyle>
            <a:lvl1pPr>
              <a:defRPr/>
            </a:lvl1pPr>
          </a:lstStyle>
          <a:p>
            <a:endParaRPr lang="en-US" altLang="ko-KR"/>
          </a:p>
        </p:txBody>
      </p:sp>
      <p:sp>
        <p:nvSpPr>
          <p:cNvPr id="6" name="바닥글 개체 틀 5"/>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7" name="슬라이드 번호 개체 틀 6"/>
          <p:cNvSpPr>
            <a:spLocks noGrp="1"/>
          </p:cNvSpPr>
          <p:nvPr>
            <p:ph type="sldNum" sz="quarter" idx="12"/>
          </p:nvPr>
        </p:nvSpPr>
        <p:spPr>
          <a:xfrm>
            <a:off x="6553200" y="6245225"/>
            <a:ext cx="2289175" cy="476250"/>
          </a:xfrm>
        </p:spPr>
        <p:txBody>
          <a:bodyPr/>
          <a:lstStyle>
            <a:lvl1pPr>
              <a:defRPr/>
            </a:lvl1pPr>
          </a:lstStyle>
          <a:p>
            <a:fld id="{6075D885-0488-4132-BB0D-DD374B07A4D7}" type="slidenum">
              <a:rPr lang="en-US" altLang="ko-KR"/>
              <a:pPr/>
              <a:t>‹#›</a:t>
            </a:fld>
            <a:endParaRPr lang="en-US" altLang="ko-K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제목, 텍스트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301625" y="228600"/>
            <a:ext cx="8540750" cy="1143000"/>
          </a:xfr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301625" y="1600200"/>
            <a:ext cx="4194175" cy="449897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194175" cy="21732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3925888"/>
            <a:ext cx="4194175" cy="2173287"/>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날짜 개체 틀 5"/>
          <p:cNvSpPr>
            <a:spLocks noGrp="1"/>
          </p:cNvSpPr>
          <p:nvPr>
            <p:ph type="dt" sz="half" idx="10"/>
          </p:nvPr>
        </p:nvSpPr>
        <p:spPr>
          <a:xfrm>
            <a:off x="301625" y="6245225"/>
            <a:ext cx="2289175" cy="476250"/>
          </a:xfrm>
        </p:spPr>
        <p:txBody>
          <a:bodyPr/>
          <a:lstStyle>
            <a:lvl1pPr>
              <a:defRPr/>
            </a:lvl1pPr>
          </a:lstStyle>
          <a:p>
            <a:endParaRPr lang="en-US" altLang="ko-KR"/>
          </a:p>
        </p:txBody>
      </p:sp>
      <p:sp>
        <p:nvSpPr>
          <p:cNvPr id="7" name="바닥글 개체 틀 6"/>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8" name="슬라이드 번호 개체 틀 7"/>
          <p:cNvSpPr>
            <a:spLocks noGrp="1"/>
          </p:cNvSpPr>
          <p:nvPr>
            <p:ph type="sldNum" sz="quarter" idx="12"/>
          </p:nvPr>
        </p:nvSpPr>
        <p:spPr>
          <a:xfrm>
            <a:off x="6553200" y="6245225"/>
            <a:ext cx="2289175" cy="476250"/>
          </a:xfrm>
        </p:spPr>
        <p:txBody>
          <a:bodyPr/>
          <a:lstStyle>
            <a:lvl1pPr>
              <a:defRPr/>
            </a:lvl1pPr>
          </a:lstStyle>
          <a:p>
            <a:fld id="{E9FC129D-24A2-4ADF-BE13-74FF1E8BC134}" type="slidenum">
              <a:rPr lang="en-US" altLang="ko-KR"/>
              <a:pPr/>
              <a:t>‹#›</a:t>
            </a:fld>
            <a:endParaRPr lang="en-US" altLang="ko-K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제목 및 차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차트 개체 틀 2"/>
          <p:cNvSpPr>
            <a:spLocks noGrp="1"/>
          </p:cNvSpPr>
          <p:nvPr>
            <p:ph type="chart" idx="1"/>
          </p:nvPr>
        </p:nvSpPr>
        <p:spPr>
          <a:xfrm>
            <a:off x="457200" y="1600200"/>
            <a:ext cx="8229600" cy="4525963"/>
          </a:xfrm>
          <a:prstGeom prst="rect">
            <a:avLst/>
          </a:prstGeom>
        </p:spPr>
        <p:txBody>
          <a:bodyPr/>
          <a:lstStyle/>
          <a:p>
            <a:endParaRPr lang="ko-KR"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457200" y="381000"/>
            <a:ext cx="8229600" cy="1371600"/>
          </a:xfr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457200" y="1981200"/>
            <a:ext cx="4038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981200"/>
            <a:ext cx="4038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57200" y="4114800"/>
            <a:ext cx="4038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4114800"/>
            <a:ext cx="4038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245225"/>
            <a:ext cx="2133600" cy="476250"/>
          </a:xfrm>
        </p:spPr>
        <p:txBody>
          <a:bodyPr/>
          <a:lstStyle>
            <a:lvl1pPr>
              <a:defRPr/>
            </a:lvl1pPr>
          </a:lstStyle>
          <a:p>
            <a:endParaRPr lang="en-US" altLang="ko-KR"/>
          </a:p>
        </p:txBody>
      </p:sp>
      <p:sp>
        <p:nvSpPr>
          <p:cNvPr id="8" name="바닥글 개체 틀 7"/>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9" name="슬라이드 번호 개체 틀 8"/>
          <p:cNvSpPr>
            <a:spLocks noGrp="1"/>
          </p:cNvSpPr>
          <p:nvPr>
            <p:ph type="sldNum" sz="quarter" idx="12"/>
          </p:nvPr>
        </p:nvSpPr>
        <p:spPr>
          <a:xfrm>
            <a:off x="6553200" y="6245225"/>
            <a:ext cx="2133600" cy="476250"/>
          </a:xfrm>
        </p:spPr>
        <p:txBody>
          <a:bodyPr/>
          <a:lstStyle>
            <a:lvl1pPr>
              <a:defRPr/>
            </a:lvl1pPr>
          </a:lstStyle>
          <a:p>
            <a:fld id="{24FB983B-CBA6-44F7-BCE5-EEDDBE669A33}" type="slidenum">
              <a:rPr lang="en-US" altLang="ko-KR"/>
              <a:pPr/>
              <a:t>‹#›</a:t>
            </a:fld>
            <a:endParaRPr lang="en-US" altLang="ko-K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381000"/>
            <a:ext cx="8229600" cy="1371600"/>
          </a:xfr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981200"/>
            <a:ext cx="4038600" cy="41148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981200"/>
            <a:ext cx="4038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4114800"/>
            <a:ext cx="4038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날짜 개체 틀 5"/>
          <p:cNvSpPr>
            <a:spLocks noGrp="1"/>
          </p:cNvSpPr>
          <p:nvPr>
            <p:ph type="dt" sz="half" idx="10"/>
          </p:nvPr>
        </p:nvSpPr>
        <p:spPr>
          <a:xfrm>
            <a:off x="457200" y="6245225"/>
            <a:ext cx="2133600" cy="476250"/>
          </a:xfrm>
        </p:spPr>
        <p:txBody>
          <a:bodyPr/>
          <a:lstStyle>
            <a:lvl1pPr>
              <a:defRPr/>
            </a:lvl1pPr>
          </a:lstStyle>
          <a:p>
            <a:endParaRPr lang="en-US" altLang="ko-KR"/>
          </a:p>
        </p:txBody>
      </p:sp>
      <p:sp>
        <p:nvSpPr>
          <p:cNvPr id="7" name="바닥글 개체 틀 6"/>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8" name="슬라이드 번호 개체 틀 7"/>
          <p:cNvSpPr>
            <a:spLocks noGrp="1"/>
          </p:cNvSpPr>
          <p:nvPr>
            <p:ph type="sldNum" sz="quarter" idx="12"/>
          </p:nvPr>
        </p:nvSpPr>
        <p:spPr>
          <a:xfrm>
            <a:off x="6553200" y="6245225"/>
            <a:ext cx="2133600" cy="476250"/>
          </a:xfrm>
        </p:spPr>
        <p:txBody>
          <a:bodyPr/>
          <a:lstStyle>
            <a:lvl1pPr>
              <a:defRPr/>
            </a:lvl1pPr>
          </a:lstStyle>
          <a:p>
            <a:fld id="{911E95E3-97B5-45AC-8E97-508A718B5900}" type="slidenum">
              <a:rPr lang="en-US" altLang="ko-KR"/>
              <a:pPr/>
              <a:t>‹#›</a:t>
            </a:fld>
            <a:endParaRPr lang="en-US" altLang="ko-K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제목 및 내용/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381000"/>
            <a:ext cx="8229600" cy="1371600"/>
          </a:xfr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981200"/>
            <a:ext cx="8229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4114800"/>
            <a:ext cx="82296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245225"/>
            <a:ext cx="2133600" cy="476250"/>
          </a:xfrm>
        </p:spPr>
        <p:txBody>
          <a:bodyPr/>
          <a:lstStyle>
            <a:lvl1pPr>
              <a:defRPr/>
            </a:lvl1pPr>
          </a:lstStyle>
          <a:p>
            <a:endParaRPr lang="en-US" altLang="ko-KR"/>
          </a:p>
        </p:txBody>
      </p:sp>
      <p:sp>
        <p:nvSpPr>
          <p:cNvPr id="6" name="바닥글 개체 틀 5"/>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7" name="슬라이드 번호 개체 틀 6"/>
          <p:cNvSpPr>
            <a:spLocks noGrp="1"/>
          </p:cNvSpPr>
          <p:nvPr>
            <p:ph type="sldNum" sz="quarter" idx="12"/>
          </p:nvPr>
        </p:nvSpPr>
        <p:spPr>
          <a:xfrm>
            <a:off x="6553200" y="6245225"/>
            <a:ext cx="2133600" cy="476250"/>
          </a:xfrm>
        </p:spPr>
        <p:txBody>
          <a:bodyPr/>
          <a:lstStyle>
            <a:lvl1pPr>
              <a:defRPr/>
            </a:lvl1pPr>
          </a:lstStyle>
          <a:p>
            <a:fld id="{80681A8F-70F4-4657-95D1-12677403B3AC}" type="slidenum">
              <a:rPr lang="en-US" altLang="ko-K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377C3696-B908-4195-BFB8-399F0D5FA538}" type="datetimeFigureOut">
              <a:rPr lang="ko-KR" altLang="en-US" smtClean="0"/>
              <a:pPr/>
              <a:t>2011-02-13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2AE5D05-DFAF-487C-96FF-5B68BCD11996}"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C3696-B908-4195-BFB8-399F0D5FA538}" type="datetimeFigureOut">
              <a:rPr lang="ko-KR" altLang="en-US" smtClean="0"/>
              <a:pPr/>
              <a:t>2011-02-13</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E5D05-DFAF-487C-96FF-5B68BCD11996}"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Office_Excel_97-2003_____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blog.daum.net/goodlifestyle/2042795" TargetMode="External"/><Relationship Id="rId2" Type="http://schemas.openxmlformats.org/officeDocument/2006/relationships/image" Target="../media/image111.png"/><Relationship Id="rId1" Type="http://schemas.openxmlformats.org/officeDocument/2006/relationships/slideLayout" Target="../slideLayouts/slideLayout4.xml"/><Relationship Id="rId4" Type="http://schemas.openxmlformats.org/officeDocument/2006/relationships/image" Target="../media/image112.gi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5.xml"/><Relationship Id="rId4" Type="http://schemas.openxmlformats.org/officeDocument/2006/relationships/image" Target="../media/image1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png"/></Relationships>
</file>

<file path=ppt/slides/_rels/slide1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5.v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Microsoft_Office_Excel_97-2003_____2.xls"/><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Microsoft_Office_Excel_97-2003_____3.xls"/></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wmf"/><Relationship Id="rId1" Type="http://schemas.openxmlformats.org/officeDocument/2006/relationships/slideLayout" Target="../slideLayouts/slideLayout16.xml"/><Relationship Id="rId5" Type="http://schemas.openxmlformats.org/officeDocument/2006/relationships/image" Target="../media/image55.jpeg"/><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0.wmf"/><Relationship Id="rId1" Type="http://schemas.openxmlformats.org/officeDocument/2006/relationships/slideLayout" Target="../slideLayouts/slideLayout16.xml"/><Relationship Id="rId5" Type="http://schemas.openxmlformats.org/officeDocument/2006/relationships/image" Target="../media/image58.jpeg"/><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1.wmf"/><Relationship Id="rId1" Type="http://schemas.openxmlformats.org/officeDocument/2006/relationships/slideLayout" Target="../slideLayouts/slideLayout16.xml"/><Relationship Id="rId5" Type="http://schemas.openxmlformats.org/officeDocument/2006/relationships/image" Target="../media/image61.jpeg"/><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9.wmf"/><Relationship Id="rId1" Type="http://schemas.openxmlformats.org/officeDocument/2006/relationships/slideLayout" Target="../slideLayouts/slideLayout16.xml"/><Relationship Id="rId5" Type="http://schemas.openxmlformats.org/officeDocument/2006/relationships/image" Target="../media/image64.jpeg"/><Relationship Id="rId4" Type="http://schemas.openxmlformats.org/officeDocument/2006/relationships/image" Target="../media/image63.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vmlDrawing" Target="../drawings/vmlDrawing7.v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vmlDrawing" Target="../drawings/vmlDrawing8.vml"/><Relationship Id="rId6" Type="http://schemas.openxmlformats.org/officeDocument/2006/relationships/image" Target="../media/image70.jpeg"/><Relationship Id="rId5" Type="http://schemas.openxmlformats.org/officeDocument/2006/relationships/oleObject" Target="../embeddings/oleObject6.bin"/><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7.xml"/><Relationship Id="rId1" Type="http://schemas.openxmlformats.org/officeDocument/2006/relationships/vmlDrawing" Target="../drawings/vmlDrawing9.vml"/><Relationship Id="rId5" Type="http://schemas.openxmlformats.org/officeDocument/2006/relationships/image" Target="../media/image73.png"/><Relationship Id="rId4" Type="http://schemas.openxmlformats.org/officeDocument/2006/relationships/oleObject" Target="../embeddings/oleObject8.bin"/></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76.jpeg"/><Relationship Id="rId4" Type="http://schemas.openxmlformats.org/officeDocument/2006/relationships/image" Target="../media/image75.jpe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a:xfrm>
            <a:off x="683568" y="1196752"/>
            <a:ext cx="7846640" cy="1971650"/>
          </a:xfrm>
        </p:spPr>
        <p:txBody>
          <a:bodyPr>
            <a:normAutofit fontScale="90000"/>
          </a:bodyPr>
          <a:lstStyle/>
          <a:p>
            <a:r>
              <a:rPr lang="en-US" altLang="ko-KR" sz="7300" b="1" dirty="0" smtClean="0">
                <a:latin typeface="휴먼엑스포" pitchFamily="18" charset="-127"/>
                <a:ea typeface="휴먼엑스포" pitchFamily="18" charset="-127"/>
              </a:rPr>
              <a:t>Chronic Cough</a:t>
            </a:r>
            <a:r>
              <a:rPr lang="en-US" altLang="ko-KR" sz="5400" b="1" dirty="0" smtClean="0">
                <a:latin typeface="휴먼엑스포" pitchFamily="18" charset="-127"/>
                <a:ea typeface="휴먼엑스포" pitchFamily="18" charset="-127"/>
              </a:rPr>
              <a:t/>
            </a:r>
            <a:br>
              <a:rPr lang="en-US" altLang="ko-KR" sz="5400" b="1" dirty="0" smtClean="0">
                <a:latin typeface="휴먼엑스포" pitchFamily="18" charset="-127"/>
                <a:ea typeface="휴먼엑스포" pitchFamily="18" charset="-127"/>
              </a:rPr>
            </a:br>
            <a:r>
              <a:rPr lang="en-US" altLang="ko-KR" dirty="0" smtClean="0"/>
              <a:t/>
            </a:r>
            <a:br>
              <a:rPr lang="en-US" altLang="ko-KR" dirty="0" smtClean="0"/>
            </a:br>
            <a:r>
              <a:rPr lang="en-US" altLang="ko-KR" sz="4900" b="1" dirty="0" smtClean="0">
                <a:latin typeface="굴림체" pitchFamily="49" charset="-127"/>
                <a:ea typeface="굴림체" pitchFamily="49" charset="-127"/>
              </a:rPr>
              <a:t>(GERD</a:t>
            </a:r>
            <a:r>
              <a:rPr lang="ko-KR" altLang="en-US" sz="4900" b="1" dirty="0" smtClean="0">
                <a:latin typeface="굴림체" pitchFamily="49" charset="-127"/>
                <a:ea typeface="굴림체" pitchFamily="49" charset="-127"/>
              </a:rPr>
              <a:t>를 중심으로</a:t>
            </a:r>
            <a:r>
              <a:rPr lang="en-US" altLang="ko-KR" sz="4900" b="1" dirty="0" smtClean="0">
                <a:latin typeface="굴림체" pitchFamily="49" charset="-127"/>
                <a:ea typeface="굴림체" pitchFamily="49" charset="-127"/>
              </a:rPr>
              <a:t>)</a:t>
            </a:r>
            <a:endParaRPr lang="ko-KR" altLang="en-US" b="1" dirty="0">
              <a:latin typeface="굴림체" pitchFamily="49" charset="-127"/>
              <a:ea typeface="굴림체" pitchFamily="49" charset="-127"/>
            </a:endParaRPr>
          </a:p>
        </p:txBody>
      </p:sp>
      <p:sp>
        <p:nvSpPr>
          <p:cNvPr id="5" name="부제목 4"/>
          <p:cNvSpPr>
            <a:spLocks noGrp="1"/>
          </p:cNvSpPr>
          <p:nvPr>
            <p:ph type="subTitle" idx="1"/>
          </p:nvPr>
        </p:nvSpPr>
        <p:spPr/>
        <p:txBody>
          <a:bodyPr/>
          <a:lstStyle/>
          <a:p>
            <a:endParaRPr lang="en-US" altLang="ko-KR" dirty="0" smtClean="0"/>
          </a:p>
          <a:p>
            <a:r>
              <a:rPr lang="ko-KR" altLang="en-US" dirty="0" smtClean="0"/>
              <a:t>강 성 주</a:t>
            </a:r>
            <a:endParaRPr lang="ko-KR" altLang="en-US" dirty="0"/>
          </a:p>
        </p:txBody>
      </p:sp>
      <p:pic>
        <p:nvPicPr>
          <p:cNvPr id="13313" name="Picture 1"/>
          <p:cNvPicPr>
            <a:picLocks noChangeAspect="1" noChangeArrowheads="1"/>
          </p:cNvPicPr>
          <p:nvPr/>
        </p:nvPicPr>
        <p:blipFill>
          <a:blip r:embed="rId2" cstate="print"/>
          <a:srcRect/>
          <a:stretch>
            <a:fillRect/>
          </a:stretch>
        </p:blipFill>
        <p:spPr bwMode="auto">
          <a:xfrm>
            <a:off x="6300192" y="3356992"/>
            <a:ext cx="2576987" cy="33429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348038" y="73025"/>
            <a:ext cx="2951162" cy="647700"/>
            <a:chOff x="1973" y="64"/>
            <a:chExt cx="1859" cy="408"/>
          </a:xfrm>
        </p:grpSpPr>
        <p:sp>
          <p:nvSpPr>
            <p:cNvPr id="11267" name="Text Box 3"/>
            <p:cNvSpPr txBox="1">
              <a:spLocks noChangeArrowheads="1"/>
            </p:cNvSpPr>
            <p:nvPr/>
          </p:nvSpPr>
          <p:spPr bwMode="auto">
            <a:xfrm>
              <a:off x="1973" y="164"/>
              <a:ext cx="1859" cy="231"/>
            </a:xfrm>
            <a:prstGeom prst="rect">
              <a:avLst/>
            </a:prstGeom>
            <a:noFill/>
            <a:ln w="9525">
              <a:noFill/>
              <a:miter lim="800000"/>
              <a:headEnd/>
              <a:tailEnd/>
            </a:ln>
            <a:effectLst/>
          </p:spPr>
          <p:txBody>
            <a:bodyPr>
              <a:spAutoFit/>
            </a:bodyPr>
            <a:lstStyle/>
            <a:p>
              <a:pPr algn="ctr">
                <a:spcBef>
                  <a:spcPct val="50000"/>
                </a:spcBef>
              </a:pPr>
              <a:r>
                <a:rPr lang="en-US" altLang="ko-KR" b="1">
                  <a:latin typeface="Arial" pitchFamily="34" charset="0"/>
                </a:rPr>
                <a:t>Chronic Cough</a:t>
              </a:r>
            </a:p>
          </p:txBody>
        </p:sp>
        <p:sp>
          <p:nvSpPr>
            <p:cNvPr id="11268" name="Oval 4"/>
            <p:cNvSpPr>
              <a:spLocks noChangeArrowheads="1"/>
            </p:cNvSpPr>
            <p:nvPr/>
          </p:nvSpPr>
          <p:spPr bwMode="auto">
            <a:xfrm>
              <a:off x="2154" y="64"/>
              <a:ext cx="1497" cy="408"/>
            </a:xfrm>
            <a:prstGeom prst="ellipse">
              <a:avLst/>
            </a:prstGeom>
            <a:noFill/>
            <a:ln w="9525">
              <a:solidFill>
                <a:schemeClr val="tx1"/>
              </a:solidFill>
              <a:round/>
              <a:headEnd/>
              <a:tailEnd/>
            </a:ln>
            <a:effectLst/>
          </p:spPr>
          <p:txBody>
            <a:bodyPr wrap="none" anchor="ctr"/>
            <a:lstStyle/>
            <a:p>
              <a:endParaRPr lang="ko-KR" altLang="en-US"/>
            </a:p>
          </p:txBody>
        </p:sp>
      </p:grpSp>
      <p:grpSp>
        <p:nvGrpSpPr>
          <p:cNvPr id="3" name="Group 5"/>
          <p:cNvGrpSpPr>
            <a:grpSpLocks/>
          </p:cNvGrpSpPr>
          <p:nvPr/>
        </p:nvGrpSpPr>
        <p:grpSpPr bwMode="auto">
          <a:xfrm>
            <a:off x="3995936" y="764704"/>
            <a:ext cx="1584325" cy="1141413"/>
            <a:chOff x="2562" y="482"/>
            <a:chExt cx="998" cy="719"/>
          </a:xfrm>
        </p:grpSpPr>
        <p:sp>
          <p:nvSpPr>
            <p:cNvPr id="11270" name="Text Box 6"/>
            <p:cNvSpPr txBox="1">
              <a:spLocks noChangeArrowheads="1"/>
            </p:cNvSpPr>
            <p:nvPr/>
          </p:nvSpPr>
          <p:spPr bwMode="auto">
            <a:xfrm>
              <a:off x="2562" y="618"/>
              <a:ext cx="998" cy="583"/>
            </a:xfrm>
            <a:prstGeom prst="rect">
              <a:avLst/>
            </a:prstGeom>
            <a:noFill/>
            <a:ln w="9525">
              <a:solidFill>
                <a:schemeClr val="tx1"/>
              </a:solidFill>
              <a:miter lim="800000"/>
              <a:headEnd/>
              <a:tailEnd/>
            </a:ln>
            <a:effectLst/>
          </p:spPr>
          <p:txBody>
            <a:bodyPr>
              <a:spAutoFit/>
            </a:bodyPr>
            <a:lstStyle/>
            <a:p>
              <a:pPr algn="ctr">
                <a:spcBef>
                  <a:spcPct val="50000"/>
                </a:spcBef>
              </a:pPr>
              <a:r>
                <a:rPr lang="en-US" altLang="ko-KR" b="1">
                  <a:latin typeface="Arial" pitchFamily="34" charset="0"/>
                </a:rPr>
                <a:t>History, Examination Chest X-ray</a:t>
              </a:r>
            </a:p>
          </p:txBody>
        </p:sp>
        <p:sp>
          <p:nvSpPr>
            <p:cNvPr id="11271" name="Line 7"/>
            <p:cNvSpPr>
              <a:spLocks noChangeShapeType="1"/>
            </p:cNvSpPr>
            <p:nvPr/>
          </p:nvSpPr>
          <p:spPr bwMode="auto">
            <a:xfrm>
              <a:off x="3016" y="482"/>
              <a:ext cx="0" cy="136"/>
            </a:xfrm>
            <a:prstGeom prst="line">
              <a:avLst/>
            </a:prstGeom>
            <a:noFill/>
            <a:ln w="9525">
              <a:solidFill>
                <a:schemeClr val="tx1"/>
              </a:solidFill>
              <a:round/>
              <a:headEnd/>
              <a:tailEnd type="triangle" w="med" len="med"/>
            </a:ln>
            <a:effectLst/>
          </p:spPr>
          <p:txBody>
            <a:bodyPr/>
            <a:lstStyle/>
            <a:p>
              <a:endParaRPr lang="ko-KR" altLang="en-US"/>
            </a:p>
          </p:txBody>
        </p:sp>
      </p:grpSp>
      <p:grpSp>
        <p:nvGrpSpPr>
          <p:cNvPr id="4" name="Group 8"/>
          <p:cNvGrpSpPr>
            <a:grpSpLocks/>
          </p:cNvGrpSpPr>
          <p:nvPr/>
        </p:nvGrpSpPr>
        <p:grpSpPr bwMode="auto">
          <a:xfrm>
            <a:off x="395288" y="981075"/>
            <a:ext cx="3671887" cy="925513"/>
            <a:chOff x="249" y="618"/>
            <a:chExt cx="2313" cy="583"/>
          </a:xfrm>
        </p:grpSpPr>
        <p:sp>
          <p:nvSpPr>
            <p:cNvPr id="11273" name="Text Box 9"/>
            <p:cNvSpPr txBox="1">
              <a:spLocks noChangeArrowheads="1"/>
            </p:cNvSpPr>
            <p:nvPr/>
          </p:nvSpPr>
          <p:spPr bwMode="auto">
            <a:xfrm>
              <a:off x="1383" y="618"/>
              <a:ext cx="862" cy="583"/>
            </a:xfrm>
            <a:prstGeom prst="rect">
              <a:avLst/>
            </a:prstGeom>
            <a:noFill/>
            <a:ln w="9525">
              <a:solidFill>
                <a:schemeClr val="tx1"/>
              </a:solidFill>
              <a:miter lim="800000"/>
              <a:headEnd/>
              <a:tailEnd/>
            </a:ln>
            <a:effectLst/>
          </p:spPr>
          <p:txBody>
            <a:bodyPr>
              <a:spAutoFit/>
            </a:bodyPr>
            <a:lstStyle/>
            <a:p>
              <a:pPr algn="ctr">
                <a:spcBef>
                  <a:spcPct val="50000"/>
                </a:spcBef>
              </a:pPr>
              <a:r>
                <a:rPr lang="en-US" altLang="ko-KR" b="1">
                  <a:latin typeface="Arial" pitchFamily="34" charset="0"/>
                </a:rPr>
                <a:t>A cause of cough is suggested</a:t>
              </a:r>
            </a:p>
          </p:txBody>
        </p:sp>
        <p:sp>
          <p:nvSpPr>
            <p:cNvPr id="11274" name="Text Box 10"/>
            <p:cNvSpPr txBox="1">
              <a:spLocks noChangeArrowheads="1"/>
            </p:cNvSpPr>
            <p:nvPr/>
          </p:nvSpPr>
          <p:spPr bwMode="auto">
            <a:xfrm>
              <a:off x="249" y="709"/>
              <a:ext cx="907" cy="410"/>
            </a:xfrm>
            <a:prstGeom prst="rect">
              <a:avLst/>
            </a:prstGeom>
            <a:noFill/>
            <a:ln w="9525">
              <a:solidFill>
                <a:schemeClr val="tx1"/>
              </a:solidFill>
              <a:miter lim="800000"/>
              <a:headEnd/>
              <a:tailEnd/>
            </a:ln>
            <a:effectLst/>
          </p:spPr>
          <p:txBody>
            <a:bodyPr>
              <a:spAutoFit/>
            </a:bodyPr>
            <a:lstStyle/>
            <a:p>
              <a:pPr algn="ctr">
                <a:spcBef>
                  <a:spcPct val="50000"/>
                </a:spcBef>
              </a:pPr>
              <a:r>
                <a:rPr lang="en-US" altLang="ko-KR" b="1" dirty="0">
                  <a:latin typeface="Arial" pitchFamily="34" charset="0"/>
                </a:rPr>
                <a:t>Investigate and Treat</a:t>
              </a:r>
            </a:p>
          </p:txBody>
        </p:sp>
        <p:sp>
          <p:nvSpPr>
            <p:cNvPr id="11275" name="Line 11"/>
            <p:cNvSpPr>
              <a:spLocks noChangeShapeType="1"/>
            </p:cNvSpPr>
            <p:nvPr/>
          </p:nvSpPr>
          <p:spPr bwMode="auto">
            <a:xfrm flipH="1">
              <a:off x="2245" y="799"/>
              <a:ext cx="317" cy="0"/>
            </a:xfrm>
            <a:prstGeom prst="line">
              <a:avLst/>
            </a:prstGeom>
            <a:noFill/>
            <a:ln w="9525">
              <a:solidFill>
                <a:schemeClr val="tx1"/>
              </a:solidFill>
              <a:round/>
              <a:headEnd/>
              <a:tailEnd type="triangle" w="med" len="med"/>
            </a:ln>
            <a:effectLst/>
          </p:spPr>
          <p:txBody>
            <a:bodyPr/>
            <a:lstStyle/>
            <a:p>
              <a:endParaRPr lang="ko-KR" altLang="en-US"/>
            </a:p>
          </p:txBody>
        </p:sp>
        <p:sp>
          <p:nvSpPr>
            <p:cNvPr id="11276" name="Line 12"/>
            <p:cNvSpPr>
              <a:spLocks noChangeShapeType="1"/>
            </p:cNvSpPr>
            <p:nvPr/>
          </p:nvSpPr>
          <p:spPr bwMode="auto">
            <a:xfrm flipH="1">
              <a:off x="1156" y="845"/>
              <a:ext cx="227" cy="0"/>
            </a:xfrm>
            <a:prstGeom prst="line">
              <a:avLst/>
            </a:prstGeom>
            <a:noFill/>
            <a:ln w="9525">
              <a:solidFill>
                <a:schemeClr val="tx1"/>
              </a:solidFill>
              <a:round/>
              <a:headEnd/>
              <a:tailEnd type="triangle" w="med" len="med"/>
            </a:ln>
            <a:effectLst/>
          </p:spPr>
          <p:txBody>
            <a:bodyPr/>
            <a:lstStyle/>
            <a:p>
              <a:endParaRPr lang="ko-KR" altLang="en-US"/>
            </a:p>
          </p:txBody>
        </p:sp>
      </p:grpSp>
      <p:grpSp>
        <p:nvGrpSpPr>
          <p:cNvPr id="5" name="Group 13"/>
          <p:cNvGrpSpPr>
            <a:grpSpLocks/>
          </p:cNvGrpSpPr>
          <p:nvPr/>
        </p:nvGrpSpPr>
        <p:grpSpPr bwMode="auto">
          <a:xfrm>
            <a:off x="1042988" y="1773238"/>
            <a:ext cx="1225550" cy="719137"/>
            <a:chOff x="657" y="1117"/>
            <a:chExt cx="772" cy="453"/>
          </a:xfrm>
        </p:grpSpPr>
        <p:sp>
          <p:nvSpPr>
            <p:cNvPr id="11278" name="Line 14"/>
            <p:cNvSpPr>
              <a:spLocks noChangeShapeType="1"/>
            </p:cNvSpPr>
            <p:nvPr/>
          </p:nvSpPr>
          <p:spPr bwMode="auto">
            <a:xfrm>
              <a:off x="657" y="1117"/>
              <a:ext cx="0" cy="453"/>
            </a:xfrm>
            <a:prstGeom prst="line">
              <a:avLst/>
            </a:prstGeom>
            <a:noFill/>
            <a:ln w="9525">
              <a:solidFill>
                <a:schemeClr val="tx1"/>
              </a:solidFill>
              <a:round/>
              <a:headEnd/>
              <a:tailEnd/>
            </a:ln>
            <a:effectLst/>
          </p:spPr>
          <p:txBody>
            <a:bodyPr/>
            <a:lstStyle/>
            <a:p>
              <a:endParaRPr lang="ko-KR" altLang="en-US"/>
            </a:p>
          </p:txBody>
        </p:sp>
        <p:sp>
          <p:nvSpPr>
            <p:cNvPr id="11279" name="Line 15"/>
            <p:cNvSpPr>
              <a:spLocks noChangeShapeType="1"/>
            </p:cNvSpPr>
            <p:nvPr/>
          </p:nvSpPr>
          <p:spPr bwMode="auto">
            <a:xfrm>
              <a:off x="657" y="1570"/>
              <a:ext cx="772" cy="0"/>
            </a:xfrm>
            <a:prstGeom prst="line">
              <a:avLst/>
            </a:prstGeom>
            <a:noFill/>
            <a:ln w="9525">
              <a:solidFill>
                <a:schemeClr val="tx1"/>
              </a:solidFill>
              <a:round/>
              <a:headEnd/>
              <a:tailEnd type="triangle" w="med" len="med"/>
            </a:ln>
            <a:effectLst/>
          </p:spPr>
          <p:txBody>
            <a:bodyPr/>
            <a:lstStyle/>
            <a:p>
              <a:endParaRPr lang="ko-KR" altLang="en-US"/>
            </a:p>
          </p:txBody>
        </p:sp>
      </p:grpSp>
      <p:grpSp>
        <p:nvGrpSpPr>
          <p:cNvPr id="6" name="Group 16"/>
          <p:cNvGrpSpPr>
            <a:grpSpLocks/>
          </p:cNvGrpSpPr>
          <p:nvPr/>
        </p:nvGrpSpPr>
        <p:grpSpPr bwMode="auto">
          <a:xfrm>
            <a:off x="2268538" y="1916113"/>
            <a:ext cx="5472112" cy="1831975"/>
            <a:chOff x="1429" y="1207"/>
            <a:chExt cx="3447" cy="1154"/>
          </a:xfrm>
        </p:grpSpPr>
        <p:sp>
          <p:nvSpPr>
            <p:cNvPr id="11281" name="Text Box 17"/>
            <p:cNvSpPr txBox="1">
              <a:spLocks noChangeArrowheads="1"/>
            </p:cNvSpPr>
            <p:nvPr/>
          </p:nvSpPr>
          <p:spPr bwMode="auto">
            <a:xfrm>
              <a:off x="1429" y="1344"/>
              <a:ext cx="3447" cy="1017"/>
            </a:xfrm>
            <a:prstGeom prst="rect">
              <a:avLst/>
            </a:prstGeom>
            <a:noFill/>
            <a:ln w="9525">
              <a:solidFill>
                <a:schemeClr val="tx1"/>
              </a:solidFill>
              <a:miter lim="800000"/>
              <a:headEnd/>
              <a:tailEnd/>
            </a:ln>
            <a:effectLst/>
          </p:spPr>
          <p:txBody>
            <a:bodyPr>
              <a:spAutoFit/>
            </a:bodyPr>
            <a:lstStyle/>
            <a:p>
              <a:pPr>
                <a:spcBef>
                  <a:spcPct val="50000"/>
                </a:spcBef>
              </a:pPr>
              <a:r>
                <a:rPr lang="en-US" altLang="ko-KR" b="1" dirty="0">
                  <a:solidFill>
                    <a:srgbClr val="FF0000"/>
                  </a:solidFill>
                  <a:latin typeface="Arial" pitchFamily="34" charset="0"/>
                  <a:hlinkClick r:id="rId2" action="ppaction://hlinksldjump"/>
                </a:rPr>
                <a:t>Upper airway cough syndrome (UACS)</a:t>
              </a:r>
              <a:endParaRPr lang="en-US" altLang="ko-KR" b="1" dirty="0">
                <a:solidFill>
                  <a:srgbClr val="FF0000"/>
                </a:solidFill>
                <a:latin typeface="Arial" pitchFamily="34" charset="0"/>
              </a:endParaRPr>
            </a:p>
            <a:p>
              <a:pPr>
                <a:spcBef>
                  <a:spcPct val="50000"/>
                </a:spcBef>
              </a:pPr>
              <a:r>
                <a:rPr lang="en-US" altLang="ko-KR" b="1" dirty="0">
                  <a:solidFill>
                    <a:srgbClr val="FF0000"/>
                  </a:solidFill>
                  <a:latin typeface="Arial" pitchFamily="34" charset="0"/>
                  <a:hlinkClick r:id="rId2" action="ppaction://hlinksldjump"/>
                </a:rPr>
                <a:t>Asthma</a:t>
              </a:r>
              <a:endParaRPr lang="en-US" altLang="ko-KR" b="1" dirty="0">
                <a:solidFill>
                  <a:srgbClr val="FF0000"/>
                </a:solidFill>
                <a:latin typeface="Arial" pitchFamily="34" charset="0"/>
              </a:endParaRPr>
            </a:p>
            <a:p>
              <a:pPr>
                <a:spcBef>
                  <a:spcPct val="50000"/>
                </a:spcBef>
              </a:pPr>
              <a:r>
                <a:rPr lang="en-US" altLang="ko-KR" b="1" dirty="0">
                  <a:solidFill>
                    <a:srgbClr val="FF0000"/>
                  </a:solidFill>
                  <a:latin typeface="Arial" pitchFamily="34" charset="0"/>
                  <a:hlinkClick r:id="rId3" action="ppaction://hlinksldjump"/>
                </a:rPr>
                <a:t>Non-asthmatic </a:t>
              </a:r>
              <a:r>
                <a:rPr lang="en-US" altLang="ko-KR" b="1" dirty="0" err="1">
                  <a:solidFill>
                    <a:srgbClr val="FF0000"/>
                  </a:solidFill>
                  <a:latin typeface="Arial" pitchFamily="34" charset="0"/>
                  <a:hlinkClick r:id="rId3" action="ppaction://hlinksldjump"/>
                </a:rPr>
                <a:t>eosinophilic</a:t>
              </a:r>
              <a:r>
                <a:rPr lang="en-US" altLang="ko-KR" b="1" dirty="0">
                  <a:solidFill>
                    <a:srgbClr val="FF0000"/>
                  </a:solidFill>
                  <a:latin typeface="Arial" pitchFamily="34" charset="0"/>
                  <a:hlinkClick r:id="rId3" action="ppaction://hlinksldjump"/>
                </a:rPr>
                <a:t> bronchitis (NAEB)</a:t>
              </a:r>
              <a:endParaRPr lang="en-US" altLang="ko-KR" b="1" dirty="0">
                <a:solidFill>
                  <a:srgbClr val="FF0000"/>
                </a:solidFill>
                <a:latin typeface="Arial" pitchFamily="34" charset="0"/>
              </a:endParaRPr>
            </a:p>
            <a:p>
              <a:pPr>
                <a:spcBef>
                  <a:spcPct val="50000"/>
                </a:spcBef>
              </a:pPr>
              <a:r>
                <a:rPr lang="en-US" altLang="ko-KR" b="1" dirty="0" err="1">
                  <a:solidFill>
                    <a:srgbClr val="FF0000"/>
                  </a:solidFill>
                  <a:latin typeface="Arial" pitchFamily="34" charset="0"/>
                  <a:hlinkClick r:id="rId4" action="ppaction://hlinksldjump"/>
                </a:rPr>
                <a:t>Gastroesophageal</a:t>
              </a:r>
              <a:r>
                <a:rPr lang="en-US" altLang="ko-KR" b="1" dirty="0">
                  <a:solidFill>
                    <a:srgbClr val="FF0000"/>
                  </a:solidFill>
                  <a:latin typeface="Arial" pitchFamily="34" charset="0"/>
                  <a:hlinkClick r:id="rId4" action="ppaction://hlinksldjump"/>
                </a:rPr>
                <a:t> Reflux </a:t>
              </a:r>
              <a:r>
                <a:rPr lang="en-US" altLang="ko-KR" b="1" dirty="0" smtClean="0">
                  <a:solidFill>
                    <a:srgbClr val="FF0000"/>
                  </a:solidFill>
                  <a:latin typeface="Arial" pitchFamily="34" charset="0"/>
                  <a:hlinkClick r:id="rId4" action="ppaction://hlinksldjump"/>
                </a:rPr>
                <a:t>disease (</a:t>
              </a:r>
              <a:r>
                <a:rPr lang="en-US" altLang="ko-KR" b="1" dirty="0">
                  <a:solidFill>
                    <a:srgbClr val="FF0000"/>
                  </a:solidFill>
                  <a:latin typeface="Arial" pitchFamily="34" charset="0"/>
                  <a:hlinkClick r:id="rId4" action="ppaction://hlinksldjump"/>
                </a:rPr>
                <a:t>GERD</a:t>
              </a:r>
              <a:r>
                <a:rPr lang="en-US" altLang="ko-KR" b="1" dirty="0">
                  <a:solidFill>
                    <a:srgbClr val="FF0000"/>
                  </a:solidFill>
                  <a:latin typeface="Arial" pitchFamily="34" charset="0"/>
                </a:rPr>
                <a:t>)</a:t>
              </a:r>
            </a:p>
          </p:txBody>
        </p:sp>
        <p:sp>
          <p:nvSpPr>
            <p:cNvPr id="11282" name="Line 18"/>
            <p:cNvSpPr>
              <a:spLocks noChangeShapeType="1"/>
            </p:cNvSpPr>
            <p:nvPr/>
          </p:nvSpPr>
          <p:spPr bwMode="auto">
            <a:xfrm>
              <a:off x="3016" y="1207"/>
              <a:ext cx="0" cy="137"/>
            </a:xfrm>
            <a:prstGeom prst="line">
              <a:avLst/>
            </a:prstGeom>
            <a:noFill/>
            <a:ln w="9525">
              <a:solidFill>
                <a:schemeClr val="tx1"/>
              </a:solidFill>
              <a:round/>
              <a:headEnd/>
              <a:tailEnd type="triangle" w="med" len="med"/>
            </a:ln>
            <a:effectLst/>
          </p:spPr>
          <p:txBody>
            <a:bodyPr/>
            <a:lstStyle/>
            <a:p>
              <a:endParaRPr lang="ko-KR" altLang="en-US"/>
            </a:p>
          </p:txBody>
        </p:sp>
      </p:grpSp>
      <p:grpSp>
        <p:nvGrpSpPr>
          <p:cNvPr id="7" name="Group 19"/>
          <p:cNvGrpSpPr>
            <a:grpSpLocks/>
          </p:cNvGrpSpPr>
          <p:nvPr/>
        </p:nvGrpSpPr>
        <p:grpSpPr bwMode="auto">
          <a:xfrm>
            <a:off x="5651500" y="1052513"/>
            <a:ext cx="3406775" cy="650875"/>
            <a:chOff x="3560" y="663"/>
            <a:chExt cx="2146" cy="410"/>
          </a:xfrm>
        </p:grpSpPr>
        <p:sp>
          <p:nvSpPr>
            <p:cNvPr id="11284" name="Text Box 20"/>
            <p:cNvSpPr txBox="1">
              <a:spLocks noChangeArrowheads="1"/>
            </p:cNvSpPr>
            <p:nvPr/>
          </p:nvSpPr>
          <p:spPr bwMode="auto">
            <a:xfrm>
              <a:off x="3787" y="663"/>
              <a:ext cx="772" cy="410"/>
            </a:xfrm>
            <a:prstGeom prst="rect">
              <a:avLst/>
            </a:prstGeom>
            <a:noFill/>
            <a:ln w="9525">
              <a:solidFill>
                <a:schemeClr val="tx1"/>
              </a:solidFill>
              <a:miter lim="800000"/>
              <a:headEnd/>
              <a:tailEnd/>
            </a:ln>
            <a:effectLst/>
          </p:spPr>
          <p:txBody>
            <a:bodyPr>
              <a:spAutoFit/>
            </a:bodyPr>
            <a:lstStyle/>
            <a:p>
              <a:pPr algn="ctr">
                <a:spcBef>
                  <a:spcPct val="50000"/>
                </a:spcBef>
              </a:pPr>
              <a:r>
                <a:rPr lang="en-US" altLang="ko-KR" b="1">
                  <a:latin typeface="Arial" pitchFamily="34" charset="0"/>
                </a:rPr>
                <a:t>Smoking</a:t>
              </a:r>
              <a:r>
                <a:rPr lang="en-US" altLang="ko-KR" b="1">
                  <a:latin typeface="Arial" pitchFamily="34" charset="0"/>
                  <a:hlinkClick r:id="rId5" action="ppaction://hlinksldjump"/>
                </a:rPr>
                <a:t>ACE-I</a:t>
              </a:r>
              <a:endParaRPr lang="en-US" altLang="ko-KR" b="1">
                <a:latin typeface="Arial" pitchFamily="34" charset="0"/>
              </a:endParaRPr>
            </a:p>
          </p:txBody>
        </p:sp>
        <p:sp>
          <p:nvSpPr>
            <p:cNvPr id="11285" name="Text Box 21"/>
            <p:cNvSpPr txBox="1">
              <a:spLocks noChangeArrowheads="1"/>
            </p:cNvSpPr>
            <p:nvPr/>
          </p:nvSpPr>
          <p:spPr bwMode="auto">
            <a:xfrm>
              <a:off x="4708" y="663"/>
              <a:ext cx="998" cy="237"/>
            </a:xfrm>
            <a:prstGeom prst="rect">
              <a:avLst/>
            </a:prstGeom>
            <a:noFill/>
            <a:ln w="9525">
              <a:solidFill>
                <a:schemeClr val="tx1"/>
              </a:solidFill>
              <a:miter lim="800000"/>
              <a:headEnd/>
              <a:tailEnd/>
            </a:ln>
            <a:effectLst/>
          </p:spPr>
          <p:txBody>
            <a:bodyPr>
              <a:spAutoFit/>
            </a:bodyPr>
            <a:lstStyle/>
            <a:p>
              <a:pPr algn="ctr">
                <a:spcBef>
                  <a:spcPct val="50000"/>
                </a:spcBef>
              </a:pPr>
              <a:r>
                <a:rPr lang="en-US" altLang="ko-KR" b="1">
                  <a:latin typeface="Arial" pitchFamily="34" charset="0"/>
                </a:rPr>
                <a:t>Discontinue</a:t>
              </a:r>
            </a:p>
          </p:txBody>
        </p:sp>
        <p:sp>
          <p:nvSpPr>
            <p:cNvPr id="11286" name="Line 22"/>
            <p:cNvSpPr>
              <a:spLocks noChangeShapeType="1"/>
            </p:cNvSpPr>
            <p:nvPr/>
          </p:nvSpPr>
          <p:spPr bwMode="auto">
            <a:xfrm>
              <a:off x="3560" y="799"/>
              <a:ext cx="227" cy="0"/>
            </a:xfrm>
            <a:prstGeom prst="line">
              <a:avLst/>
            </a:prstGeom>
            <a:noFill/>
            <a:ln w="9525">
              <a:solidFill>
                <a:schemeClr val="tx1"/>
              </a:solidFill>
              <a:round/>
              <a:headEnd/>
              <a:tailEnd type="triangle" w="med" len="med"/>
            </a:ln>
            <a:effectLst/>
          </p:spPr>
          <p:txBody>
            <a:bodyPr/>
            <a:lstStyle/>
            <a:p>
              <a:endParaRPr lang="ko-KR" altLang="en-US"/>
            </a:p>
          </p:txBody>
        </p:sp>
        <p:sp>
          <p:nvSpPr>
            <p:cNvPr id="11287" name="Line 23"/>
            <p:cNvSpPr>
              <a:spLocks noChangeShapeType="1"/>
            </p:cNvSpPr>
            <p:nvPr/>
          </p:nvSpPr>
          <p:spPr bwMode="auto">
            <a:xfrm>
              <a:off x="4558" y="799"/>
              <a:ext cx="136" cy="0"/>
            </a:xfrm>
            <a:prstGeom prst="line">
              <a:avLst/>
            </a:prstGeom>
            <a:noFill/>
            <a:ln w="9525">
              <a:solidFill>
                <a:schemeClr val="tx1"/>
              </a:solidFill>
              <a:round/>
              <a:headEnd/>
              <a:tailEnd type="triangle" w="med" len="med"/>
            </a:ln>
            <a:effectLst/>
          </p:spPr>
          <p:txBody>
            <a:bodyPr/>
            <a:lstStyle/>
            <a:p>
              <a:endParaRPr lang="ko-KR" altLang="en-US"/>
            </a:p>
          </p:txBody>
        </p:sp>
      </p:grpSp>
      <p:grpSp>
        <p:nvGrpSpPr>
          <p:cNvPr id="8" name="Group 24"/>
          <p:cNvGrpSpPr>
            <a:grpSpLocks/>
          </p:cNvGrpSpPr>
          <p:nvPr/>
        </p:nvGrpSpPr>
        <p:grpSpPr bwMode="auto">
          <a:xfrm>
            <a:off x="7740650" y="1412875"/>
            <a:ext cx="576263" cy="1008063"/>
            <a:chOff x="4876" y="890"/>
            <a:chExt cx="363" cy="635"/>
          </a:xfrm>
        </p:grpSpPr>
        <p:sp>
          <p:nvSpPr>
            <p:cNvPr id="11289" name="Line 25"/>
            <p:cNvSpPr>
              <a:spLocks noChangeShapeType="1"/>
            </p:cNvSpPr>
            <p:nvPr/>
          </p:nvSpPr>
          <p:spPr bwMode="auto">
            <a:xfrm>
              <a:off x="5239" y="890"/>
              <a:ext cx="0" cy="635"/>
            </a:xfrm>
            <a:prstGeom prst="line">
              <a:avLst/>
            </a:prstGeom>
            <a:noFill/>
            <a:ln w="9525">
              <a:solidFill>
                <a:schemeClr val="tx1"/>
              </a:solidFill>
              <a:round/>
              <a:headEnd/>
              <a:tailEnd/>
            </a:ln>
            <a:effectLst/>
          </p:spPr>
          <p:txBody>
            <a:bodyPr/>
            <a:lstStyle/>
            <a:p>
              <a:endParaRPr lang="ko-KR" altLang="en-US"/>
            </a:p>
          </p:txBody>
        </p:sp>
        <p:sp>
          <p:nvSpPr>
            <p:cNvPr id="11290" name="Line 26"/>
            <p:cNvSpPr>
              <a:spLocks noChangeShapeType="1"/>
            </p:cNvSpPr>
            <p:nvPr/>
          </p:nvSpPr>
          <p:spPr bwMode="auto">
            <a:xfrm flipH="1">
              <a:off x="4876" y="1525"/>
              <a:ext cx="363" cy="0"/>
            </a:xfrm>
            <a:prstGeom prst="line">
              <a:avLst/>
            </a:prstGeom>
            <a:noFill/>
            <a:ln w="9525">
              <a:solidFill>
                <a:schemeClr val="tx1"/>
              </a:solidFill>
              <a:round/>
              <a:headEnd/>
              <a:tailEnd type="triangle" w="med" len="med"/>
            </a:ln>
            <a:effectLst/>
          </p:spPr>
          <p:txBody>
            <a:bodyPr/>
            <a:lstStyle/>
            <a:p>
              <a:endParaRPr lang="ko-KR" altLang="en-US"/>
            </a:p>
          </p:txBody>
        </p:sp>
      </p:grpSp>
      <p:grpSp>
        <p:nvGrpSpPr>
          <p:cNvPr id="9" name="Group 27"/>
          <p:cNvGrpSpPr>
            <a:grpSpLocks/>
          </p:cNvGrpSpPr>
          <p:nvPr/>
        </p:nvGrpSpPr>
        <p:grpSpPr bwMode="auto">
          <a:xfrm>
            <a:off x="2195513" y="3716338"/>
            <a:ext cx="6192837" cy="2898775"/>
            <a:chOff x="1383" y="2341"/>
            <a:chExt cx="3901" cy="1826"/>
          </a:xfrm>
        </p:grpSpPr>
        <p:sp>
          <p:nvSpPr>
            <p:cNvPr id="11292" name="Text Box 28"/>
            <p:cNvSpPr txBox="1">
              <a:spLocks noChangeArrowheads="1"/>
            </p:cNvSpPr>
            <p:nvPr/>
          </p:nvSpPr>
          <p:spPr bwMode="auto">
            <a:xfrm>
              <a:off x="1383" y="2568"/>
              <a:ext cx="3901" cy="1599"/>
            </a:xfrm>
            <a:prstGeom prst="rect">
              <a:avLst/>
            </a:prstGeom>
            <a:noFill/>
            <a:ln w="9525">
              <a:solidFill>
                <a:schemeClr val="tx1"/>
              </a:solidFill>
              <a:miter lim="800000"/>
              <a:headEnd/>
              <a:tailEnd/>
            </a:ln>
            <a:effectLst/>
          </p:spPr>
          <p:txBody>
            <a:bodyPr>
              <a:spAutoFit/>
            </a:bodyPr>
            <a:lstStyle/>
            <a:p>
              <a:pPr>
                <a:spcBef>
                  <a:spcPct val="50000"/>
                </a:spcBef>
              </a:pPr>
              <a:r>
                <a:rPr lang="en-US" altLang="ko-KR" sz="2400" b="1" dirty="0">
                  <a:latin typeface="Arial" pitchFamily="34" charset="0"/>
                </a:rPr>
                <a:t>Further Investigations to consider</a:t>
              </a:r>
              <a:endParaRPr lang="en-US" altLang="ko-KR" b="1" dirty="0">
                <a:latin typeface="Arial" pitchFamily="34" charset="0"/>
              </a:endParaRPr>
            </a:p>
            <a:p>
              <a:pPr lvl="1">
                <a:spcBef>
                  <a:spcPct val="50000"/>
                </a:spcBef>
              </a:pPr>
              <a:r>
                <a:rPr lang="en-US" altLang="ko-KR" b="1" dirty="0">
                  <a:latin typeface="Arial" pitchFamily="34" charset="0"/>
                </a:rPr>
                <a:t>. 24h esophageal pH monitoring</a:t>
              </a:r>
            </a:p>
            <a:p>
              <a:pPr lvl="1">
                <a:spcBef>
                  <a:spcPct val="50000"/>
                </a:spcBef>
              </a:pPr>
              <a:r>
                <a:rPr lang="en-US" altLang="ko-KR" b="1" dirty="0">
                  <a:latin typeface="Arial" pitchFamily="34" charset="0"/>
                </a:rPr>
                <a:t>. Endoscopic or </a:t>
              </a:r>
              <a:r>
                <a:rPr lang="en-US" altLang="ko-KR" b="1" dirty="0" err="1">
                  <a:latin typeface="Arial" pitchFamily="34" charset="0"/>
                </a:rPr>
                <a:t>videofluoroscopic</a:t>
              </a:r>
              <a:r>
                <a:rPr lang="en-US" altLang="ko-KR" b="1" dirty="0">
                  <a:latin typeface="Arial" pitchFamily="34" charset="0"/>
                </a:rPr>
                <a:t> swallow </a:t>
              </a:r>
            </a:p>
            <a:p>
              <a:pPr lvl="1">
                <a:spcBef>
                  <a:spcPct val="50000"/>
                </a:spcBef>
              </a:pPr>
              <a:r>
                <a:rPr lang="en-US" altLang="ko-KR" b="1" dirty="0">
                  <a:latin typeface="Arial" pitchFamily="34" charset="0"/>
                </a:rPr>
                <a:t>. Barium </a:t>
              </a:r>
              <a:r>
                <a:rPr lang="en-US" altLang="ko-KR" b="1" dirty="0" err="1">
                  <a:latin typeface="Arial" pitchFamily="34" charset="0"/>
                </a:rPr>
                <a:t>esophagogram</a:t>
              </a:r>
              <a:r>
                <a:rPr lang="en-US" altLang="ko-KR" b="1" dirty="0">
                  <a:latin typeface="Arial" pitchFamily="34" charset="0"/>
                </a:rPr>
                <a:t> . Sinus imaging</a:t>
              </a:r>
            </a:p>
            <a:p>
              <a:pPr lvl="1">
                <a:spcBef>
                  <a:spcPct val="50000"/>
                </a:spcBef>
              </a:pPr>
              <a:r>
                <a:rPr lang="en-US" altLang="ko-KR" b="1" dirty="0" smtClean="0">
                  <a:latin typeface="Arial" pitchFamily="34" charset="0"/>
                </a:rPr>
                <a:t>. HRCT </a:t>
              </a:r>
              <a:r>
                <a:rPr lang="en-US" altLang="ko-KR" b="1" dirty="0">
                  <a:latin typeface="Arial" pitchFamily="34" charset="0"/>
                </a:rPr>
                <a:t>. </a:t>
              </a:r>
              <a:r>
                <a:rPr lang="en-US" altLang="ko-KR" b="1" dirty="0" err="1">
                  <a:latin typeface="Arial" pitchFamily="34" charset="0"/>
                </a:rPr>
                <a:t>Bronchoscopy</a:t>
              </a:r>
              <a:r>
                <a:rPr lang="en-US" altLang="ko-KR" b="1" dirty="0">
                  <a:latin typeface="Arial" pitchFamily="34" charset="0"/>
                </a:rPr>
                <a:t> . </a:t>
              </a:r>
              <a:r>
                <a:rPr lang="en-US" altLang="ko-KR" b="1" dirty="0">
                  <a:solidFill>
                    <a:srgbClr val="FF0000"/>
                  </a:solidFill>
                  <a:latin typeface="Arial" pitchFamily="34" charset="0"/>
                </a:rPr>
                <a:t>Echocardiogram</a:t>
              </a:r>
              <a:r>
                <a:rPr lang="en-US" altLang="ko-KR" b="1" dirty="0">
                  <a:latin typeface="Arial" pitchFamily="34" charset="0"/>
                </a:rPr>
                <a:t>   </a:t>
              </a:r>
            </a:p>
            <a:p>
              <a:pPr lvl="1">
                <a:spcBef>
                  <a:spcPct val="50000"/>
                </a:spcBef>
              </a:pPr>
              <a:r>
                <a:rPr lang="en-US" altLang="ko-KR" b="1" dirty="0">
                  <a:latin typeface="Arial" pitchFamily="34" charset="0"/>
                </a:rPr>
                <a:t>. Environmental Assessment  . Other rare causes</a:t>
              </a:r>
            </a:p>
          </p:txBody>
        </p:sp>
        <p:sp>
          <p:nvSpPr>
            <p:cNvPr id="11293" name="Line 29"/>
            <p:cNvSpPr>
              <a:spLocks noChangeShapeType="1"/>
            </p:cNvSpPr>
            <p:nvPr/>
          </p:nvSpPr>
          <p:spPr bwMode="auto">
            <a:xfrm>
              <a:off x="3061" y="2341"/>
              <a:ext cx="0" cy="227"/>
            </a:xfrm>
            <a:prstGeom prst="line">
              <a:avLst/>
            </a:prstGeom>
            <a:noFill/>
            <a:ln w="9525">
              <a:solidFill>
                <a:schemeClr val="tx1"/>
              </a:solidFill>
              <a:round/>
              <a:headEnd/>
              <a:tailEnd type="triangle" w="med" len="med"/>
            </a:ln>
            <a:effectLst/>
          </p:spPr>
          <p:txBody>
            <a:bodyPr/>
            <a:lstStyle/>
            <a:p>
              <a:endParaRPr lang="ko-KR" altLang="en-US"/>
            </a:p>
          </p:txBody>
        </p:sp>
      </p:gr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2"/>
          <p:cNvSpPr>
            <a:spLocks noChangeArrowheads="1"/>
          </p:cNvSpPr>
          <p:nvPr/>
        </p:nvSpPr>
        <p:spPr bwMode="auto">
          <a:xfrm>
            <a:off x="1979613" y="333375"/>
            <a:ext cx="5256212" cy="3240088"/>
          </a:xfrm>
          <a:prstGeom prst="ellipse">
            <a:avLst/>
          </a:prstGeom>
          <a:gradFill rotWithShape="1">
            <a:gsLst>
              <a:gs pos="0">
                <a:srgbClr val="2677A4"/>
              </a:gs>
              <a:gs pos="100000">
                <a:srgbClr val="00CCFF"/>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2677A4"/>
            </a:extrusionClr>
          </a:sp3d>
        </p:spPr>
        <p:txBody>
          <a:bodyPr wrap="none" anchor="ctr">
            <a:flatTx/>
          </a:bodyPr>
          <a:lstStyle/>
          <a:p>
            <a:pPr algn="ctr"/>
            <a:r>
              <a:rPr lang="en-US" altLang="ko-KR" sz="2800">
                <a:latin typeface="Arial" charset="0"/>
              </a:rPr>
              <a:t>C-IBS</a:t>
            </a:r>
          </a:p>
          <a:p>
            <a:pPr algn="ctr"/>
            <a:endParaRPr lang="en-US" altLang="ko-KR" sz="2800">
              <a:latin typeface="Arial" charset="0"/>
            </a:endParaRPr>
          </a:p>
          <a:p>
            <a:pPr algn="ctr"/>
            <a:endParaRPr lang="ko-KR" altLang="en-US" sz="2800">
              <a:latin typeface="Arial" charset="0"/>
            </a:endParaRPr>
          </a:p>
        </p:txBody>
      </p:sp>
      <p:sp>
        <p:nvSpPr>
          <p:cNvPr id="15363" name="Oval 3"/>
          <p:cNvSpPr>
            <a:spLocks noChangeArrowheads="1"/>
          </p:cNvSpPr>
          <p:nvPr/>
        </p:nvSpPr>
        <p:spPr bwMode="auto">
          <a:xfrm>
            <a:off x="3635375" y="2349500"/>
            <a:ext cx="5184775" cy="3168650"/>
          </a:xfrm>
          <a:prstGeom prst="ellipse">
            <a:avLst/>
          </a:prstGeom>
          <a:gradFill rotWithShape="1">
            <a:gsLst>
              <a:gs pos="0">
                <a:srgbClr val="E5890F">
                  <a:alpha val="32001"/>
                </a:srgbClr>
              </a:gs>
              <a:gs pos="100000">
                <a:srgbClr val="FFCC00"/>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E5890F"/>
            </a:extrusionClr>
          </a:sp3d>
        </p:spPr>
        <p:txBody>
          <a:bodyPr wrap="none" anchor="ctr">
            <a:flatTx/>
          </a:bodyPr>
          <a:lstStyle/>
          <a:p>
            <a:pPr algn="r"/>
            <a:r>
              <a:rPr lang="en-US" altLang="ko-KR" sz="2800" dirty="0">
                <a:latin typeface="Arial" charset="0"/>
              </a:rPr>
              <a:t>Pelvic Floor </a:t>
            </a:r>
          </a:p>
          <a:p>
            <a:pPr algn="r"/>
            <a:r>
              <a:rPr lang="en-US" altLang="ko-KR" sz="2800" dirty="0" err="1">
                <a:latin typeface="Arial" charset="0"/>
              </a:rPr>
              <a:t>Dyssynergia</a:t>
            </a:r>
            <a:endParaRPr lang="en-US" altLang="ko-KR" sz="2800" dirty="0">
              <a:latin typeface="Arial" charset="0"/>
            </a:endParaRPr>
          </a:p>
        </p:txBody>
      </p:sp>
      <p:sp>
        <p:nvSpPr>
          <p:cNvPr id="15364" name="Oval 4"/>
          <p:cNvSpPr>
            <a:spLocks noChangeArrowheads="1"/>
          </p:cNvSpPr>
          <p:nvPr/>
        </p:nvSpPr>
        <p:spPr bwMode="auto">
          <a:xfrm>
            <a:off x="539750" y="2349500"/>
            <a:ext cx="4752975" cy="3168650"/>
          </a:xfrm>
          <a:prstGeom prst="ellipse">
            <a:avLst/>
          </a:prstGeom>
          <a:gradFill rotWithShape="1">
            <a:gsLst>
              <a:gs pos="0">
                <a:srgbClr val="008000">
                  <a:alpha val="32001"/>
                </a:srgbClr>
              </a:gs>
              <a:gs pos="100000">
                <a:schemeClr val="folHlink"/>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008000"/>
            </a:extrusionClr>
          </a:sp3d>
        </p:spPr>
        <p:txBody>
          <a:bodyPr wrap="none" anchor="ctr">
            <a:flatTx/>
          </a:bodyPr>
          <a:lstStyle/>
          <a:p>
            <a:r>
              <a:rPr lang="en-US" altLang="ko-KR" sz="2800">
                <a:latin typeface="Arial" charset="0"/>
              </a:rPr>
              <a:t>Slow Transit</a:t>
            </a:r>
          </a:p>
        </p:txBody>
      </p:sp>
      <p:sp>
        <p:nvSpPr>
          <p:cNvPr id="15366" name="Text Box 6"/>
          <p:cNvSpPr txBox="1">
            <a:spLocks noChangeArrowheads="1"/>
          </p:cNvSpPr>
          <p:nvPr/>
        </p:nvSpPr>
        <p:spPr bwMode="auto">
          <a:xfrm>
            <a:off x="1409700" y="5949950"/>
            <a:ext cx="6084888" cy="519113"/>
          </a:xfrm>
          <a:prstGeom prst="rect">
            <a:avLst/>
          </a:prstGeom>
          <a:noFill/>
          <a:ln w="9525" algn="ctr">
            <a:noFill/>
            <a:miter lim="800000"/>
            <a:headEnd/>
            <a:tailEnd/>
          </a:ln>
        </p:spPr>
        <p:txBody>
          <a:bodyPr wrap="none">
            <a:spAutoFit/>
          </a:bodyPr>
          <a:lstStyle/>
          <a:p>
            <a:pPr algn="ctr"/>
            <a:r>
              <a:rPr lang="en-US" altLang="ko-KR" sz="2800">
                <a:latin typeface="Arial" charset="0"/>
              </a:rPr>
              <a:t>Absent/Diminished desire to defecate</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latin typeface="휴먼엑스포" pitchFamily="18" charset="-127"/>
                <a:ea typeface="휴먼엑스포" pitchFamily="18" charset="-127"/>
              </a:rPr>
              <a:t>Exepted</a:t>
            </a:r>
            <a:r>
              <a:rPr lang="en-US" altLang="ko-KR" b="1" dirty="0" smtClean="0">
                <a:latin typeface="휴먼엑스포" pitchFamily="18" charset="-127"/>
                <a:ea typeface="휴먼엑스포" pitchFamily="18" charset="-127"/>
              </a:rPr>
              <a:t> Low intake</a:t>
            </a:r>
            <a:endParaRPr lang="ko-KR" altLang="en-US" b="1" dirty="0">
              <a:latin typeface="휴먼엑스포" pitchFamily="18" charset="-127"/>
              <a:ea typeface="휴먼엑스포" pitchFamily="18" charset="-127"/>
            </a:endParaRPr>
          </a:p>
        </p:txBody>
      </p:sp>
      <p:pic>
        <p:nvPicPr>
          <p:cNvPr id="115714" name="Picture 2"/>
          <p:cNvPicPr>
            <a:picLocks noGrp="1" noChangeAspect="1" noChangeArrowheads="1"/>
          </p:cNvPicPr>
          <p:nvPr>
            <p:ph idx="1"/>
          </p:nvPr>
        </p:nvPicPr>
        <p:blipFill>
          <a:blip r:embed="rId2" cstate="print"/>
          <a:srcRect/>
          <a:stretch>
            <a:fillRect/>
          </a:stretch>
        </p:blipFill>
        <p:spPr bwMode="auto">
          <a:xfrm>
            <a:off x="0" y="2204863"/>
            <a:ext cx="8964488" cy="27686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16738" name="Picture 2"/>
          <p:cNvPicPr>
            <a:picLocks noGrp="1" noChangeAspect="1" noChangeArrowheads="1"/>
          </p:cNvPicPr>
          <p:nvPr>
            <p:ph idx="1"/>
          </p:nvPr>
        </p:nvPicPr>
        <p:blipFill>
          <a:blip r:embed="rId2" cstate="print"/>
          <a:srcRect/>
          <a:stretch>
            <a:fillRect/>
          </a:stretch>
        </p:blipFill>
        <p:spPr bwMode="auto">
          <a:xfrm>
            <a:off x="0" y="2366998"/>
            <a:ext cx="9034454" cy="252964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19810" name="Picture 2"/>
          <p:cNvPicPr>
            <a:picLocks noGrp="1" noChangeAspect="1" noChangeArrowheads="1"/>
          </p:cNvPicPr>
          <p:nvPr>
            <p:ph idx="1"/>
          </p:nvPr>
        </p:nvPicPr>
        <p:blipFill>
          <a:blip r:embed="rId2" cstate="print"/>
          <a:srcRect/>
          <a:stretch>
            <a:fillRect/>
          </a:stretch>
        </p:blipFill>
        <p:spPr bwMode="auto">
          <a:xfrm>
            <a:off x="151811" y="260648"/>
            <a:ext cx="8825529" cy="62646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smtClean="0">
                <a:latin typeface="휴먼엑스포" pitchFamily="18" charset="-127"/>
                <a:ea typeface="휴먼엑스포" pitchFamily="18" charset="-127"/>
              </a:rPr>
              <a:t>진찰소견</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p:txBody>
          <a:bodyPr>
            <a:normAutofit fontScale="70000" lnSpcReduction="20000"/>
          </a:bodyPr>
          <a:lstStyle/>
          <a:p>
            <a:pPr>
              <a:lnSpc>
                <a:spcPct val="160000"/>
              </a:lnSpc>
            </a:pPr>
            <a:r>
              <a:rPr lang="ko-KR" altLang="en-US" b="1" dirty="0" err="1" smtClean="0"/>
              <a:t>회음부</a:t>
            </a:r>
            <a:r>
              <a:rPr lang="ko-KR" altLang="en-US" b="1" dirty="0" smtClean="0"/>
              <a:t> 관찰과 직장수지검사를 다음과 같은 요령으로 시행한다</a:t>
            </a:r>
            <a:r>
              <a:rPr lang="en-US" altLang="ko-KR" b="1" dirty="0" smtClean="0"/>
              <a:t>. </a:t>
            </a:r>
          </a:p>
          <a:p>
            <a:pPr>
              <a:lnSpc>
                <a:spcPct val="160000"/>
              </a:lnSpc>
            </a:pPr>
            <a:endParaRPr lang="en-US" altLang="ko-KR" b="1" dirty="0" smtClean="0"/>
          </a:p>
          <a:p>
            <a:pPr>
              <a:lnSpc>
                <a:spcPct val="160000"/>
              </a:lnSpc>
            </a:pPr>
            <a:r>
              <a:rPr lang="ko-KR" altLang="en-US" b="1" dirty="0" err="1" smtClean="0"/>
              <a:t>회음부</a:t>
            </a:r>
            <a:r>
              <a:rPr lang="ko-KR" altLang="en-US" b="1" dirty="0" smtClean="0"/>
              <a:t> 관찰</a:t>
            </a:r>
            <a:endParaRPr lang="en-US" altLang="ko-KR" b="1" dirty="0" smtClean="0"/>
          </a:p>
          <a:p>
            <a:pPr lvl="1">
              <a:lnSpc>
                <a:spcPct val="160000"/>
              </a:lnSpc>
            </a:pPr>
            <a:r>
              <a:rPr lang="ko-KR" altLang="en-US" b="1" dirty="0" smtClean="0"/>
              <a:t>먼저 환자를 왼쪽으로 눕게 하여 무릎을 구부려 가슴에 붙이게 한다</a:t>
            </a:r>
            <a:r>
              <a:rPr lang="en-US" altLang="ko-KR" b="1" dirty="0" smtClean="0"/>
              <a:t>. </a:t>
            </a:r>
            <a:r>
              <a:rPr lang="ko-KR" altLang="en-US" b="1" dirty="0" smtClean="0"/>
              <a:t>엉덩이를 벌리고 환자에게 </a:t>
            </a:r>
            <a:r>
              <a:rPr lang="ko-KR" altLang="en-US" b="1" dirty="0" smtClean="0">
                <a:solidFill>
                  <a:srgbClr val="FF0000"/>
                </a:solidFill>
              </a:rPr>
              <a:t>모의배변과 </a:t>
            </a:r>
            <a:r>
              <a:rPr lang="ko-KR" altLang="en-US" b="1" dirty="0" err="1" smtClean="0">
                <a:solidFill>
                  <a:srgbClr val="FF0000"/>
                </a:solidFill>
              </a:rPr>
              <a:t>괄약근을</a:t>
            </a:r>
            <a:r>
              <a:rPr lang="ko-KR" altLang="en-US" b="1" dirty="0" smtClean="0">
                <a:solidFill>
                  <a:srgbClr val="FF0000"/>
                </a:solidFill>
              </a:rPr>
              <a:t> 압축</a:t>
            </a:r>
            <a:r>
              <a:rPr lang="ko-KR" altLang="en-US" b="1" dirty="0" smtClean="0"/>
              <a:t>시켜</a:t>
            </a:r>
            <a:r>
              <a:rPr lang="en-US" altLang="ko-KR" b="1" dirty="0" smtClean="0"/>
              <a:t>(squeeze) </a:t>
            </a:r>
            <a:r>
              <a:rPr lang="ko-KR" altLang="en-US" b="1" dirty="0" smtClean="0"/>
              <a:t>회음부의 하강</a:t>
            </a:r>
            <a:r>
              <a:rPr lang="en-US" altLang="ko-KR" b="1" dirty="0" smtClean="0"/>
              <a:t>/</a:t>
            </a:r>
            <a:r>
              <a:rPr lang="ko-KR" altLang="en-US" b="1" dirty="0" smtClean="0"/>
              <a:t>상승을 관찰한다</a:t>
            </a:r>
            <a:r>
              <a:rPr lang="en-US" altLang="ko-KR" b="1" dirty="0" smtClean="0"/>
              <a:t>. </a:t>
            </a:r>
          </a:p>
          <a:p>
            <a:pPr lvl="1">
              <a:lnSpc>
                <a:spcPct val="160000"/>
              </a:lnSpc>
            </a:pPr>
            <a:r>
              <a:rPr lang="ko-KR" altLang="en-US" b="1" dirty="0" smtClean="0"/>
              <a:t>모의 배변할 때 회음부가 내려오지 않는 경우</a:t>
            </a:r>
            <a:r>
              <a:rPr lang="en-US" altLang="ko-KR" b="1" dirty="0" smtClean="0"/>
              <a:t>(</a:t>
            </a:r>
            <a:r>
              <a:rPr lang="ko-KR" altLang="en-US" b="1" dirty="0" smtClean="0"/>
              <a:t>정상적으로 </a:t>
            </a:r>
            <a:r>
              <a:rPr lang="en-US" altLang="ko-KR" b="1" dirty="0" smtClean="0"/>
              <a:t>1-3.5 cm </a:t>
            </a:r>
            <a:r>
              <a:rPr lang="ko-KR" altLang="en-US" b="1" dirty="0" smtClean="0"/>
              <a:t>하강</a:t>
            </a:r>
            <a:r>
              <a:rPr lang="en-US" altLang="ko-KR" b="1" dirty="0" smtClean="0"/>
              <a:t>)</a:t>
            </a:r>
            <a:r>
              <a:rPr lang="ko-KR" altLang="en-US" b="1" dirty="0" smtClean="0"/>
              <a:t>는 골반저 근육의 이완부전을 의심한다</a:t>
            </a:r>
            <a:r>
              <a:rPr lang="en-US" altLang="ko-KR" dirty="0" smtClean="0"/>
              <a:t>.</a:t>
            </a:r>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77500" lnSpcReduction="20000"/>
          </a:bodyPr>
          <a:lstStyle/>
          <a:p>
            <a:pPr>
              <a:lnSpc>
                <a:spcPct val="160000"/>
              </a:lnSpc>
            </a:pPr>
            <a:r>
              <a:rPr lang="ko-KR" altLang="en-US" b="1" dirty="0" smtClean="0"/>
              <a:t>직장 수지검사는 대변매복</a:t>
            </a:r>
            <a:r>
              <a:rPr lang="en-US" altLang="ko-KR" b="1" dirty="0" smtClean="0"/>
              <a:t>(fecal impaction), </a:t>
            </a:r>
            <a:r>
              <a:rPr lang="ko-KR" altLang="en-US" b="1" dirty="0" smtClean="0"/>
              <a:t>협착</a:t>
            </a:r>
            <a:r>
              <a:rPr lang="en-US" altLang="ko-KR" b="1" dirty="0" smtClean="0"/>
              <a:t>, </a:t>
            </a:r>
            <a:r>
              <a:rPr lang="ko-KR" altLang="en-US" b="1" dirty="0" smtClean="0"/>
              <a:t>직장 </a:t>
            </a:r>
            <a:r>
              <a:rPr lang="ko-KR" altLang="en-US" b="1" dirty="0" err="1" smtClean="0"/>
              <a:t>종괴를</a:t>
            </a:r>
            <a:r>
              <a:rPr lang="ko-KR" altLang="en-US" b="1" dirty="0" smtClean="0"/>
              <a:t> 진단할 수 있는 좋은 검사법이다</a:t>
            </a:r>
            <a:r>
              <a:rPr lang="en-US" altLang="ko-KR" dirty="0" smtClean="0"/>
              <a:t>. </a:t>
            </a:r>
          </a:p>
          <a:p>
            <a:pPr lvl="1">
              <a:lnSpc>
                <a:spcPct val="160000"/>
              </a:lnSpc>
            </a:pPr>
            <a:r>
              <a:rPr lang="ko-KR" altLang="en-US" dirty="0" smtClean="0"/>
              <a:t>직장에 손가락을 넣은 상태에서 환자에게 </a:t>
            </a:r>
            <a:r>
              <a:rPr lang="ko-KR" altLang="en-US" dirty="0" err="1" smtClean="0"/>
              <a:t>항문괄약근을</a:t>
            </a:r>
            <a:r>
              <a:rPr lang="ko-KR" altLang="en-US" dirty="0" smtClean="0"/>
              <a:t> 압착하도록 하여 휴식 때와 비교하여 </a:t>
            </a:r>
            <a:r>
              <a:rPr lang="ko-KR" altLang="en-US" dirty="0" err="1" smtClean="0"/>
              <a:t>항문괄약근의</a:t>
            </a:r>
            <a:r>
              <a:rPr lang="ko-KR" altLang="en-US" dirty="0" smtClean="0"/>
              <a:t> 압력이 상승되는지를 느껴 본다</a:t>
            </a:r>
            <a:r>
              <a:rPr lang="en-US" altLang="ko-KR" dirty="0" smtClean="0"/>
              <a:t>. </a:t>
            </a:r>
          </a:p>
          <a:p>
            <a:pPr lvl="1">
              <a:lnSpc>
                <a:spcPct val="160000"/>
              </a:lnSpc>
            </a:pPr>
            <a:r>
              <a:rPr lang="ko-KR" altLang="en-US" dirty="0" err="1" smtClean="0"/>
              <a:t>치골직장근을</a:t>
            </a:r>
            <a:r>
              <a:rPr lang="ko-KR" altLang="en-US" dirty="0" smtClean="0"/>
              <a:t> 만져보고 통증이 유발되는지를 살핀다</a:t>
            </a:r>
            <a:r>
              <a:rPr lang="en-US" altLang="ko-KR" dirty="0" smtClean="0"/>
              <a:t>. </a:t>
            </a:r>
          </a:p>
          <a:p>
            <a:pPr lvl="1">
              <a:lnSpc>
                <a:spcPct val="160000"/>
              </a:lnSpc>
            </a:pPr>
            <a:r>
              <a:rPr lang="ko-KR" altLang="en-US" dirty="0" smtClean="0"/>
              <a:t>마지막으로 환자에게 직장에 넣고 있는 손가락을 배출하도록 하여 골반저의 움직임을 느껴 본다</a:t>
            </a:r>
            <a:r>
              <a:rPr lang="en-US" altLang="ko-KR" dirty="0" smtClean="0"/>
              <a:t>.</a:t>
            </a:r>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ko-KR" sz="4000" b="1" dirty="0">
                <a:latin typeface="휴먼엑스포" pitchFamily="18" charset="-127"/>
                <a:ea typeface="휴먼엑스포" pitchFamily="18" charset="-127"/>
              </a:rPr>
              <a:t>Alarm symptoms</a:t>
            </a:r>
          </a:p>
        </p:txBody>
      </p:sp>
      <p:sp>
        <p:nvSpPr>
          <p:cNvPr id="41987" name="Rectangle 3"/>
          <p:cNvSpPr>
            <a:spLocks noGrp="1" noChangeArrowheads="1"/>
          </p:cNvSpPr>
          <p:nvPr>
            <p:ph type="body" idx="1"/>
          </p:nvPr>
        </p:nvSpPr>
        <p:spPr>
          <a:xfrm>
            <a:off x="457200" y="1600200"/>
            <a:ext cx="8229600" cy="4852988"/>
          </a:xfrm>
        </p:spPr>
        <p:txBody>
          <a:bodyPr/>
          <a:lstStyle/>
          <a:p>
            <a:pPr>
              <a:lnSpc>
                <a:spcPct val="110000"/>
              </a:lnSpc>
            </a:pPr>
            <a:r>
              <a:rPr lang="en-US" altLang="ko-KR" sz="2000" b="1" dirty="0"/>
              <a:t>≥45 years (new onset)</a:t>
            </a:r>
            <a:endParaRPr lang="en-US" altLang="ko-KR" sz="2000" b="1" dirty="0">
              <a:solidFill>
                <a:srgbClr val="FF0000"/>
              </a:solidFill>
            </a:endParaRPr>
          </a:p>
          <a:p>
            <a:pPr>
              <a:lnSpc>
                <a:spcPct val="110000"/>
              </a:lnSpc>
            </a:pPr>
            <a:r>
              <a:rPr lang="en-US" altLang="ko-KR" sz="2000" b="1" dirty="0"/>
              <a:t>Recent bleeding or </a:t>
            </a:r>
            <a:r>
              <a:rPr lang="en-US" altLang="ko-KR" sz="2000" b="1" dirty="0" err="1"/>
              <a:t>melena</a:t>
            </a:r>
            <a:endParaRPr lang="en-US" altLang="ko-KR" sz="2000" b="1" dirty="0"/>
          </a:p>
          <a:p>
            <a:pPr>
              <a:lnSpc>
                <a:spcPct val="110000"/>
              </a:lnSpc>
            </a:pPr>
            <a:r>
              <a:rPr lang="en-US" altLang="ko-KR" sz="2000" b="1" dirty="0"/>
              <a:t>Weight loss of &gt;10% of body weight</a:t>
            </a:r>
          </a:p>
          <a:p>
            <a:pPr>
              <a:lnSpc>
                <a:spcPct val="110000"/>
              </a:lnSpc>
            </a:pPr>
            <a:r>
              <a:rPr lang="en-US" altLang="ko-KR" sz="2000" b="1" dirty="0"/>
              <a:t>Anorexia/early satiety</a:t>
            </a:r>
          </a:p>
          <a:p>
            <a:pPr>
              <a:lnSpc>
                <a:spcPct val="110000"/>
              </a:lnSpc>
            </a:pPr>
            <a:r>
              <a:rPr lang="en-US" altLang="ko-KR" sz="2000" b="1" dirty="0"/>
              <a:t>Persistent vomiting</a:t>
            </a:r>
          </a:p>
          <a:p>
            <a:pPr>
              <a:lnSpc>
                <a:spcPct val="110000"/>
              </a:lnSpc>
            </a:pPr>
            <a:r>
              <a:rPr lang="en-US" altLang="ko-KR" sz="2000" b="1" dirty="0"/>
              <a:t>Anemia or bleeding</a:t>
            </a:r>
          </a:p>
          <a:p>
            <a:pPr>
              <a:lnSpc>
                <a:spcPct val="110000"/>
              </a:lnSpc>
            </a:pPr>
            <a:r>
              <a:rPr lang="en-US" altLang="ko-KR" sz="2000" b="1" dirty="0"/>
              <a:t>Abdominal mass or </a:t>
            </a:r>
            <a:r>
              <a:rPr lang="en-US" altLang="ko-KR" sz="2000" b="1" dirty="0" err="1"/>
              <a:t>lymphadenopathy</a:t>
            </a:r>
            <a:endParaRPr lang="en-US" altLang="ko-KR" sz="2000" b="1" dirty="0"/>
          </a:p>
          <a:p>
            <a:pPr>
              <a:lnSpc>
                <a:spcPct val="110000"/>
              </a:lnSpc>
            </a:pPr>
            <a:r>
              <a:rPr lang="en-US" altLang="ko-KR" sz="2000" b="1" dirty="0"/>
              <a:t>Progressive </a:t>
            </a:r>
            <a:r>
              <a:rPr lang="en-US" altLang="ko-KR" sz="2000" b="1" dirty="0" err="1"/>
              <a:t>dysphagia</a:t>
            </a:r>
            <a:r>
              <a:rPr lang="en-US" altLang="ko-KR" sz="2000" b="1" dirty="0"/>
              <a:t> or </a:t>
            </a:r>
            <a:r>
              <a:rPr lang="en-US" altLang="ko-KR" sz="2000" b="1" dirty="0" err="1"/>
              <a:t>odynophagia</a:t>
            </a:r>
            <a:endParaRPr lang="en-US" altLang="ko-KR" sz="2000" b="1" dirty="0"/>
          </a:p>
          <a:p>
            <a:pPr>
              <a:lnSpc>
                <a:spcPct val="110000"/>
              </a:lnSpc>
            </a:pPr>
            <a:r>
              <a:rPr lang="en-US" altLang="ko-KR" sz="2000" b="1" dirty="0"/>
              <a:t>Family history of GI cancer</a:t>
            </a:r>
          </a:p>
          <a:p>
            <a:pPr>
              <a:lnSpc>
                <a:spcPct val="110000"/>
              </a:lnSpc>
            </a:pPr>
            <a:r>
              <a:rPr lang="en-US" altLang="ko-KR" sz="2000" b="1" dirty="0"/>
              <a:t>Previous gastric surgery or malignancy</a:t>
            </a:r>
          </a:p>
          <a:p>
            <a:pPr>
              <a:lnSpc>
                <a:spcPct val="110000"/>
              </a:lnSpc>
            </a:pPr>
            <a:r>
              <a:rPr lang="en-US" altLang="ko-KR" sz="2000" b="1" dirty="0"/>
              <a:t>Previous history of peptic ulcer</a:t>
            </a:r>
          </a:p>
          <a:p>
            <a:pPr>
              <a:lnSpc>
                <a:spcPct val="110000"/>
              </a:lnSpc>
            </a:pPr>
            <a:r>
              <a:rPr lang="en-US" altLang="ko-KR" sz="2000" b="1" dirty="0"/>
              <a:t>Jaundice</a:t>
            </a:r>
          </a:p>
        </p:txBody>
      </p:sp>
      <p:sp>
        <p:nvSpPr>
          <p:cNvPr id="41990" name="Text Box 6"/>
          <p:cNvSpPr txBox="1">
            <a:spLocks noChangeArrowheads="1"/>
          </p:cNvSpPr>
          <p:nvPr/>
        </p:nvSpPr>
        <p:spPr bwMode="auto">
          <a:xfrm>
            <a:off x="4067175" y="1628775"/>
            <a:ext cx="1944688" cy="399981"/>
          </a:xfrm>
          <a:prstGeom prst="rect">
            <a:avLst/>
          </a:prstGeom>
          <a:noFill/>
          <a:ln w="9525">
            <a:noFill/>
            <a:miter lim="800000"/>
            <a:headEnd/>
            <a:tailEnd/>
          </a:ln>
          <a:effectLst/>
        </p:spPr>
        <p:txBody>
          <a:bodyPr>
            <a:spAutoFit/>
          </a:bodyPr>
          <a:lstStyle/>
          <a:p>
            <a:pPr>
              <a:lnSpc>
                <a:spcPct val="110000"/>
              </a:lnSpc>
              <a:spcBef>
                <a:spcPct val="50000"/>
              </a:spcBef>
            </a:pPr>
            <a:r>
              <a:rPr kumimoji="1" lang="en-US" altLang="ko-KR" sz="2000" b="1" dirty="0">
                <a:solidFill>
                  <a:srgbClr val="FF0000"/>
                </a:solidFill>
                <a:latin typeface="굴림" pitchFamily="50" charset="-127"/>
              </a:rPr>
              <a:t>=&gt; </a:t>
            </a:r>
            <a:r>
              <a:rPr kumimoji="1" lang="en-US" altLang="ko-KR" sz="2000" b="1" dirty="0">
                <a:solidFill>
                  <a:srgbClr val="FF0000"/>
                </a:solidFill>
              </a:rPr>
              <a:t>≥ </a:t>
            </a:r>
            <a:r>
              <a:rPr kumimoji="1" lang="en-US" altLang="ko-KR" sz="2000" b="1" dirty="0">
                <a:solidFill>
                  <a:srgbClr val="FF0000"/>
                </a:solidFill>
                <a:latin typeface="굴림" pitchFamily="50" charset="-127"/>
              </a:rPr>
              <a:t>30 years</a:t>
            </a:r>
          </a:p>
        </p:txBody>
      </p:sp>
      <p:sp>
        <p:nvSpPr>
          <p:cNvPr id="41991" name="AutoShape 7"/>
          <p:cNvSpPr>
            <a:spLocks noChangeArrowheads="1"/>
          </p:cNvSpPr>
          <p:nvPr/>
        </p:nvSpPr>
        <p:spPr bwMode="auto">
          <a:xfrm>
            <a:off x="5148064" y="2276872"/>
            <a:ext cx="3995936" cy="2088282"/>
          </a:xfrm>
          <a:prstGeom prst="cloudCallout">
            <a:avLst>
              <a:gd name="adj1" fmla="val -50801"/>
              <a:gd name="adj2" fmla="val -10657"/>
            </a:avLst>
          </a:prstGeom>
          <a:solidFill>
            <a:srgbClr val="CCFFFF"/>
          </a:solidFill>
          <a:ln w="9525">
            <a:solidFill>
              <a:schemeClr val="tx1"/>
            </a:solidFill>
            <a:round/>
            <a:headEnd/>
            <a:tailEnd/>
          </a:ln>
          <a:effectLst/>
        </p:spPr>
        <p:txBody>
          <a:bodyPr/>
          <a:lstStyle/>
          <a:p>
            <a:pPr algn="ctr"/>
            <a:r>
              <a:rPr lang="en-US" altLang="ko-KR" sz="1800" b="0" dirty="0">
                <a:solidFill>
                  <a:srgbClr val="FF0000"/>
                </a:solidFill>
              </a:rPr>
              <a:t>The value of alarm symptoms is less clear in populations with a high incidence of </a:t>
            </a:r>
            <a:r>
              <a:rPr lang="en-US" altLang="ko-KR" sz="1800" b="0" dirty="0" err="1">
                <a:solidFill>
                  <a:srgbClr val="FF0000"/>
                </a:solidFill>
              </a:rPr>
              <a:t>gastroesophageal</a:t>
            </a:r>
            <a:r>
              <a:rPr lang="en-US" altLang="ko-KR" sz="1800" b="0" dirty="0">
                <a:solidFill>
                  <a:srgbClr val="FF0000"/>
                </a:solidFill>
              </a:rPr>
              <a:t> malignancy.</a:t>
            </a:r>
          </a:p>
        </p:txBody>
      </p:sp>
      <p:pic>
        <p:nvPicPr>
          <p:cNvPr id="6" name="Picture 3"/>
          <p:cNvPicPr>
            <a:picLocks noChangeAspect="1" noChangeArrowheads="1"/>
          </p:cNvPicPr>
          <p:nvPr/>
        </p:nvPicPr>
        <p:blipFill>
          <a:blip r:embed="rId2" cstate="print"/>
          <a:srcRect/>
          <a:stretch>
            <a:fillRect/>
          </a:stretch>
        </p:blipFill>
        <p:spPr bwMode="auto">
          <a:xfrm>
            <a:off x="7236296" y="0"/>
            <a:ext cx="1521063" cy="202465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90"/>
                                        </p:tgtEl>
                                        <p:attrNameLst>
                                          <p:attrName>style.visibility</p:attrName>
                                        </p:attrNameLst>
                                      </p:cBhvr>
                                      <p:to>
                                        <p:strVal val="visible"/>
                                      </p:to>
                                    </p:set>
                                    <p:anim calcmode="discrete" valueType="clr">
                                      <p:cBhvr override="childStyle">
                                        <p:cTn id="7" dur="80"/>
                                        <p:tgtEl>
                                          <p:spTgt spid="419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90"/>
                                        </p:tgtEl>
                                        <p:attrNameLst>
                                          <p:attrName>fillcolor</p:attrName>
                                        </p:attrNameLst>
                                      </p:cBhvr>
                                      <p:tavLst>
                                        <p:tav tm="0">
                                          <p:val>
                                            <p:clrVal>
                                              <a:schemeClr val="accent2"/>
                                            </p:clrVal>
                                          </p:val>
                                        </p:tav>
                                        <p:tav tm="50000">
                                          <p:val>
                                            <p:clrVal>
                                              <a:schemeClr val="hlink"/>
                                            </p:clrVal>
                                          </p:val>
                                        </p:tav>
                                      </p:tavLst>
                                    </p:anim>
                                    <p:set>
                                      <p:cBhvr>
                                        <p:cTn id="9" dur="80"/>
                                        <p:tgtEl>
                                          <p:spTgt spid="4199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1991"/>
                                        </p:tgtEl>
                                        <p:attrNameLst>
                                          <p:attrName>style.visibility</p:attrName>
                                        </p:attrNameLst>
                                      </p:cBhvr>
                                      <p:to>
                                        <p:strVal val="visible"/>
                                      </p:to>
                                    </p:set>
                                    <p:animEffect transition="in" filter="box(in)">
                                      <p:cBhvr>
                                        <p:cTn id="14" dur="5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pPr>
              <a:lnSpc>
                <a:spcPct val="150000"/>
              </a:lnSpc>
            </a:pPr>
            <a:r>
              <a:rPr lang="ko-KR" altLang="en-US" dirty="0" smtClean="0"/>
              <a:t>변비환자에 대한 대장 내시경검사에서 대장암과 선종의 </a:t>
            </a:r>
            <a:r>
              <a:rPr lang="ko-KR" altLang="en-US" dirty="0" err="1" smtClean="0"/>
              <a:t>발견율은</a:t>
            </a:r>
            <a:r>
              <a:rPr lang="ko-KR" altLang="en-US" dirty="0" smtClean="0"/>
              <a:t> 각각 </a:t>
            </a:r>
            <a:r>
              <a:rPr lang="en-US" altLang="ko-KR" dirty="0" smtClean="0"/>
              <a:t>2.0%</a:t>
            </a:r>
            <a:r>
              <a:rPr lang="ko-KR" altLang="en-US" dirty="0" smtClean="0"/>
              <a:t>와 </a:t>
            </a:r>
            <a:r>
              <a:rPr lang="en-US" altLang="ko-KR" dirty="0" smtClean="0"/>
              <a:t>19.3%</a:t>
            </a:r>
            <a:r>
              <a:rPr lang="ko-KR" altLang="en-US" dirty="0" smtClean="0"/>
              <a:t>이며 </a:t>
            </a:r>
            <a:r>
              <a:rPr lang="en-US" altLang="ko-KR" dirty="0" smtClean="0"/>
              <a:t>S</a:t>
            </a:r>
            <a:r>
              <a:rPr lang="ko-KR" altLang="en-US" dirty="0" smtClean="0"/>
              <a:t>상 결장검사는 각각 </a:t>
            </a:r>
            <a:r>
              <a:rPr lang="en-US" altLang="ko-KR" dirty="0" smtClean="0"/>
              <a:t>1.0%, 5.9%</a:t>
            </a:r>
            <a:r>
              <a:rPr lang="ko-KR" altLang="en-US" dirty="0" smtClean="0"/>
              <a:t>로 보고</a:t>
            </a:r>
            <a:r>
              <a:rPr lang="en-US" altLang="ko-KR" dirty="0" smtClean="0"/>
              <a:t>.</a:t>
            </a:r>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Picture 3"/>
          <p:cNvPicPr>
            <a:picLocks noChangeAspect="1" noChangeArrowheads="1"/>
          </p:cNvPicPr>
          <p:nvPr/>
        </p:nvPicPr>
        <p:blipFill>
          <a:blip r:embed="rId2" cstate="print"/>
          <a:srcRect/>
          <a:stretch>
            <a:fillRect/>
          </a:stretch>
        </p:blipFill>
        <p:spPr>
          <a:xfrm>
            <a:off x="468313" y="404813"/>
            <a:ext cx="8207375" cy="6048375"/>
          </a:xfrm>
          <a:prstGeom prst="rect">
            <a:avLst/>
          </a:prstGeom>
          <a:noFill/>
          <a:ln w="38100">
            <a:solidFill>
              <a:srgbClr val="FF6600"/>
            </a:solidFill>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611188" y="1989138"/>
            <a:ext cx="3744912" cy="4392612"/>
            <a:chOff x="146" y="799"/>
            <a:chExt cx="2729" cy="3328"/>
          </a:xfrm>
        </p:grpSpPr>
        <p:pic>
          <p:nvPicPr>
            <p:cNvPr id="483333" name="Picture 7"/>
            <p:cNvPicPr>
              <a:picLocks noChangeAspect="1" noChangeArrowheads="1"/>
            </p:cNvPicPr>
            <p:nvPr/>
          </p:nvPicPr>
          <p:blipFill>
            <a:blip r:embed="rId3" cstate="print"/>
            <a:srcRect/>
            <a:stretch>
              <a:fillRect/>
            </a:stretch>
          </p:blipFill>
          <p:spPr bwMode="auto">
            <a:xfrm>
              <a:off x="146" y="799"/>
              <a:ext cx="2729" cy="3328"/>
            </a:xfrm>
            <a:prstGeom prst="rect">
              <a:avLst/>
            </a:prstGeom>
            <a:noFill/>
            <a:ln w="31750">
              <a:solidFill>
                <a:srgbClr val="00FF00"/>
              </a:solidFill>
              <a:miter lim="800000"/>
              <a:headEnd/>
              <a:tailEnd/>
            </a:ln>
          </p:spPr>
        </p:pic>
        <p:grpSp>
          <p:nvGrpSpPr>
            <p:cNvPr id="3" name="Group 22"/>
            <p:cNvGrpSpPr>
              <a:grpSpLocks/>
            </p:cNvGrpSpPr>
            <p:nvPr/>
          </p:nvGrpSpPr>
          <p:grpSpPr bwMode="auto">
            <a:xfrm>
              <a:off x="473" y="1898"/>
              <a:ext cx="2359" cy="2211"/>
              <a:chOff x="473" y="1898"/>
              <a:chExt cx="2359" cy="2211"/>
            </a:xfrm>
          </p:grpSpPr>
          <p:grpSp>
            <p:nvGrpSpPr>
              <p:cNvPr id="4" name="Group 21"/>
              <p:cNvGrpSpPr>
                <a:grpSpLocks/>
              </p:cNvGrpSpPr>
              <p:nvPr/>
            </p:nvGrpSpPr>
            <p:grpSpPr bwMode="auto">
              <a:xfrm>
                <a:off x="473" y="2795"/>
                <a:ext cx="2359" cy="1314"/>
                <a:chOff x="473" y="2886"/>
                <a:chExt cx="2359" cy="1314"/>
              </a:xfrm>
            </p:grpSpPr>
            <p:sp>
              <p:nvSpPr>
                <p:cNvPr id="483336" name="Line 18"/>
                <p:cNvSpPr>
                  <a:spLocks noChangeShapeType="1"/>
                </p:cNvSpPr>
                <p:nvPr/>
              </p:nvSpPr>
              <p:spPr bwMode="auto">
                <a:xfrm flipH="1">
                  <a:off x="473" y="3021"/>
                  <a:ext cx="998" cy="1179"/>
                </a:xfrm>
                <a:prstGeom prst="line">
                  <a:avLst/>
                </a:prstGeom>
                <a:noFill/>
                <a:ln w="22225">
                  <a:solidFill>
                    <a:srgbClr val="0000FF"/>
                  </a:solidFill>
                  <a:round/>
                  <a:headEnd/>
                  <a:tailEnd/>
                </a:ln>
              </p:spPr>
              <p:txBody>
                <a:bodyPr/>
                <a:lstStyle/>
                <a:p>
                  <a:endParaRPr lang="ko-KR" altLang="en-US"/>
                </a:p>
              </p:txBody>
            </p:sp>
            <p:sp>
              <p:nvSpPr>
                <p:cNvPr id="483337" name="Line 19"/>
                <p:cNvSpPr>
                  <a:spLocks noChangeShapeType="1"/>
                </p:cNvSpPr>
                <p:nvPr/>
              </p:nvSpPr>
              <p:spPr bwMode="auto">
                <a:xfrm flipV="1">
                  <a:off x="1471" y="2886"/>
                  <a:ext cx="1361" cy="135"/>
                </a:xfrm>
                <a:prstGeom prst="line">
                  <a:avLst/>
                </a:prstGeom>
                <a:noFill/>
                <a:ln w="28575">
                  <a:solidFill>
                    <a:srgbClr val="0000FF"/>
                  </a:solidFill>
                  <a:round/>
                  <a:headEnd/>
                  <a:tailEnd/>
                </a:ln>
              </p:spPr>
              <p:txBody>
                <a:bodyPr/>
                <a:lstStyle/>
                <a:p>
                  <a:endParaRPr lang="ko-KR" altLang="en-US"/>
                </a:p>
              </p:txBody>
            </p:sp>
          </p:grpSp>
          <p:sp>
            <p:nvSpPr>
              <p:cNvPr id="483338" name="Line 20"/>
              <p:cNvSpPr>
                <a:spLocks noChangeShapeType="1"/>
              </p:cNvSpPr>
              <p:nvPr/>
            </p:nvSpPr>
            <p:spPr bwMode="auto">
              <a:xfrm flipV="1">
                <a:off x="1471" y="1898"/>
                <a:ext cx="29" cy="1034"/>
              </a:xfrm>
              <a:prstGeom prst="line">
                <a:avLst/>
              </a:prstGeom>
              <a:noFill/>
              <a:ln w="28575">
                <a:solidFill>
                  <a:srgbClr val="0000FF"/>
                </a:solidFill>
                <a:round/>
                <a:headEnd/>
                <a:tailEnd/>
              </a:ln>
            </p:spPr>
            <p:txBody>
              <a:bodyPr/>
              <a:lstStyle/>
              <a:p>
                <a:endParaRPr lang="ko-KR" altLang="en-US"/>
              </a:p>
            </p:txBody>
          </p:sp>
        </p:grpSp>
      </p:grpSp>
      <p:grpSp>
        <p:nvGrpSpPr>
          <p:cNvPr id="5" name="Group 24"/>
          <p:cNvGrpSpPr>
            <a:grpSpLocks/>
          </p:cNvGrpSpPr>
          <p:nvPr/>
        </p:nvGrpSpPr>
        <p:grpSpPr bwMode="auto">
          <a:xfrm>
            <a:off x="4787900" y="1989138"/>
            <a:ext cx="3816350" cy="4392612"/>
            <a:chOff x="3376" y="845"/>
            <a:chExt cx="2714" cy="3311"/>
          </a:xfrm>
        </p:grpSpPr>
        <p:pic>
          <p:nvPicPr>
            <p:cNvPr id="483340" name="Picture 8"/>
            <p:cNvPicPr>
              <a:picLocks noChangeAspect="1" noChangeArrowheads="1"/>
            </p:cNvPicPr>
            <p:nvPr/>
          </p:nvPicPr>
          <p:blipFill>
            <a:blip r:embed="rId4" cstate="print"/>
            <a:srcRect/>
            <a:stretch>
              <a:fillRect/>
            </a:stretch>
          </p:blipFill>
          <p:spPr bwMode="auto">
            <a:xfrm>
              <a:off x="3376" y="845"/>
              <a:ext cx="2714" cy="3311"/>
            </a:xfrm>
            <a:prstGeom prst="rect">
              <a:avLst/>
            </a:prstGeom>
            <a:noFill/>
            <a:ln w="31750">
              <a:solidFill>
                <a:srgbClr val="00FF00"/>
              </a:solidFill>
              <a:miter lim="800000"/>
              <a:headEnd/>
              <a:tailEnd/>
            </a:ln>
          </p:spPr>
        </p:pic>
        <p:grpSp>
          <p:nvGrpSpPr>
            <p:cNvPr id="6" name="Group 16"/>
            <p:cNvGrpSpPr>
              <a:grpSpLocks/>
            </p:cNvGrpSpPr>
            <p:nvPr/>
          </p:nvGrpSpPr>
          <p:grpSpPr bwMode="auto">
            <a:xfrm>
              <a:off x="3694" y="1480"/>
              <a:ext cx="2358" cy="2358"/>
              <a:chOff x="3694" y="1480"/>
              <a:chExt cx="2358" cy="2358"/>
            </a:xfrm>
          </p:grpSpPr>
          <p:sp>
            <p:nvSpPr>
              <p:cNvPr id="483342" name="Line 11"/>
              <p:cNvSpPr>
                <a:spLocks noChangeShapeType="1"/>
              </p:cNvSpPr>
              <p:nvPr/>
            </p:nvSpPr>
            <p:spPr bwMode="auto">
              <a:xfrm flipH="1">
                <a:off x="3694" y="2659"/>
                <a:ext cx="998" cy="1179"/>
              </a:xfrm>
              <a:prstGeom prst="line">
                <a:avLst/>
              </a:prstGeom>
              <a:noFill/>
              <a:ln w="22225">
                <a:solidFill>
                  <a:srgbClr val="0000FF"/>
                </a:solidFill>
                <a:round/>
                <a:headEnd/>
                <a:tailEnd/>
              </a:ln>
            </p:spPr>
            <p:txBody>
              <a:bodyPr/>
              <a:lstStyle/>
              <a:p>
                <a:endParaRPr lang="ko-KR" altLang="en-US"/>
              </a:p>
            </p:txBody>
          </p:sp>
          <p:sp>
            <p:nvSpPr>
              <p:cNvPr id="483343" name="Line 12"/>
              <p:cNvSpPr>
                <a:spLocks noChangeShapeType="1"/>
              </p:cNvSpPr>
              <p:nvPr/>
            </p:nvSpPr>
            <p:spPr bwMode="auto">
              <a:xfrm flipV="1">
                <a:off x="4692" y="2478"/>
                <a:ext cx="1360" cy="181"/>
              </a:xfrm>
              <a:prstGeom prst="line">
                <a:avLst/>
              </a:prstGeom>
              <a:noFill/>
              <a:ln w="22225">
                <a:solidFill>
                  <a:srgbClr val="0000FF"/>
                </a:solidFill>
                <a:round/>
                <a:headEnd/>
                <a:tailEnd/>
              </a:ln>
            </p:spPr>
            <p:txBody>
              <a:bodyPr/>
              <a:lstStyle/>
              <a:p>
                <a:endParaRPr lang="ko-KR" altLang="en-US"/>
              </a:p>
            </p:txBody>
          </p:sp>
          <p:sp>
            <p:nvSpPr>
              <p:cNvPr id="483344" name="Line 13"/>
              <p:cNvSpPr>
                <a:spLocks noChangeShapeType="1"/>
              </p:cNvSpPr>
              <p:nvPr/>
            </p:nvSpPr>
            <p:spPr bwMode="auto">
              <a:xfrm flipV="1">
                <a:off x="4692" y="1480"/>
                <a:ext cx="0" cy="1179"/>
              </a:xfrm>
              <a:prstGeom prst="line">
                <a:avLst/>
              </a:prstGeom>
              <a:noFill/>
              <a:ln w="28575">
                <a:solidFill>
                  <a:srgbClr val="0000FF"/>
                </a:solidFill>
                <a:round/>
                <a:headEnd/>
                <a:tailEnd/>
              </a:ln>
            </p:spPr>
            <p:txBody>
              <a:bodyPr/>
              <a:lstStyle/>
              <a:p>
                <a:endParaRPr lang="ko-KR" altLang="en-US"/>
              </a:p>
            </p:txBody>
          </p:sp>
        </p:grpSp>
      </p:grpSp>
      <p:sp>
        <p:nvSpPr>
          <p:cNvPr id="19" name="제목 18"/>
          <p:cNvSpPr>
            <a:spLocks noGrp="1"/>
          </p:cNvSpPr>
          <p:nvPr>
            <p:ph type="title"/>
          </p:nvPr>
        </p:nvSpPr>
        <p:spPr/>
        <p:txBody>
          <a:bodyPr/>
          <a:lstStyle/>
          <a:p>
            <a:r>
              <a:rPr lang="en-US" altLang="ko-KR" b="1" dirty="0" smtClean="0">
                <a:latin typeface="휴먼엑스포" pitchFamily="18" charset="-127"/>
                <a:ea typeface="휴먼엑스포" pitchFamily="18" charset="-127"/>
              </a:rPr>
              <a:t>Colon transit time </a:t>
            </a:r>
            <a:r>
              <a:rPr lang="en-US" altLang="ko-KR" dirty="0" smtClean="0"/>
              <a:t>: </a:t>
            </a:r>
            <a:r>
              <a:rPr lang="en-US" altLang="ko-KR" sz="2800" dirty="0" smtClean="0"/>
              <a:t>4 or 7days?</a:t>
            </a:r>
            <a:endParaRPr lang="ko-KR" altLang="en-US" dirty="0"/>
          </a:p>
        </p:txBody>
      </p:sp>
      <p:sp>
        <p:nvSpPr>
          <p:cNvPr id="20" name="내용 개체 틀 19"/>
          <p:cNvSpPr>
            <a:spLocks noGrp="1"/>
          </p:cNvSpPr>
          <p:nvPr>
            <p:ph idx="1"/>
          </p:nvPr>
        </p:nvSpPr>
        <p:spPr/>
        <p:txBody>
          <a:bodyPr/>
          <a:lstStyle/>
          <a:p>
            <a:endParaRPr lang="ko-KR" altLang="en-US"/>
          </a:p>
        </p:txBody>
      </p:sp>
    </p:spTree>
  </p:cSld>
  <p:clrMapOvr>
    <a:masterClrMapping/>
  </p:clrMapOvr>
  <p:transition advTm="211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UACS</a:t>
            </a:r>
            <a:endParaRPr lang="ko-KR" altLang="en-US" b="1" dirty="0">
              <a:latin typeface="휴먼엑스포" pitchFamily="18" charset="-127"/>
              <a:ea typeface="휴먼엑스포" pitchFamily="18" charset="-127"/>
            </a:endParaRPr>
          </a:p>
        </p:txBody>
      </p:sp>
      <p:sp>
        <p:nvSpPr>
          <p:cNvPr id="3" name="내용 개체 틀 2"/>
          <p:cNvSpPr>
            <a:spLocks noGrp="1"/>
          </p:cNvSpPr>
          <p:nvPr>
            <p:ph sz="half" idx="1"/>
          </p:nvPr>
        </p:nvSpPr>
        <p:spPr/>
        <p:txBody>
          <a:bodyPr/>
          <a:lstStyle/>
          <a:p>
            <a:r>
              <a:rPr lang="ko-KR" altLang="en-US" sz="2400" dirty="0" smtClean="0">
                <a:latin typeface="Arial" pitchFamily="34" charset="0"/>
              </a:rPr>
              <a:t>성인에서 가장 흔한 원인</a:t>
            </a:r>
          </a:p>
          <a:p>
            <a:r>
              <a:rPr lang="en-US" altLang="ko-KR" sz="2400" dirty="0" smtClean="0"/>
              <a:t>Rhino-sinusitis</a:t>
            </a:r>
          </a:p>
          <a:p>
            <a:r>
              <a:rPr lang="en-US" altLang="ko-KR" sz="2400" dirty="0" smtClean="0">
                <a:latin typeface="Arial"/>
              </a:rPr>
              <a:t>“</a:t>
            </a:r>
            <a:r>
              <a:rPr lang="en-US" altLang="ko-KR" sz="2400" dirty="0" smtClean="0"/>
              <a:t>Silent</a:t>
            </a:r>
            <a:r>
              <a:rPr lang="en-US" altLang="ko-KR" sz="2400" dirty="0" smtClean="0">
                <a:latin typeface="Arial"/>
              </a:rPr>
              <a:t>”</a:t>
            </a:r>
            <a:r>
              <a:rPr lang="en-US" altLang="ko-KR" sz="2400" dirty="0" smtClean="0"/>
              <a:t> PNDS</a:t>
            </a:r>
          </a:p>
          <a:p>
            <a:endParaRPr lang="ko-KR" altLang="en-US" dirty="0"/>
          </a:p>
        </p:txBody>
      </p:sp>
      <p:pic>
        <p:nvPicPr>
          <p:cNvPr id="5" name="Picture 4" descr="fig15"/>
          <p:cNvPicPr>
            <a:picLocks noChangeAspect="1" noChangeArrowheads="1"/>
          </p:cNvPicPr>
          <p:nvPr/>
        </p:nvPicPr>
        <p:blipFill>
          <a:blip r:embed="rId2" cstate="print"/>
          <a:srcRect r="4411" b="3447"/>
          <a:stretch>
            <a:fillRect/>
          </a:stretch>
        </p:blipFill>
        <p:spPr>
          <a:xfrm>
            <a:off x="971600" y="3284984"/>
            <a:ext cx="2736850" cy="2708275"/>
          </a:xfrm>
          <a:prstGeom prst="rect">
            <a:avLst/>
          </a:prstGeom>
          <a:noFill/>
          <a:ln/>
        </p:spPr>
      </p:pic>
      <p:pic>
        <p:nvPicPr>
          <p:cNvPr id="1027" name="Picture 3"/>
          <p:cNvPicPr>
            <a:picLocks noGrp="1" noChangeAspect="1" noChangeArrowheads="1"/>
          </p:cNvPicPr>
          <p:nvPr>
            <p:ph sz="half" idx="2"/>
          </p:nvPr>
        </p:nvPicPr>
        <p:blipFill>
          <a:blip r:embed="rId3" cstate="print"/>
          <a:srcRect/>
          <a:stretch>
            <a:fillRect/>
          </a:stretch>
        </p:blipFill>
        <p:spPr bwMode="auto">
          <a:xfrm>
            <a:off x="4932040" y="2204864"/>
            <a:ext cx="3628992" cy="3921299"/>
          </a:xfrm>
          <a:prstGeom prst="rect">
            <a:avLst/>
          </a:prstGeom>
          <a:noFill/>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단일 </a:t>
            </a:r>
            <a:r>
              <a:rPr lang="ko-KR" altLang="en-US" dirty="0" err="1" smtClean="0"/>
              <a:t>표지자법</a:t>
            </a:r>
            <a:endParaRPr lang="ko-KR" altLang="en-US" dirty="0"/>
          </a:p>
        </p:txBody>
      </p:sp>
      <p:sp>
        <p:nvSpPr>
          <p:cNvPr id="3" name="내용 개체 틀 2"/>
          <p:cNvSpPr>
            <a:spLocks noGrp="1"/>
          </p:cNvSpPr>
          <p:nvPr>
            <p:ph idx="1"/>
          </p:nvPr>
        </p:nvSpPr>
        <p:spPr/>
        <p:txBody>
          <a:bodyPr/>
          <a:lstStyle/>
          <a:p>
            <a:pPr>
              <a:lnSpc>
                <a:spcPct val="150000"/>
              </a:lnSpc>
            </a:pPr>
            <a:r>
              <a:rPr lang="ko-KR" altLang="en-US" dirty="0" smtClean="0"/>
              <a:t>캡슐 하나</a:t>
            </a:r>
            <a:r>
              <a:rPr lang="en-US" altLang="ko-KR" dirty="0" smtClean="0"/>
              <a:t>(</a:t>
            </a:r>
            <a:r>
              <a:rPr lang="en-US" altLang="ko-KR" dirty="0" smtClean="0"/>
              <a:t>20-25</a:t>
            </a:r>
            <a:r>
              <a:rPr lang="ko-KR" altLang="en-US" dirty="0" smtClean="0"/>
              <a:t>개의</a:t>
            </a:r>
            <a:r>
              <a:rPr lang="en-US" altLang="ko-KR" dirty="0" smtClean="0"/>
              <a:t> </a:t>
            </a:r>
            <a:r>
              <a:rPr lang="ko-KR" altLang="en-US" dirty="0" smtClean="0"/>
              <a:t>방사선 </a:t>
            </a:r>
            <a:r>
              <a:rPr lang="ko-KR" altLang="en-US" dirty="0" err="1" smtClean="0"/>
              <a:t>비투과</a:t>
            </a:r>
            <a:r>
              <a:rPr lang="ko-KR" altLang="en-US" dirty="0" smtClean="0"/>
              <a:t> 물질 포함</a:t>
            </a:r>
            <a:r>
              <a:rPr lang="en-US" altLang="ko-KR" dirty="0" smtClean="0"/>
              <a:t>)</a:t>
            </a:r>
            <a:r>
              <a:rPr lang="ko-KR" altLang="en-US" dirty="0" smtClean="0"/>
              <a:t>를 </a:t>
            </a:r>
            <a:r>
              <a:rPr lang="ko-KR" altLang="en-US" dirty="0" smtClean="0"/>
              <a:t>복용 후 </a:t>
            </a:r>
            <a:r>
              <a:rPr lang="en-US" altLang="ko-KR" dirty="0" smtClean="0"/>
              <a:t>5</a:t>
            </a:r>
            <a:r>
              <a:rPr lang="ko-KR" altLang="en-US" dirty="0" smtClean="0"/>
              <a:t>일째 단순복부 촬영을 하여 표지자가 </a:t>
            </a:r>
            <a:r>
              <a:rPr lang="en-US" altLang="ko-KR" dirty="0" smtClean="0"/>
              <a:t>20% </a:t>
            </a:r>
            <a:r>
              <a:rPr lang="ko-KR" altLang="en-US" dirty="0" smtClean="0"/>
              <a:t>미만으로 남은 경우를 </a:t>
            </a:r>
            <a:r>
              <a:rPr lang="ko-KR" altLang="en-US" dirty="0" smtClean="0"/>
              <a:t>정상으로</a:t>
            </a:r>
            <a:r>
              <a:rPr lang="en-US" altLang="ko-KR" dirty="0" smtClean="0"/>
              <a:t>.</a:t>
            </a:r>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다수 </a:t>
            </a:r>
            <a:r>
              <a:rPr lang="ko-KR" altLang="en-US" dirty="0" err="1" smtClean="0"/>
              <a:t>표지자법</a:t>
            </a:r>
            <a:endParaRPr lang="ko-KR" altLang="en-US" dirty="0"/>
          </a:p>
        </p:txBody>
      </p:sp>
      <p:sp>
        <p:nvSpPr>
          <p:cNvPr id="3" name="내용 개체 틀 2"/>
          <p:cNvSpPr>
            <a:spLocks noGrp="1"/>
          </p:cNvSpPr>
          <p:nvPr>
            <p:ph idx="1"/>
          </p:nvPr>
        </p:nvSpPr>
        <p:spPr>
          <a:xfrm>
            <a:off x="457200" y="1600200"/>
            <a:ext cx="8229600" cy="4997152"/>
          </a:xfrm>
        </p:spPr>
        <p:txBody>
          <a:bodyPr>
            <a:normAutofit fontScale="70000" lnSpcReduction="20000"/>
          </a:bodyPr>
          <a:lstStyle/>
          <a:p>
            <a:pPr>
              <a:lnSpc>
                <a:spcPct val="170000"/>
              </a:lnSpc>
            </a:pPr>
            <a:r>
              <a:rPr lang="ko-KR" altLang="en-US" b="1" dirty="0" smtClean="0"/>
              <a:t>다수 </a:t>
            </a:r>
            <a:r>
              <a:rPr lang="ko-KR" altLang="en-US" b="1" dirty="0" err="1" smtClean="0"/>
              <a:t>표지자법은</a:t>
            </a:r>
            <a:r>
              <a:rPr lang="ko-KR" altLang="en-US" b="1" dirty="0" smtClean="0"/>
              <a:t> 캡슐을 하루 한 개씩 일정한 시간에 </a:t>
            </a:r>
            <a:r>
              <a:rPr lang="en-US" altLang="ko-KR" b="1" dirty="0" smtClean="0"/>
              <a:t>3</a:t>
            </a:r>
            <a:r>
              <a:rPr lang="ko-KR" altLang="en-US" b="1" dirty="0" smtClean="0"/>
              <a:t>일간 복용한다</a:t>
            </a:r>
            <a:r>
              <a:rPr lang="en-US" altLang="ko-KR" b="1" dirty="0" smtClean="0"/>
              <a:t>. </a:t>
            </a:r>
            <a:r>
              <a:rPr lang="ko-KR" altLang="en-US" b="1" dirty="0" smtClean="0"/>
              <a:t>첫 투약 후 </a:t>
            </a:r>
            <a:r>
              <a:rPr lang="en-US" altLang="ko-KR" b="1" dirty="0" smtClean="0"/>
              <a:t>4</a:t>
            </a:r>
            <a:r>
              <a:rPr lang="ko-KR" altLang="en-US" b="1" dirty="0" smtClean="0"/>
              <a:t>일째</a:t>
            </a:r>
            <a:r>
              <a:rPr lang="en-US" altLang="ko-KR" b="1" dirty="0" smtClean="0"/>
              <a:t>(</a:t>
            </a:r>
            <a:r>
              <a:rPr lang="ko-KR" altLang="en-US" b="1" dirty="0" smtClean="0"/>
              <a:t>마지막 캡슐 복용 후 </a:t>
            </a:r>
            <a:r>
              <a:rPr lang="en-US" altLang="ko-KR" b="1" dirty="0" smtClean="0"/>
              <a:t>24</a:t>
            </a:r>
            <a:r>
              <a:rPr lang="ko-KR" altLang="en-US" b="1" dirty="0" smtClean="0"/>
              <a:t>시간</a:t>
            </a:r>
            <a:r>
              <a:rPr lang="en-US" altLang="ko-KR" b="1" dirty="0" smtClean="0"/>
              <a:t>) </a:t>
            </a:r>
            <a:r>
              <a:rPr lang="ko-KR" altLang="en-US" b="1" dirty="0" smtClean="0"/>
              <a:t>동일한 시간에 </a:t>
            </a:r>
            <a:r>
              <a:rPr lang="ko-KR" altLang="en-US" b="1" dirty="0" err="1" smtClean="0"/>
              <a:t>앙와위에서</a:t>
            </a:r>
            <a:r>
              <a:rPr lang="ko-KR" altLang="en-US" b="1" dirty="0" smtClean="0"/>
              <a:t> 복부 방사선 촬영을 시행한다</a:t>
            </a:r>
            <a:r>
              <a:rPr lang="en-US" altLang="ko-KR" b="1" dirty="0" smtClean="0"/>
              <a:t>. 4</a:t>
            </a:r>
            <a:r>
              <a:rPr lang="ko-KR" altLang="en-US" b="1" dirty="0" smtClean="0"/>
              <a:t>일째 촬영에서 방사선 표지자가 남아있는 경우 </a:t>
            </a:r>
            <a:r>
              <a:rPr lang="en-US" altLang="ko-KR" b="1" dirty="0" smtClean="0"/>
              <a:t>3</a:t>
            </a:r>
            <a:r>
              <a:rPr lang="ko-KR" altLang="en-US" b="1" dirty="0" smtClean="0"/>
              <a:t>일 간격으로</a:t>
            </a:r>
            <a:r>
              <a:rPr lang="en-US" altLang="ko-KR" b="1" dirty="0" smtClean="0"/>
              <a:t>(7</a:t>
            </a:r>
            <a:r>
              <a:rPr lang="ko-KR" altLang="en-US" b="1" dirty="0" smtClean="0"/>
              <a:t>일째</a:t>
            </a:r>
            <a:r>
              <a:rPr lang="en-US" altLang="ko-KR" b="1" dirty="0" smtClean="0"/>
              <a:t>, 10</a:t>
            </a:r>
            <a:r>
              <a:rPr lang="ko-KR" altLang="en-US" b="1" dirty="0" smtClean="0"/>
              <a:t>일째</a:t>
            </a:r>
            <a:r>
              <a:rPr lang="en-US" altLang="ko-KR" b="1" dirty="0" smtClean="0"/>
              <a:t>, 13</a:t>
            </a:r>
            <a:r>
              <a:rPr lang="ko-KR" altLang="en-US" b="1" dirty="0" smtClean="0"/>
              <a:t>일째 등</a:t>
            </a:r>
            <a:r>
              <a:rPr lang="en-US" altLang="ko-KR" b="1" dirty="0" smtClean="0"/>
              <a:t>) </a:t>
            </a:r>
            <a:r>
              <a:rPr lang="ko-KR" altLang="en-US" b="1" dirty="0" smtClean="0"/>
              <a:t>표지자가 모두 배출될 때까지 단순복부 촬영을 반복한다</a:t>
            </a:r>
            <a:r>
              <a:rPr lang="en-US" altLang="ko-KR" b="1" dirty="0" smtClean="0"/>
              <a:t>. </a:t>
            </a:r>
          </a:p>
          <a:p>
            <a:pPr>
              <a:lnSpc>
                <a:spcPct val="170000"/>
              </a:lnSpc>
            </a:pPr>
            <a:endParaRPr lang="en-US" altLang="ko-KR" b="1" dirty="0" smtClean="0"/>
          </a:p>
          <a:p>
            <a:pPr>
              <a:lnSpc>
                <a:spcPct val="170000"/>
              </a:lnSpc>
            </a:pPr>
            <a:r>
              <a:rPr lang="ko-KR" altLang="en-US" b="1" dirty="0" smtClean="0"/>
              <a:t>임상에서는 </a:t>
            </a:r>
            <a:r>
              <a:rPr lang="en-US" altLang="ko-KR" b="1" dirty="0" smtClean="0"/>
              <a:t>4</a:t>
            </a:r>
            <a:r>
              <a:rPr lang="ko-KR" altLang="en-US" b="1" dirty="0" smtClean="0"/>
              <a:t>일째 사진만으로도 </a:t>
            </a:r>
            <a:r>
              <a:rPr lang="ko-KR" altLang="en-US" b="1" dirty="0" err="1" smtClean="0"/>
              <a:t>서행성</a:t>
            </a:r>
            <a:r>
              <a:rPr lang="ko-KR" altLang="en-US" b="1" dirty="0" smtClean="0"/>
              <a:t> 변비</a:t>
            </a:r>
            <a:r>
              <a:rPr lang="en-US" altLang="ko-KR" b="1" dirty="0" smtClean="0"/>
              <a:t>(slow transit constipation)</a:t>
            </a:r>
            <a:r>
              <a:rPr lang="ko-KR" altLang="en-US" b="1" dirty="0" smtClean="0"/>
              <a:t>의 감별에 충분하다</a:t>
            </a:r>
            <a:r>
              <a:rPr lang="en-US" altLang="ko-KR" b="1" dirty="0" smtClean="0"/>
              <a:t>.</a:t>
            </a:r>
            <a:endParaRPr lang="ko-KR" altLang="en-US" b="1" dirty="0" smtClean="0"/>
          </a:p>
          <a:p>
            <a:endParaRPr lang="ko-KR" altLang="en-US" b="1" dirty="0"/>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a:xfrm>
            <a:off x="457200" y="1600200"/>
            <a:ext cx="8229600" cy="5069160"/>
          </a:xfrm>
        </p:spPr>
        <p:txBody>
          <a:bodyPr>
            <a:normAutofit fontScale="70000" lnSpcReduction="20000"/>
          </a:bodyPr>
          <a:lstStyle/>
          <a:p>
            <a:pPr>
              <a:lnSpc>
                <a:spcPct val="160000"/>
              </a:lnSpc>
            </a:pPr>
            <a:r>
              <a:rPr lang="ko-KR" altLang="en-US" b="1" dirty="0" smtClean="0">
                <a:solidFill>
                  <a:srgbClr val="0070C0"/>
                </a:solidFill>
              </a:rPr>
              <a:t>우측 대장</a:t>
            </a:r>
            <a:r>
              <a:rPr lang="ko-KR" altLang="en-US" b="1" dirty="0" smtClean="0"/>
              <a:t>에 방사선 </a:t>
            </a:r>
            <a:r>
              <a:rPr lang="ko-KR" altLang="en-US" b="1" dirty="0" err="1" smtClean="0"/>
              <a:t>비투과</a:t>
            </a:r>
            <a:r>
              <a:rPr lang="ko-KR" altLang="en-US" b="1" dirty="0" smtClean="0"/>
              <a:t> 표지자가 오랫동안 남아 있으면 </a:t>
            </a:r>
            <a:r>
              <a:rPr lang="ko-KR" altLang="en-US" b="1" dirty="0" smtClean="0">
                <a:solidFill>
                  <a:srgbClr val="FF0000"/>
                </a:solidFill>
              </a:rPr>
              <a:t>대장운동의 저하</a:t>
            </a:r>
            <a:r>
              <a:rPr lang="en-US" altLang="ko-KR" b="1" dirty="0" smtClean="0"/>
              <a:t>(colonic inertia)</a:t>
            </a:r>
            <a:r>
              <a:rPr lang="ko-KR" altLang="en-US" b="1" dirty="0" smtClean="0"/>
              <a:t>로 진단할 수 있으며</a:t>
            </a:r>
            <a:r>
              <a:rPr lang="en-US" altLang="ko-KR" b="1" dirty="0" smtClean="0"/>
              <a:t>, </a:t>
            </a:r>
            <a:r>
              <a:rPr lang="en-US" altLang="ko-KR" b="1" dirty="0" smtClean="0">
                <a:solidFill>
                  <a:srgbClr val="0070C0"/>
                </a:solidFill>
              </a:rPr>
              <a:t>S</a:t>
            </a:r>
            <a:r>
              <a:rPr lang="ko-KR" altLang="en-US" b="1" dirty="0" smtClean="0">
                <a:solidFill>
                  <a:srgbClr val="0070C0"/>
                </a:solidFill>
              </a:rPr>
              <a:t>상 결장과 직장</a:t>
            </a:r>
            <a:r>
              <a:rPr lang="ko-KR" altLang="en-US" b="1" dirty="0" smtClean="0"/>
              <a:t>에 방사선 </a:t>
            </a:r>
            <a:r>
              <a:rPr lang="ko-KR" altLang="en-US" b="1" dirty="0" err="1" smtClean="0"/>
              <a:t>비투과</a:t>
            </a:r>
            <a:r>
              <a:rPr lang="ko-KR" altLang="en-US" b="1" dirty="0" smtClean="0"/>
              <a:t> 표지자가 많이 남아 있으면 </a:t>
            </a:r>
            <a:r>
              <a:rPr lang="ko-KR" altLang="en-US" b="1" dirty="0" smtClean="0">
                <a:solidFill>
                  <a:srgbClr val="FF0000"/>
                </a:solidFill>
              </a:rPr>
              <a:t>배변기능의 이상</a:t>
            </a:r>
            <a:r>
              <a:rPr lang="ko-KR" altLang="en-US" b="1" dirty="0" smtClean="0"/>
              <a:t>을 추정할 수 있다</a:t>
            </a:r>
            <a:r>
              <a:rPr lang="en-US" altLang="ko-KR" b="1" dirty="0" smtClean="0"/>
              <a:t>.</a:t>
            </a:r>
          </a:p>
          <a:p>
            <a:pPr>
              <a:lnSpc>
                <a:spcPct val="160000"/>
              </a:lnSpc>
            </a:pPr>
            <a:endParaRPr lang="en-US" altLang="ko-KR" b="1" dirty="0" smtClean="0"/>
          </a:p>
          <a:p>
            <a:pPr>
              <a:lnSpc>
                <a:spcPct val="160000"/>
              </a:lnSpc>
            </a:pPr>
            <a:r>
              <a:rPr lang="ko-KR" altLang="en-US" b="1" dirty="0" smtClean="0"/>
              <a:t>과민성 대장증후군에 의한 변비는 정상 </a:t>
            </a:r>
            <a:r>
              <a:rPr lang="ko-KR" altLang="en-US" b="1" dirty="0" smtClean="0"/>
              <a:t>대장통과 시간을 </a:t>
            </a:r>
            <a:r>
              <a:rPr lang="ko-KR" altLang="en-US" b="1" dirty="0" smtClean="0"/>
              <a:t>보이는 경우가 많다</a:t>
            </a:r>
            <a:r>
              <a:rPr lang="en-US" altLang="ko-KR" b="1" dirty="0" smtClean="0"/>
              <a:t>.</a:t>
            </a:r>
          </a:p>
          <a:p>
            <a:pPr>
              <a:lnSpc>
                <a:spcPct val="160000"/>
              </a:lnSpc>
            </a:pPr>
            <a:endParaRPr lang="en-US" altLang="ko-KR" b="1" dirty="0" smtClean="0"/>
          </a:p>
          <a:p>
            <a:pPr>
              <a:lnSpc>
                <a:spcPct val="160000"/>
              </a:lnSpc>
            </a:pPr>
            <a:r>
              <a:rPr lang="ko-KR" altLang="en-US" b="1" dirty="0" smtClean="0"/>
              <a:t>그러나 변비 환자에서</a:t>
            </a:r>
            <a:r>
              <a:rPr lang="en-US" altLang="ko-KR" b="1" dirty="0" smtClean="0"/>
              <a:t> </a:t>
            </a:r>
            <a:r>
              <a:rPr lang="ko-KR" altLang="en-US" b="1" dirty="0" smtClean="0"/>
              <a:t>대한대장통과시간 연구들을 보면 </a:t>
            </a:r>
            <a:r>
              <a:rPr lang="ko-KR" altLang="en-US" b="1" dirty="0" err="1" smtClean="0"/>
              <a:t>서행성</a:t>
            </a:r>
            <a:r>
              <a:rPr lang="ko-KR" altLang="en-US" b="1" dirty="0" smtClean="0"/>
              <a:t> 변비의 빈도는 </a:t>
            </a:r>
            <a:r>
              <a:rPr lang="en-US" altLang="ko-KR" b="1" dirty="0" smtClean="0"/>
              <a:t>38</a:t>
            </a:r>
            <a:r>
              <a:rPr lang="ko-KR" altLang="en-US" b="1" dirty="0" smtClean="0"/>
              <a:t>～</a:t>
            </a:r>
            <a:r>
              <a:rPr lang="en-US" altLang="ko-KR" b="1" dirty="0" smtClean="0"/>
              <a:t>80%</a:t>
            </a:r>
            <a:r>
              <a:rPr lang="ko-KR" altLang="en-US" b="1" dirty="0" smtClean="0"/>
              <a:t>로 다양</a:t>
            </a:r>
            <a:r>
              <a:rPr lang="en-US" altLang="ko-KR" b="1" dirty="0" smtClean="0"/>
              <a:t>.</a:t>
            </a:r>
            <a:endParaRPr lang="ko-KR" altLang="en-US" b="1" dirty="0" smtClean="0"/>
          </a:p>
          <a:p>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t>SmartPill</a:t>
            </a:r>
            <a:endParaRPr lang="ko-KR" altLang="en-US" dirty="0"/>
          </a:p>
        </p:txBody>
      </p:sp>
      <p:pic>
        <p:nvPicPr>
          <p:cNvPr id="150530" name="Picture 2"/>
          <p:cNvPicPr>
            <a:picLocks noGrp="1" noChangeAspect="1" noChangeArrowheads="1"/>
          </p:cNvPicPr>
          <p:nvPr>
            <p:ph idx="1"/>
          </p:nvPr>
        </p:nvPicPr>
        <p:blipFill>
          <a:blip r:embed="rId2" cstate="print"/>
          <a:srcRect/>
          <a:stretch>
            <a:fillRect/>
          </a:stretch>
        </p:blipFill>
        <p:spPr bwMode="auto">
          <a:xfrm>
            <a:off x="1475656" y="1658144"/>
            <a:ext cx="6264696" cy="49245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endParaRPr lang="ko-KR" altLang="en-US" b="1" dirty="0"/>
          </a:p>
        </p:txBody>
      </p:sp>
      <p:sp>
        <p:nvSpPr>
          <p:cNvPr id="3" name="내용 개체 틀 2"/>
          <p:cNvSpPr>
            <a:spLocks noGrp="1"/>
          </p:cNvSpPr>
          <p:nvPr>
            <p:ph idx="1"/>
          </p:nvPr>
        </p:nvSpPr>
        <p:spPr/>
        <p:txBody>
          <a:bodyPr>
            <a:normAutofit fontScale="85000" lnSpcReduction="20000"/>
          </a:bodyPr>
          <a:lstStyle/>
          <a:p>
            <a:pPr>
              <a:lnSpc>
                <a:spcPct val="160000"/>
              </a:lnSpc>
            </a:pPr>
            <a:r>
              <a:rPr lang="ko-KR" altLang="en-US" b="1" dirty="0" smtClean="0"/>
              <a:t>최근 캡슐내시경이 발전하면서 단순히 내시경의 역할 뿐만이 아니라 </a:t>
            </a:r>
            <a:r>
              <a:rPr lang="ko-KR" altLang="en-US" b="1" dirty="0" err="1" smtClean="0"/>
              <a:t>위장관의</a:t>
            </a:r>
            <a:r>
              <a:rPr lang="ko-KR" altLang="en-US" b="1" dirty="0" smtClean="0"/>
              <a:t> 압력과 </a:t>
            </a:r>
            <a:r>
              <a:rPr lang="en-US" altLang="ko-KR" b="1" dirty="0" smtClean="0"/>
              <a:t>pH</a:t>
            </a:r>
            <a:r>
              <a:rPr lang="ko-KR" altLang="en-US" b="1" dirty="0" smtClean="0"/>
              <a:t>를 측정할 수 있는 캡슐내시경</a:t>
            </a:r>
            <a:r>
              <a:rPr lang="en-US" altLang="ko-KR" b="1" dirty="0" smtClean="0"/>
              <a:t>(</a:t>
            </a:r>
            <a:r>
              <a:rPr lang="en-US" altLang="ko-KR" b="1" dirty="0" err="1" smtClean="0"/>
              <a:t>SmartPill</a:t>
            </a:r>
            <a:r>
              <a:rPr lang="en-US" altLang="ko-KR" b="1" dirty="0" smtClean="0"/>
              <a:t>)</a:t>
            </a:r>
            <a:r>
              <a:rPr lang="ko-KR" altLang="en-US" b="1" dirty="0" smtClean="0"/>
              <a:t>이 개발되었다</a:t>
            </a:r>
            <a:r>
              <a:rPr lang="en-US" altLang="ko-KR" b="1" dirty="0" smtClean="0"/>
              <a:t>.</a:t>
            </a:r>
          </a:p>
          <a:p>
            <a:pPr>
              <a:lnSpc>
                <a:spcPct val="160000"/>
              </a:lnSpc>
            </a:pPr>
            <a:endParaRPr lang="ko-KR" altLang="en-US" b="1" dirty="0" smtClean="0"/>
          </a:p>
          <a:p>
            <a:pPr>
              <a:lnSpc>
                <a:spcPct val="160000"/>
              </a:lnSpc>
            </a:pPr>
            <a:r>
              <a:rPr lang="ko-KR" altLang="en-US" b="1" dirty="0" smtClean="0"/>
              <a:t>일반적인 </a:t>
            </a:r>
            <a:r>
              <a:rPr lang="ko-KR" altLang="en-US" b="1" dirty="0" err="1" smtClean="0"/>
              <a:t>비투과성</a:t>
            </a:r>
            <a:r>
              <a:rPr lang="ko-KR" altLang="en-US" b="1" dirty="0" smtClean="0"/>
              <a:t> </a:t>
            </a:r>
            <a:r>
              <a:rPr lang="ko-KR" altLang="en-US" b="1" dirty="0" err="1" smtClean="0"/>
              <a:t>표지자와</a:t>
            </a:r>
            <a:r>
              <a:rPr lang="ko-KR" altLang="en-US" b="1" dirty="0" smtClean="0"/>
              <a:t> </a:t>
            </a:r>
            <a:r>
              <a:rPr lang="en-US" altLang="ko-KR" b="1" dirty="0" err="1" smtClean="0"/>
              <a:t>SmartPill</a:t>
            </a:r>
            <a:r>
              <a:rPr lang="ko-KR" altLang="en-US" b="1" dirty="0" smtClean="0"/>
              <a:t>을 함께 검사하여 방사선 비투과성 </a:t>
            </a:r>
            <a:r>
              <a:rPr lang="ko-KR" altLang="en-US" b="1" dirty="0" err="1" smtClean="0"/>
              <a:t>표지자에</a:t>
            </a:r>
            <a:r>
              <a:rPr lang="ko-KR" altLang="en-US" b="1" dirty="0" smtClean="0"/>
              <a:t> 비하여 위</a:t>
            </a:r>
            <a:r>
              <a:rPr lang="en-US" altLang="ko-KR" b="1" dirty="0" smtClean="0"/>
              <a:t>, </a:t>
            </a:r>
            <a:r>
              <a:rPr lang="ko-KR" altLang="en-US" b="1" dirty="0" smtClean="0"/>
              <a:t>소장</a:t>
            </a:r>
            <a:r>
              <a:rPr lang="en-US" altLang="ko-KR" b="1" dirty="0" smtClean="0"/>
              <a:t>, </a:t>
            </a:r>
            <a:r>
              <a:rPr lang="ko-KR" altLang="en-US" b="1" dirty="0" smtClean="0"/>
              <a:t>대장의 분절 통과시간을 더 자세히 확인할 수</a:t>
            </a:r>
          </a:p>
          <a:p>
            <a:endParaRPr lang="ko-KR" altLang="en-US"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smtClean="0"/>
              <a:t>직장 항문 내압 검사</a:t>
            </a:r>
            <a:endParaRPr lang="ko-KR" altLang="en-US" b="1" dirty="0"/>
          </a:p>
        </p:txBody>
      </p:sp>
      <p:sp>
        <p:nvSpPr>
          <p:cNvPr id="3" name="내용 개체 틀 2"/>
          <p:cNvSpPr>
            <a:spLocks noGrp="1"/>
          </p:cNvSpPr>
          <p:nvPr>
            <p:ph idx="1"/>
          </p:nvPr>
        </p:nvSpPr>
        <p:spPr/>
        <p:txBody>
          <a:bodyPr>
            <a:normAutofit fontScale="70000" lnSpcReduction="20000"/>
          </a:bodyPr>
          <a:lstStyle/>
          <a:p>
            <a:pPr>
              <a:lnSpc>
                <a:spcPct val="170000"/>
              </a:lnSpc>
            </a:pPr>
            <a:r>
              <a:rPr lang="ko-KR" altLang="en-US" b="1" dirty="0" smtClean="0"/>
              <a:t>모의배변 시도에서 복압이 </a:t>
            </a:r>
            <a:r>
              <a:rPr lang="en-US" altLang="ko-KR" b="1" dirty="0" smtClean="0"/>
              <a:t>50 mmHg </a:t>
            </a:r>
            <a:r>
              <a:rPr lang="ko-KR" altLang="en-US" b="1" dirty="0" smtClean="0"/>
              <a:t>이상 올라갔음에도 항문 </a:t>
            </a:r>
            <a:r>
              <a:rPr lang="ko-KR" altLang="en-US" b="1" dirty="0" err="1" smtClean="0"/>
              <a:t>괄약근의</a:t>
            </a:r>
            <a:r>
              <a:rPr lang="ko-KR" altLang="en-US" b="1" dirty="0" smtClean="0"/>
              <a:t> 역행적 수축 혹은 항문 </a:t>
            </a:r>
            <a:r>
              <a:rPr lang="ko-KR" altLang="en-US" b="1" dirty="0" err="1" smtClean="0"/>
              <a:t>괄약근압의</a:t>
            </a:r>
            <a:r>
              <a:rPr lang="ko-KR" altLang="en-US" b="1" dirty="0" smtClean="0"/>
              <a:t> 이완이 </a:t>
            </a:r>
            <a:r>
              <a:rPr lang="en-US" altLang="ko-KR" b="1" dirty="0" smtClean="0"/>
              <a:t>20% </a:t>
            </a:r>
            <a:r>
              <a:rPr lang="ko-KR" altLang="en-US" b="1" dirty="0" smtClean="0"/>
              <a:t>미만일 때로 정의</a:t>
            </a:r>
            <a:r>
              <a:rPr lang="en-US" altLang="ko-KR" b="1" dirty="0" smtClean="0"/>
              <a:t>.</a:t>
            </a:r>
          </a:p>
          <a:p>
            <a:pPr>
              <a:lnSpc>
                <a:spcPct val="170000"/>
              </a:lnSpc>
            </a:pPr>
            <a:endParaRPr lang="en-US" altLang="ko-KR" b="1" dirty="0" smtClean="0"/>
          </a:p>
          <a:p>
            <a:pPr>
              <a:lnSpc>
                <a:spcPct val="170000"/>
              </a:lnSpc>
            </a:pPr>
            <a:r>
              <a:rPr lang="ko-KR" altLang="en-US" b="1" dirty="0" smtClean="0"/>
              <a:t>한 연구에서는 </a:t>
            </a:r>
            <a:r>
              <a:rPr lang="en-US" altLang="ko-KR" b="1" dirty="0" smtClean="0"/>
              <a:t>PFD</a:t>
            </a:r>
            <a:r>
              <a:rPr lang="ko-KR" altLang="en-US" b="1" dirty="0" smtClean="0"/>
              <a:t>가 배변 협동장애가 내압검사로 </a:t>
            </a:r>
            <a:r>
              <a:rPr lang="en-US" altLang="ko-KR" b="1" dirty="0" smtClean="0"/>
              <a:t>63%, </a:t>
            </a:r>
            <a:r>
              <a:rPr lang="ko-KR" altLang="en-US" b="1" dirty="0" err="1" smtClean="0"/>
              <a:t>근전도</a:t>
            </a:r>
            <a:r>
              <a:rPr lang="en-US" altLang="ko-KR" b="1" dirty="0" smtClean="0"/>
              <a:t>38%, </a:t>
            </a:r>
            <a:r>
              <a:rPr lang="ko-KR" altLang="en-US" b="1" dirty="0" err="1" smtClean="0"/>
              <a:t>배변조영술로</a:t>
            </a:r>
            <a:r>
              <a:rPr lang="ko-KR" altLang="en-US" b="1" dirty="0" smtClean="0"/>
              <a:t> </a:t>
            </a:r>
            <a:r>
              <a:rPr lang="en-US" altLang="ko-KR" b="1" dirty="0" smtClean="0"/>
              <a:t>36%</a:t>
            </a:r>
            <a:r>
              <a:rPr lang="ko-KR" altLang="en-US" b="1" dirty="0" smtClean="0"/>
              <a:t>가 진단되어 검사법마다 진단의 민감도가 다름을 시사해주고 있다</a:t>
            </a:r>
            <a:r>
              <a:rPr lang="en-US" altLang="ko-KR" b="1" dirty="0" smtClean="0"/>
              <a:t>. </a:t>
            </a:r>
            <a:r>
              <a:rPr lang="ko-KR" altLang="en-US" b="1" dirty="0" smtClean="0"/>
              <a:t>향후 이들 직장항문검사법에 대한 표준화와 임상적 유용성에 대한 검정작업이 요구된다</a:t>
            </a:r>
            <a:r>
              <a:rPr lang="en-US" altLang="ko-KR" b="1" dirty="0" smtClean="0"/>
              <a:t>.</a:t>
            </a:r>
            <a:endParaRPr lang="ko-KR" altLang="en-US" b="1" dirty="0" smtClean="0"/>
          </a:p>
          <a:p>
            <a:endParaRPr lang="ko-KR" altLang="en-US"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634082"/>
          </a:xfrm>
        </p:spPr>
        <p:txBody>
          <a:bodyPr>
            <a:normAutofit fontScale="90000"/>
          </a:bodyPr>
          <a:lstStyle/>
          <a:p>
            <a:r>
              <a:rPr lang="ko-KR" altLang="en-US" b="1" dirty="0" smtClean="0"/>
              <a:t>풍선 배출 검사</a:t>
            </a:r>
            <a:endParaRPr lang="ko-KR" altLang="en-US" b="1" dirty="0"/>
          </a:p>
        </p:txBody>
      </p:sp>
      <p:sp>
        <p:nvSpPr>
          <p:cNvPr id="3" name="내용 개체 틀 2"/>
          <p:cNvSpPr>
            <a:spLocks noGrp="1"/>
          </p:cNvSpPr>
          <p:nvPr>
            <p:ph idx="1"/>
          </p:nvPr>
        </p:nvSpPr>
        <p:spPr>
          <a:xfrm>
            <a:off x="457200" y="1600200"/>
            <a:ext cx="8229600" cy="4925144"/>
          </a:xfrm>
        </p:spPr>
        <p:txBody>
          <a:bodyPr>
            <a:normAutofit fontScale="47500" lnSpcReduction="20000"/>
          </a:bodyPr>
          <a:lstStyle/>
          <a:p>
            <a:pPr>
              <a:lnSpc>
                <a:spcPct val="170000"/>
              </a:lnSpc>
            </a:pPr>
            <a:r>
              <a:rPr lang="ko-KR" altLang="en-US" sz="3800" b="1" dirty="0" smtClean="0"/>
              <a:t>풍선배출검사는 검사실 환경에서 환자가 변을 배출할 수 있는지를 평가하는 검사이다</a:t>
            </a:r>
            <a:r>
              <a:rPr lang="en-US" altLang="ko-KR" sz="3800" b="1" dirty="0" smtClean="0"/>
              <a:t>. </a:t>
            </a:r>
          </a:p>
          <a:p>
            <a:pPr>
              <a:lnSpc>
                <a:spcPct val="170000"/>
              </a:lnSpc>
            </a:pPr>
            <a:endParaRPr lang="en-US" altLang="ko-KR" sz="3800" b="1" dirty="0" smtClean="0"/>
          </a:p>
          <a:p>
            <a:pPr>
              <a:lnSpc>
                <a:spcPct val="170000"/>
              </a:lnSpc>
            </a:pPr>
            <a:r>
              <a:rPr lang="ko-KR" altLang="en-US" sz="3800" b="1" dirty="0" smtClean="0"/>
              <a:t>방법은 단순하여 가는 관에 풍선을 매달아 </a:t>
            </a:r>
            <a:r>
              <a:rPr lang="en-US" altLang="ko-KR" sz="3800" b="1" dirty="0" smtClean="0">
                <a:solidFill>
                  <a:srgbClr val="FF0000"/>
                </a:solidFill>
              </a:rPr>
              <a:t>50 cc</a:t>
            </a:r>
            <a:r>
              <a:rPr lang="ko-KR" altLang="en-US" sz="3800" b="1" dirty="0" smtClean="0"/>
              <a:t>의 물을 채워 환자의 직장에 넣은 후 좌변기에 앉혀 환자로 하여금 배출하게 한다</a:t>
            </a:r>
            <a:r>
              <a:rPr lang="en-US" altLang="ko-KR" sz="3800" b="1" dirty="0" smtClean="0"/>
              <a:t>. </a:t>
            </a:r>
          </a:p>
          <a:p>
            <a:pPr lvl="1">
              <a:lnSpc>
                <a:spcPct val="170000"/>
              </a:lnSpc>
            </a:pPr>
            <a:r>
              <a:rPr lang="ko-KR" altLang="en-US" sz="3400" b="1" dirty="0" smtClean="0"/>
              <a:t>대한소화관운동학회에서는 </a:t>
            </a:r>
            <a:r>
              <a:rPr lang="en-US" altLang="ko-KR" sz="3400" b="1" dirty="0" smtClean="0">
                <a:solidFill>
                  <a:srgbClr val="FF0000"/>
                </a:solidFill>
              </a:rPr>
              <a:t>3</a:t>
            </a:r>
            <a:r>
              <a:rPr lang="ko-KR" altLang="en-US" sz="3400" b="1" dirty="0" smtClean="0">
                <a:solidFill>
                  <a:srgbClr val="FF0000"/>
                </a:solidFill>
              </a:rPr>
              <a:t>분 내</a:t>
            </a:r>
            <a:r>
              <a:rPr lang="ko-KR" altLang="en-US" sz="3400" b="1" dirty="0" smtClean="0"/>
              <a:t>에 풍선을 배출시키지 못하는 것을 양성으로 판정</a:t>
            </a:r>
            <a:r>
              <a:rPr lang="en-US" altLang="ko-KR" sz="3400" b="1" dirty="0" smtClean="0"/>
              <a:t>.</a:t>
            </a:r>
          </a:p>
          <a:p>
            <a:pPr>
              <a:lnSpc>
                <a:spcPct val="170000"/>
              </a:lnSpc>
            </a:pPr>
            <a:endParaRPr lang="en-US" altLang="ko-KR" sz="3800" b="1" dirty="0" smtClean="0"/>
          </a:p>
          <a:p>
            <a:pPr>
              <a:lnSpc>
                <a:spcPct val="170000"/>
              </a:lnSpc>
            </a:pPr>
            <a:r>
              <a:rPr lang="ko-KR" altLang="en-US" sz="3800" b="1" dirty="0" smtClean="0"/>
              <a:t>민감도는 </a:t>
            </a:r>
            <a:r>
              <a:rPr lang="en-US" altLang="ko-KR" sz="3800" b="1" dirty="0" smtClean="0"/>
              <a:t>88%, </a:t>
            </a:r>
            <a:r>
              <a:rPr lang="ko-KR" altLang="en-US" sz="3800" b="1" dirty="0" smtClean="0"/>
              <a:t>특이도 </a:t>
            </a:r>
            <a:r>
              <a:rPr lang="en-US" altLang="ko-KR" sz="3800" b="1" dirty="0" smtClean="0"/>
              <a:t>89%, </a:t>
            </a:r>
            <a:r>
              <a:rPr lang="ko-KR" altLang="en-US" sz="3800" b="1" dirty="0" err="1" smtClean="0"/>
              <a:t>양성예측률</a:t>
            </a:r>
            <a:r>
              <a:rPr lang="ko-KR" altLang="en-US" sz="3800" b="1" dirty="0" smtClean="0"/>
              <a:t> </a:t>
            </a:r>
            <a:r>
              <a:rPr lang="en-US" altLang="ko-KR" sz="3800" b="1" dirty="0" smtClean="0"/>
              <a:t>67%, </a:t>
            </a:r>
            <a:r>
              <a:rPr lang="ko-KR" altLang="en-US" sz="3800" b="1" dirty="0" smtClean="0"/>
              <a:t>음성 </a:t>
            </a:r>
            <a:r>
              <a:rPr lang="ko-KR" altLang="en-US" sz="3800" b="1" dirty="0" err="1" smtClean="0"/>
              <a:t>예측율</a:t>
            </a:r>
            <a:r>
              <a:rPr lang="ko-KR" altLang="en-US" sz="3800" b="1" dirty="0" smtClean="0"/>
              <a:t> </a:t>
            </a:r>
            <a:r>
              <a:rPr lang="en-US" altLang="ko-KR" sz="3800" b="1" dirty="0" smtClean="0"/>
              <a:t>97%</a:t>
            </a:r>
            <a:r>
              <a:rPr lang="ko-KR" altLang="en-US" sz="3800" b="1" dirty="0" smtClean="0"/>
              <a:t>로 보고하여 풍선배출검사 정상이면 배변 협동장애를 배제할 수 있을 것을 시사하였다</a:t>
            </a:r>
            <a:r>
              <a:rPr lang="en-US" altLang="ko-KR" sz="3800" b="1" dirty="0" smtClean="0"/>
              <a:t>.</a:t>
            </a:r>
            <a:endParaRPr lang="ko-KR" altLang="en-US" sz="3800" b="1" dirty="0" smtClean="0"/>
          </a:p>
          <a:p>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smtClean="0"/>
              <a:t>배변 </a:t>
            </a:r>
            <a:r>
              <a:rPr lang="ko-KR" altLang="en-US" b="1" dirty="0" err="1" smtClean="0"/>
              <a:t>조영술</a:t>
            </a:r>
            <a:endParaRPr lang="ko-KR" altLang="en-US" b="1" dirty="0"/>
          </a:p>
        </p:txBody>
      </p:sp>
      <p:sp>
        <p:nvSpPr>
          <p:cNvPr id="3" name="내용 개체 틀 2"/>
          <p:cNvSpPr>
            <a:spLocks noGrp="1"/>
          </p:cNvSpPr>
          <p:nvPr>
            <p:ph idx="1"/>
          </p:nvPr>
        </p:nvSpPr>
        <p:spPr/>
        <p:txBody>
          <a:bodyPr>
            <a:normAutofit fontScale="62500" lnSpcReduction="20000"/>
          </a:bodyPr>
          <a:lstStyle/>
          <a:p>
            <a:pPr>
              <a:lnSpc>
                <a:spcPct val="170000"/>
              </a:lnSpc>
            </a:pPr>
            <a:r>
              <a:rPr lang="ko-KR" altLang="en-US" b="1" dirty="0" smtClean="0"/>
              <a:t>검사용 조영제 </a:t>
            </a:r>
            <a:r>
              <a:rPr lang="en-US" altLang="ko-KR" b="1" dirty="0" smtClean="0"/>
              <a:t>250 cc</a:t>
            </a:r>
            <a:r>
              <a:rPr lang="ko-KR" altLang="en-US" b="1" dirty="0" smtClean="0"/>
              <a:t>를 관장용 </a:t>
            </a:r>
            <a:r>
              <a:rPr lang="ko-KR" altLang="en-US" b="1" dirty="0" err="1" smtClean="0"/>
              <a:t>주사기로항문을</a:t>
            </a:r>
            <a:r>
              <a:rPr lang="ko-KR" altLang="en-US" b="1" dirty="0" smtClean="0"/>
              <a:t> 통해 배변감을 느낄 때까지 주입하고 특수 변기에 앉혀 투시로 확인하고</a:t>
            </a:r>
            <a:r>
              <a:rPr lang="en-US" altLang="ko-KR" b="1" dirty="0" smtClean="0"/>
              <a:t>, </a:t>
            </a:r>
            <a:r>
              <a:rPr lang="ko-KR" altLang="en-US" b="1" dirty="0" smtClean="0"/>
              <a:t>비디오 녹화를 하면서 </a:t>
            </a:r>
            <a:r>
              <a:rPr lang="ko-KR" altLang="en-US" b="1" dirty="0" err="1" smtClean="0"/>
              <a:t>안정시</a:t>
            </a:r>
            <a:r>
              <a:rPr lang="en-US" altLang="ko-KR" b="1" dirty="0" smtClean="0"/>
              <a:t>, </a:t>
            </a:r>
            <a:r>
              <a:rPr lang="ko-KR" altLang="en-US" b="1" dirty="0" err="1" smtClean="0"/>
              <a:t>항문수축시</a:t>
            </a:r>
            <a:r>
              <a:rPr lang="ko-KR" altLang="en-US" b="1" dirty="0" smtClean="0"/>
              <a:t> 및 </a:t>
            </a:r>
            <a:r>
              <a:rPr lang="ko-KR" altLang="en-US" b="1" dirty="0" err="1" smtClean="0"/>
              <a:t>배변시</a:t>
            </a:r>
            <a:r>
              <a:rPr lang="ko-KR" altLang="en-US" b="1" dirty="0" smtClean="0"/>
              <a:t> 촬영을 하는 검사법</a:t>
            </a:r>
            <a:endParaRPr lang="en-US" altLang="ko-KR" b="1" dirty="0" smtClean="0"/>
          </a:p>
          <a:p>
            <a:pPr>
              <a:lnSpc>
                <a:spcPct val="170000"/>
              </a:lnSpc>
            </a:pPr>
            <a:endParaRPr lang="en-US" altLang="ko-KR" b="1" dirty="0" smtClean="0"/>
          </a:p>
          <a:p>
            <a:pPr>
              <a:lnSpc>
                <a:spcPct val="170000"/>
              </a:lnSpc>
            </a:pPr>
            <a:r>
              <a:rPr lang="ko-KR" altLang="en-US" b="1" dirty="0" err="1" smtClean="0"/>
              <a:t>배변조영술의</a:t>
            </a:r>
            <a:r>
              <a:rPr lang="ko-KR" altLang="en-US" b="1" dirty="0" smtClean="0"/>
              <a:t> 소견은 </a:t>
            </a:r>
            <a:r>
              <a:rPr lang="ko-KR" altLang="en-US" b="1" dirty="0" err="1" smtClean="0"/>
              <a:t>환자와정상인</a:t>
            </a:r>
            <a:r>
              <a:rPr lang="ko-KR" altLang="en-US" b="1" dirty="0" smtClean="0"/>
              <a:t> 간에 중복이 되고 </a:t>
            </a:r>
            <a:r>
              <a:rPr lang="ko-KR" altLang="en-US" b="1" dirty="0" err="1" smtClean="0"/>
              <a:t>조영술</a:t>
            </a:r>
            <a:r>
              <a:rPr lang="ko-KR" altLang="en-US" b="1" dirty="0" smtClean="0"/>
              <a:t> 소견과 증상의 연관성이 낮으며 검사기관이나 검사자 간의 진단의 </a:t>
            </a:r>
            <a:r>
              <a:rPr lang="ko-KR" altLang="en-US" b="1" dirty="0" err="1" smtClean="0"/>
              <a:t>일치율이</a:t>
            </a:r>
            <a:r>
              <a:rPr lang="ko-KR" altLang="en-US" b="1" dirty="0" smtClean="0"/>
              <a:t> 낮다는 단점</a:t>
            </a:r>
            <a:endParaRPr lang="en-US" altLang="ko-KR" b="1" dirty="0" smtClean="0"/>
          </a:p>
          <a:p>
            <a:pPr lvl="1">
              <a:lnSpc>
                <a:spcPct val="170000"/>
              </a:lnSpc>
            </a:pPr>
            <a:r>
              <a:rPr lang="ko-KR" altLang="en-US" b="1" dirty="0" smtClean="0"/>
              <a:t>배변기능이상을 평가하는 단독검사법으로 신뢰할 수 없고 직장항문 기능의 임상과 내압검사의 평가에 보조적인 진</a:t>
            </a:r>
            <a:r>
              <a:rPr lang="ko-KR" altLang="en-US" dirty="0" smtClean="0"/>
              <a:t>단</a:t>
            </a:r>
          </a:p>
          <a:p>
            <a:endParaRPr lang="ko-KR" altLang="en-US" dirty="0" smtClean="0"/>
          </a:p>
          <a:p>
            <a:endParaRPr lang="ko-KR" altLang="en-US" dirty="0" smtClean="0"/>
          </a:p>
          <a:p>
            <a:endParaRPr lang="ko-KR" altLang="en-US" dirty="0"/>
          </a:p>
        </p:txBody>
      </p:sp>
      <p:pic>
        <p:nvPicPr>
          <p:cNvPr id="4" name="Picture 2"/>
          <p:cNvPicPr>
            <a:picLocks noChangeAspect="1" noChangeArrowheads="1"/>
          </p:cNvPicPr>
          <p:nvPr/>
        </p:nvPicPr>
        <p:blipFill>
          <a:blip r:embed="rId2" cstate="print"/>
          <a:srcRect/>
          <a:stretch>
            <a:fillRect/>
          </a:stretch>
        </p:blipFill>
        <p:spPr bwMode="auto">
          <a:xfrm>
            <a:off x="539552" y="272151"/>
            <a:ext cx="8064896" cy="63676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t>Defecography</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p:txBody>
          <a:bodyPr/>
          <a:lstStyle/>
          <a:p>
            <a:endParaRPr lang="ko-KR" altLang="en-US" dirty="0"/>
          </a:p>
        </p:txBody>
      </p:sp>
      <p:grpSp>
        <p:nvGrpSpPr>
          <p:cNvPr id="4" name="Group 5"/>
          <p:cNvGrpSpPr>
            <a:grpSpLocks/>
          </p:cNvGrpSpPr>
          <p:nvPr/>
        </p:nvGrpSpPr>
        <p:grpSpPr bwMode="auto">
          <a:xfrm>
            <a:off x="3347864" y="1916832"/>
            <a:ext cx="2016125" cy="3500437"/>
            <a:chOff x="1380" y="2115"/>
            <a:chExt cx="1631" cy="2205"/>
          </a:xfrm>
        </p:grpSpPr>
        <p:pic>
          <p:nvPicPr>
            <p:cNvPr id="5" name="Picture 8"/>
            <p:cNvPicPr>
              <a:picLocks noChangeAspect="1" noChangeArrowheads="1"/>
            </p:cNvPicPr>
            <p:nvPr/>
          </p:nvPicPr>
          <p:blipFill>
            <a:blip r:embed="rId2" cstate="print"/>
            <a:srcRect/>
            <a:stretch>
              <a:fillRect/>
            </a:stretch>
          </p:blipFill>
          <p:spPr bwMode="auto">
            <a:xfrm>
              <a:off x="1380" y="2115"/>
              <a:ext cx="1631" cy="2205"/>
            </a:xfrm>
            <a:prstGeom prst="rect">
              <a:avLst/>
            </a:prstGeom>
            <a:noFill/>
            <a:ln w="31750">
              <a:solidFill>
                <a:srgbClr val="00FF00"/>
              </a:solidFill>
              <a:miter lim="800000"/>
              <a:headEnd/>
              <a:tailEnd/>
            </a:ln>
          </p:spPr>
        </p:pic>
        <p:cxnSp>
          <p:nvCxnSpPr>
            <p:cNvPr id="6" name="직선 연결선 15"/>
            <p:cNvCxnSpPr>
              <a:cxnSpLocks noChangeShapeType="1"/>
            </p:cNvCxnSpPr>
            <p:nvPr/>
          </p:nvCxnSpPr>
          <p:spPr bwMode="auto">
            <a:xfrm flipV="1">
              <a:off x="2209" y="3195"/>
              <a:ext cx="419" cy="360"/>
            </a:xfrm>
            <a:prstGeom prst="line">
              <a:avLst/>
            </a:prstGeom>
            <a:noFill/>
            <a:ln w="31750" algn="ctr">
              <a:solidFill>
                <a:srgbClr val="00FF00"/>
              </a:solidFill>
              <a:round/>
              <a:headEnd/>
              <a:tailEnd/>
            </a:ln>
          </p:spPr>
        </p:cxnSp>
        <p:cxnSp>
          <p:nvCxnSpPr>
            <p:cNvPr id="7" name="직선 연결선 17"/>
            <p:cNvCxnSpPr>
              <a:cxnSpLocks noChangeShapeType="1"/>
            </p:cNvCxnSpPr>
            <p:nvPr/>
          </p:nvCxnSpPr>
          <p:spPr bwMode="auto">
            <a:xfrm rot="5400000" flipH="1" flipV="1">
              <a:off x="1962" y="3802"/>
              <a:ext cx="495" cy="1"/>
            </a:xfrm>
            <a:prstGeom prst="line">
              <a:avLst/>
            </a:prstGeom>
            <a:noFill/>
            <a:ln w="31750" algn="ctr">
              <a:solidFill>
                <a:srgbClr val="00FF00"/>
              </a:solidFill>
              <a:round/>
              <a:headEnd/>
              <a:tailEnd/>
            </a:ln>
          </p:spPr>
        </p:cxnSp>
      </p:grpSp>
      <p:grpSp>
        <p:nvGrpSpPr>
          <p:cNvPr id="8" name="Group 9"/>
          <p:cNvGrpSpPr>
            <a:grpSpLocks/>
          </p:cNvGrpSpPr>
          <p:nvPr/>
        </p:nvGrpSpPr>
        <p:grpSpPr bwMode="auto">
          <a:xfrm>
            <a:off x="1331739" y="1916832"/>
            <a:ext cx="2016125" cy="3500437"/>
            <a:chOff x="3013" y="2115"/>
            <a:chExt cx="1677" cy="2205"/>
          </a:xfrm>
        </p:grpSpPr>
        <p:pic>
          <p:nvPicPr>
            <p:cNvPr id="9" name="Picture 6"/>
            <p:cNvPicPr>
              <a:picLocks noChangeAspect="1" noChangeArrowheads="1"/>
            </p:cNvPicPr>
            <p:nvPr/>
          </p:nvPicPr>
          <p:blipFill>
            <a:blip r:embed="rId3" cstate="print"/>
            <a:srcRect/>
            <a:stretch>
              <a:fillRect/>
            </a:stretch>
          </p:blipFill>
          <p:spPr bwMode="auto">
            <a:xfrm>
              <a:off x="3013" y="2115"/>
              <a:ext cx="1677" cy="2205"/>
            </a:xfrm>
            <a:prstGeom prst="rect">
              <a:avLst/>
            </a:prstGeom>
            <a:noFill/>
            <a:ln w="31750">
              <a:solidFill>
                <a:srgbClr val="00FF00"/>
              </a:solidFill>
              <a:miter lim="800000"/>
              <a:headEnd/>
              <a:tailEnd/>
            </a:ln>
          </p:spPr>
        </p:pic>
        <p:cxnSp>
          <p:nvCxnSpPr>
            <p:cNvPr id="10" name="직선 연결선 13"/>
            <p:cNvCxnSpPr>
              <a:cxnSpLocks noChangeShapeType="1"/>
            </p:cNvCxnSpPr>
            <p:nvPr/>
          </p:nvCxnSpPr>
          <p:spPr bwMode="auto">
            <a:xfrm flipV="1">
              <a:off x="3828" y="3375"/>
              <a:ext cx="1" cy="450"/>
            </a:xfrm>
            <a:prstGeom prst="line">
              <a:avLst/>
            </a:prstGeom>
            <a:noFill/>
            <a:ln w="31750" algn="ctr">
              <a:solidFill>
                <a:srgbClr val="00FF00"/>
              </a:solidFill>
              <a:round/>
              <a:headEnd/>
              <a:tailEnd/>
            </a:ln>
          </p:spPr>
        </p:cxnSp>
        <p:cxnSp>
          <p:nvCxnSpPr>
            <p:cNvPr id="11" name="직선 연결선 23"/>
            <p:cNvCxnSpPr>
              <a:cxnSpLocks noChangeShapeType="1"/>
            </p:cNvCxnSpPr>
            <p:nvPr/>
          </p:nvCxnSpPr>
          <p:spPr bwMode="auto">
            <a:xfrm flipV="1">
              <a:off x="3830" y="3067"/>
              <a:ext cx="408" cy="317"/>
            </a:xfrm>
            <a:prstGeom prst="line">
              <a:avLst/>
            </a:prstGeom>
            <a:noFill/>
            <a:ln w="31750" algn="ctr">
              <a:solidFill>
                <a:srgbClr val="00FF00"/>
              </a:solidFill>
              <a:round/>
              <a:headEnd/>
              <a:tailEnd/>
            </a:ln>
          </p:spPr>
        </p:cxnSp>
      </p:grpSp>
      <p:grpSp>
        <p:nvGrpSpPr>
          <p:cNvPr id="12" name="Group 13"/>
          <p:cNvGrpSpPr>
            <a:grpSpLocks/>
          </p:cNvGrpSpPr>
          <p:nvPr/>
        </p:nvGrpSpPr>
        <p:grpSpPr bwMode="auto">
          <a:xfrm>
            <a:off x="5363989" y="1916832"/>
            <a:ext cx="2219325" cy="3500437"/>
            <a:chOff x="4692" y="2115"/>
            <a:chExt cx="1702" cy="2205"/>
          </a:xfrm>
        </p:grpSpPr>
        <p:pic>
          <p:nvPicPr>
            <p:cNvPr id="13" name="Picture 11"/>
            <p:cNvPicPr>
              <a:picLocks noChangeAspect="1" noChangeArrowheads="1"/>
            </p:cNvPicPr>
            <p:nvPr/>
          </p:nvPicPr>
          <p:blipFill>
            <a:blip r:embed="rId4" cstate="print"/>
            <a:srcRect/>
            <a:stretch>
              <a:fillRect/>
            </a:stretch>
          </p:blipFill>
          <p:spPr bwMode="auto">
            <a:xfrm>
              <a:off x="4692" y="2115"/>
              <a:ext cx="1702" cy="2205"/>
            </a:xfrm>
            <a:prstGeom prst="rect">
              <a:avLst/>
            </a:prstGeom>
            <a:noFill/>
            <a:ln w="31750">
              <a:solidFill>
                <a:srgbClr val="00FF00"/>
              </a:solidFill>
              <a:miter lim="800000"/>
              <a:headEnd/>
              <a:tailEnd/>
            </a:ln>
          </p:spPr>
        </p:pic>
        <p:cxnSp>
          <p:nvCxnSpPr>
            <p:cNvPr id="14" name="직선 연결선 32"/>
            <p:cNvCxnSpPr>
              <a:cxnSpLocks noChangeShapeType="1"/>
            </p:cNvCxnSpPr>
            <p:nvPr/>
          </p:nvCxnSpPr>
          <p:spPr bwMode="auto">
            <a:xfrm rot="5400000" flipH="1" flipV="1">
              <a:off x="5332" y="3868"/>
              <a:ext cx="451" cy="1"/>
            </a:xfrm>
            <a:prstGeom prst="line">
              <a:avLst/>
            </a:prstGeom>
            <a:noFill/>
            <a:ln w="31750" algn="ctr">
              <a:solidFill>
                <a:srgbClr val="00FF00"/>
              </a:solidFill>
              <a:round/>
              <a:headEnd/>
              <a:tailEnd/>
            </a:ln>
          </p:spPr>
        </p:cxnSp>
        <p:cxnSp>
          <p:nvCxnSpPr>
            <p:cNvPr id="15" name="직선 연결선 33"/>
            <p:cNvCxnSpPr>
              <a:cxnSpLocks noChangeShapeType="1"/>
            </p:cNvCxnSpPr>
            <p:nvPr/>
          </p:nvCxnSpPr>
          <p:spPr bwMode="auto">
            <a:xfrm flipV="1">
              <a:off x="5558" y="3281"/>
              <a:ext cx="418" cy="362"/>
            </a:xfrm>
            <a:prstGeom prst="line">
              <a:avLst/>
            </a:prstGeom>
            <a:noFill/>
            <a:ln w="31750" algn="ctr">
              <a:solidFill>
                <a:srgbClr val="00FF00"/>
              </a:solidFill>
              <a:round/>
              <a:headEnd/>
              <a:tailEnd/>
            </a:ln>
          </p:spPr>
        </p:cxnSp>
      </p:gr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normAutofit/>
          </a:bodyPr>
          <a:lstStyle/>
          <a:p>
            <a:r>
              <a:rPr lang="en-US" altLang="ko-KR" b="1" dirty="0" smtClean="0"/>
              <a:t>dynamic MR </a:t>
            </a:r>
            <a:r>
              <a:rPr lang="en-US" altLang="ko-KR" b="1" dirty="0" err="1" smtClean="0"/>
              <a:t>defecography</a:t>
            </a:r>
            <a:endParaRPr lang="ko-KR" altLang="en-US" b="1" dirty="0"/>
          </a:p>
        </p:txBody>
      </p:sp>
      <p:sp>
        <p:nvSpPr>
          <p:cNvPr id="3" name="내용 개체 틀 2"/>
          <p:cNvSpPr>
            <a:spLocks noGrp="1"/>
          </p:cNvSpPr>
          <p:nvPr>
            <p:ph sz="half" idx="1"/>
          </p:nvPr>
        </p:nvSpPr>
        <p:spPr>
          <a:xfrm>
            <a:off x="457200" y="1600200"/>
            <a:ext cx="3610744" cy="4525963"/>
          </a:xfrm>
        </p:spPr>
        <p:txBody>
          <a:bodyPr>
            <a:normAutofit fontScale="70000" lnSpcReduction="20000"/>
          </a:bodyPr>
          <a:lstStyle/>
          <a:p>
            <a:pPr>
              <a:lnSpc>
                <a:spcPct val="160000"/>
              </a:lnSpc>
            </a:pPr>
            <a:r>
              <a:rPr lang="ko-KR" altLang="en-US" dirty="0" err="1" smtClean="0"/>
              <a:t>배변조영술은</a:t>
            </a:r>
            <a:r>
              <a:rPr lang="ko-KR" altLang="en-US" dirty="0" smtClean="0"/>
              <a:t> 방사선에 노출되는 단점 이외에 환자가 검사자 앞에서 배변을 하게 되기 때문에 긴장을 하여 </a:t>
            </a:r>
            <a:r>
              <a:rPr lang="ko-KR" altLang="en-US" dirty="0" err="1" smtClean="0"/>
              <a:t>위양성이</a:t>
            </a:r>
            <a:r>
              <a:rPr lang="ko-KR" altLang="en-US" dirty="0" smtClean="0"/>
              <a:t> 나올 수 있는 가능성이 있다</a:t>
            </a:r>
            <a:r>
              <a:rPr lang="en-US" altLang="ko-KR" dirty="0" smtClean="0"/>
              <a:t>. </a:t>
            </a:r>
            <a:r>
              <a:rPr lang="ko-KR" altLang="en-US" dirty="0" smtClean="0"/>
              <a:t>또한 측정 소견이 환자와 정상인 간에 중복이 많다는 보고도 있다</a:t>
            </a:r>
            <a:r>
              <a:rPr lang="en-US" altLang="ko-KR" dirty="0" smtClean="0"/>
              <a:t>.</a:t>
            </a:r>
            <a:endParaRPr lang="ko-KR" altLang="en-US" dirty="0" smtClean="0"/>
          </a:p>
          <a:p>
            <a:endParaRPr lang="ko-KR" altLang="en-US" dirty="0" smtClean="0"/>
          </a:p>
          <a:p>
            <a:endParaRPr lang="ko-KR" altLang="en-US" dirty="0"/>
          </a:p>
        </p:txBody>
      </p:sp>
      <p:pic>
        <p:nvPicPr>
          <p:cNvPr id="118787" name="Picture 3"/>
          <p:cNvPicPr>
            <a:picLocks noGrp="1" noChangeAspect="1" noChangeArrowheads="1"/>
          </p:cNvPicPr>
          <p:nvPr>
            <p:ph sz="half" idx="2"/>
          </p:nvPr>
        </p:nvPicPr>
        <p:blipFill>
          <a:blip r:embed="rId2" cstate="print"/>
          <a:srcRect/>
          <a:stretch>
            <a:fillRect/>
          </a:stretch>
        </p:blipFill>
        <p:spPr bwMode="auto">
          <a:xfrm>
            <a:off x="4211960" y="1670499"/>
            <a:ext cx="4680520" cy="45826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t>Causes of UACS</a:t>
            </a:r>
            <a:endParaRPr lang="ko-KR" altLang="en-US" b="1" dirty="0"/>
          </a:p>
        </p:txBody>
      </p:sp>
      <p:graphicFrame>
        <p:nvGraphicFramePr>
          <p:cNvPr id="2050" name="Object 2"/>
          <p:cNvGraphicFramePr>
            <a:graphicFrameLocks noChangeAspect="1"/>
          </p:cNvGraphicFramePr>
          <p:nvPr>
            <p:ph idx="1"/>
          </p:nvPr>
        </p:nvGraphicFramePr>
        <p:xfrm>
          <a:off x="3275856" y="1556792"/>
          <a:ext cx="4968552" cy="4752528"/>
        </p:xfrm>
        <a:graphic>
          <a:graphicData uri="http://schemas.openxmlformats.org/presentationml/2006/ole">
            <p:oleObj spid="_x0000_s2050" name="차트" r:id="rId3" imgW="4619549" imgH="2543251" progId="Excel.Sheet.8">
              <p:embed/>
            </p:oleObj>
          </a:graphicData>
        </a:graphic>
      </p:graphicFrame>
      <p:sp>
        <p:nvSpPr>
          <p:cNvPr id="5" name="Text Box 4"/>
          <p:cNvSpPr txBox="1">
            <a:spLocks noChangeArrowheads="1"/>
          </p:cNvSpPr>
          <p:nvPr/>
        </p:nvSpPr>
        <p:spPr bwMode="auto">
          <a:xfrm>
            <a:off x="1259632" y="1844824"/>
            <a:ext cx="2319337" cy="396875"/>
          </a:xfrm>
          <a:prstGeom prst="rect">
            <a:avLst/>
          </a:prstGeom>
          <a:noFill/>
          <a:ln w="9525">
            <a:noFill/>
            <a:miter lim="800000"/>
            <a:headEnd/>
            <a:tailEnd/>
          </a:ln>
          <a:effectLst/>
        </p:spPr>
        <p:txBody>
          <a:bodyPr>
            <a:spAutoFit/>
          </a:bodyPr>
          <a:lstStyle/>
          <a:p>
            <a:pPr>
              <a:spcBef>
                <a:spcPct val="50000"/>
              </a:spcBef>
            </a:pPr>
            <a:r>
              <a:rPr lang="en-US" altLang="ko-KR" sz="2000" dirty="0">
                <a:latin typeface="Arial" pitchFamily="34" charset="0"/>
              </a:rPr>
              <a:t>Vasomotor rhinitis</a:t>
            </a:r>
          </a:p>
        </p:txBody>
      </p:sp>
      <p:sp>
        <p:nvSpPr>
          <p:cNvPr id="6" name="Text Box 5"/>
          <p:cNvSpPr txBox="1">
            <a:spLocks noChangeArrowheads="1"/>
          </p:cNvSpPr>
          <p:nvPr/>
        </p:nvSpPr>
        <p:spPr bwMode="auto">
          <a:xfrm>
            <a:off x="251520" y="4581128"/>
            <a:ext cx="3168351" cy="369332"/>
          </a:xfrm>
          <a:prstGeom prst="rect">
            <a:avLst/>
          </a:prstGeom>
          <a:noFill/>
          <a:ln w="9525">
            <a:noFill/>
            <a:miter lim="800000"/>
            <a:headEnd/>
            <a:tailEnd/>
          </a:ln>
          <a:effectLst/>
        </p:spPr>
        <p:txBody>
          <a:bodyPr wrap="square">
            <a:spAutoFit/>
          </a:bodyPr>
          <a:lstStyle/>
          <a:p>
            <a:pPr>
              <a:spcBef>
                <a:spcPct val="50000"/>
              </a:spcBef>
            </a:pPr>
            <a:r>
              <a:rPr lang="en-US" altLang="ko-KR" dirty="0">
                <a:latin typeface="Arial" pitchFamily="34" charset="0"/>
              </a:rPr>
              <a:t>Perennial </a:t>
            </a:r>
            <a:r>
              <a:rPr lang="en-US" altLang="ko-KR" dirty="0" err="1" smtClean="0">
                <a:latin typeface="Arial" pitchFamily="34" charset="0"/>
              </a:rPr>
              <a:t>nonallergic</a:t>
            </a:r>
            <a:r>
              <a:rPr lang="en-US" altLang="ko-KR" dirty="0" smtClean="0">
                <a:latin typeface="Arial" pitchFamily="34" charset="0"/>
              </a:rPr>
              <a:t> rhinitis</a:t>
            </a:r>
            <a:endParaRPr lang="en-US" altLang="ko-KR" dirty="0">
              <a:latin typeface="Arial" pitchFamily="34" charset="0"/>
            </a:endParaRPr>
          </a:p>
        </p:txBody>
      </p:sp>
      <p:sp>
        <p:nvSpPr>
          <p:cNvPr id="7" name="Text Box 6"/>
          <p:cNvSpPr txBox="1">
            <a:spLocks noChangeArrowheads="1"/>
          </p:cNvSpPr>
          <p:nvPr/>
        </p:nvSpPr>
        <p:spPr bwMode="auto">
          <a:xfrm>
            <a:off x="1547664" y="4005064"/>
            <a:ext cx="2206625" cy="396875"/>
          </a:xfrm>
          <a:prstGeom prst="rect">
            <a:avLst/>
          </a:prstGeom>
          <a:noFill/>
          <a:ln w="9525">
            <a:noFill/>
            <a:miter lim="800000"/>
            <a:headEnd/>
            <a:tailEnd/>
          </a:ln>
          <a:effectLst/>
        </p:spPr>
        <p:txBody>
          <a:bodyPr>
            <a:spAutoFit/>
          </a:bodyPr>
          <a:lstStyle/>
          <a:p>
            <a:pPr>
              <a:spcBef>
                <a:spcPct val="50000"/>
              </a:spcBef>
            </a:pPr>
            <a:r>
              <a:rPr lang="en-US" altLang="ko-KR" sz="2000" dirty="0">
                <a:latin typeface="Arial" pitchFamily="34" charset="0"/>
              </a:rPr>
              <a:t>Allergic rhinitis</a:t>
            </a:r>
          </a:p>
        </p:txBody>
      </p:sp>
      <p:sp>
        <p:nvSpPr>
          <p:cNvPr id="8" name="Text Box 7"/>
          <p:cNvSpPr txBox="1">
            <a:spLocks noChangeArrowheads="1"/>
          </p:cNvSpPr>
          <p:nvPr/>
        </p:nvSpPr>
        <p:spPr bwMode="auto">
          <a:xfrm>
            <a:off x="2267744" y="5085184"/>
            <a:ext cx="1195387" cy="396875"/>
          </a:xfrm>
          <a:prstGeom prst="rect">
            <a:avLst/>
          </a:prstGeom>
          <a:noFill/>
          <a:ln w="9525">
            <a:noFill/>
            <a:miter lim="800000"/>
            <a:headEnd/>
            <a:tailEnd/>
          </a:ln>
          <a:effectLst/>
        </p:spPr>
        <p:txBody>
          <a:bodyPr>
            <a:spAutoFit/>
          </a:bodyPr>
          <a:lstStyle/>
          <a:p>
            <a:pPr>
              <a:spcBef>
                <a:spcPct val="50000"/>
              </a:spcBef>
            </a:pPr>
            <a:r>
              <a:rPr lang="en-US" altLang="ko-KR" sz="2000" dirty="0">
                <a:latin typeface="Arial" pitchFamily="34" charset="0"/>
              </a:rPr>
              <a:t>Sinusitis</a:t>
            </a:r>
          </a:p>
        </p:txBody>
      </p:sp>
      <p:sp>
        <p:nvSpPr>
          <p:cNvPr id="9" name="Text Box 8"/>
          <p:cNvSpPr txBox="1">
            <a:spLocks noChangeArrowheads="1"/>
          </p:cNvSpPr>
          <p:nvPr/>
        </p:nvSpPr>
        <p:spPr bwMode="auto">
          <a:xfrm>
            <a:off x="827584" y="3429000"/>
            <a:ext cx="3019425" cy="396875"/>
          </a:xfrm>
          <a:prstGeom prst="rect">
            <a:avLst/>
          </a:prstGeom>
          <a:noFill/>
          <a:ln w="9525">
            <a:noFill/>
            <a:miter lim="800000"/>
            <a:headEnd/>
            <a:tailEnd/>
          </a:ln>
          <a:effectLst/>
        </p:spPr>
        <p:txBody>
          <a:bodyPr>
            <a:spAutoFit/>
          </a:bodyPr>
          <a:lstStyle/>
          <a:p>
            <a:pPr>
              <a:spcBef>
                <a:spcPct val="50000"/>
              </a:spcBef>
            </a:pPr>
            <a:r>
              <a:rPr lang="en-US" altLang="ko-KR" sz="2000" dirty="0" err="1">
                <a:latin typeface="Arial" pitchFamily="34" charset="0"/>
              </a:rPr>
              <a:t>Postinfectious</a:t>
            </a:r>
            <a:r>
              <a:rPr lang="en-US" altLang="ko-KR" sz="2000" dirty="0">
                <a:latin typeface="Arial" pitchFamily="34" charset="0"/>
              </a:rPr>
              <a:t> rhinitis</a:t>
            </a:r>
          </a:p>
        </p:txBody>
      </p:sp>
      <p:sp>
        <p:nvSpPr>
          <p:cNvPr id="10" name="Text Box 9"/>
          <p:cNvSpPr txBox="1">
            <a:spLocks noChangeArrowheads="1"/>
          </p:cNvSpPr>
          <p:nvPr/>
        </p:nvSpPr>
        <p:spPr bwMode="auto">
          <a:xfrm>
            <a:off x="1547664" y="2924944"/>
            <a:ext cx="2114550" cy="396875"/>
          </a:xfrm>
          <a:prstGeom prst="rect">
            <a:avLst/>
          </a:prstGeom>
          <a:noFill/>
          <a:ln w="9525">
            <a:noFill/>
            <a:miter lim="800000"/>
            <a:headEnd/>
            <a:tailEnd/>
          </a:ln>
          <a:effectLst/>
        </p:spPr>
        <p:txBody>
          <a:bodyPr>
            <a:spAutoFit/>
          </a:bodyPr>
          <a:lstStyle/>
          <a:p>
            <a:pPr>
              <a:spcBef>
                <a:spcPct val="50000"/>
              </a:spcBef>
            </a:pPr>
            <a:r>
              <a:rPr lang="en-US" altLang="ko-KR" sz="2000" dirty="0">
                <a:latin typeface="Arial" pitchFamily="34" charset="0"/>
              </a:rPr>
              <a:t>  Drug-induced</a:t>
            </a:r>
          </a:p>
        </p:txBody>
      </p:sp>
      <p:sp>
        <p:nvSpPr>
          <p:cNvPr id="11" name="Text Box 10"/>
          <p:cNvSpPr txBox="1">
            <a:spLocks noChangeArrowheads="1"/>
          </p:cNvSpPr>
          <p:nvPr/>
        </p:nvSpPr>
        <p:spPr bwMode="auto">
          <a:xfrm>
            <a:off x="611560" y="2420888"/>
            <a:ext cx="2954338" cy="396875"/>
          </a:xfrm>
          <a:prstGeom prst="rect">
            <a:avLst/>
          </a:prstGeom>
          <a:noFill/>
          <a:ln w="9525">
            <a:noFill/>
            <a:miter lim="800000"/>
            <a:headEnd/>
            <a:tailEnd/>
          </a:ln>
          <a:effectLst/>
        </p:spPr>
        <p:txBody>
          <a:bodyPr>
            <a:spAutoFit/>
          </a:bodyPr>
          <a:lstStyle/>
          <a:p>
            <a:pPr>
              <a:spcBef>
                <a:spcPct val="50000"/>
              </a:spcBef>
            </a:pPr>
            <a:r>
              <a:rPr lang="en-US" altLang="ko-KR" sz="2000" dirty="0">
                <a:latin typeface="Arial" pitchFamily="34" charset="0"/>
              </a:rPr>
              <a:t>   Non allergenic irritant</a:t>
            </a:r>
          </a:p>
        </p:txBody>
      </p:sp>
      <p:sp>
        <p:nvSpPr>
          <p:cNvPr id="12" name="Text Box 11"/>
          <p:cNvSpPr txBox="1">
            <a:spLocks noChangeArrowheads="1"/>
          </p:cNvSpPr>
          <p:nvPr/>
        </p:nvSpPr>
        <p:spPr bwMode="auto">
          <a:xfrm>
            <a:off x="8028384" y="5661248"/>
            <a:ext cx="691133" cy="336550"/>
          </a:xfrm>
          <a:prstGeom prst="rect">
            <a:avLst/>
          </a:prstGeom>
          <a:noFill/>
          <a:ln w="9525">
            <a:noFill/>
            <a:miter lim="800000"/>
            <a:headEnd/>
            <a:tailEnd/>
          </a:ln>
          <a:effectLst/>
        </p:spPr>
        <p:txBody>
          <a:bodyPr wrap="square">
            <a:spAutoFit/>
          </a:bodyPr>
          <a:lstStyle/>
          <a:p>
            <a:pPr>
              <a:spcBef>
                <a:spcPct val="50000"/>
              </a:spcBef>
            </a:pPr>
            <a:r>
              <a:rPr lang="en-US" altLang="ko-KR" sz="1600" dirty="0"/>
              <a:t>%</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2"/>
          <p:cNvSpPr>
            <a:spLocks noChangeArrowheads="1"/>
          </p:cNvSpPr>
          <p:nvPr/>
        </p:nvSpPr>
        <p:spPr bwMode="auto">
          <a:xfrm>
            <a:off x="1979613" y="333375"/>
            <a:ext cx="5256212" cy="3240088"/>
          </a:xfrm>
          <a:prstGeom prst="ellipse">
            <a:avLst/>
          </a:prstGeom>
          <a:gradFill rotWithShape="1">
            <a:gsLst>
              <a:gs pos="0">
                <a:srgbClr val="2677A4"/>
              </a:gs>
              <a:gs pos="100000">
                <a:srgbClr val="00CCFF"/>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2677A4"/>
            </a:extrusionClr>
          </a:sp3d>
        </p:spPr>
        <p:txBody>
          <a:bodyPr wrap="none" anchor="ctr">
            <a:flatTx/>
          </a:bodyPr>
          <a:lstStyle/>
          <a:p>
            <a:pPr algn="ctr"/>
            <a:r>
              <a:rPr lang="en-US" altLang="ko-KR" sz="2800">
                <a:latin typeface="Arial" charset="0"/>
              </a:rPr>
              <a:t>C-IBS</a:t>
            </a:r>
          </a:p>
          <a:p>
            <a:pPr algn="ctr"/>
            <a:endParaRPr lang="en-US" altLang="ko-KR" sz="2800">
              <a:latin typeface="Arial" charset="0"/>
            </a:endParaRPr>
          </a:p>
          <a:p>
            <a:pPr algn="ctr"/>
            <a:endParaRPr lang="ko-KR" altLang="en-US" sz="2800">
              <a:latin typeface="Arial" charset="0"/>
            </a:endParaRPr>
          </a:p>
        </p:txBody>
      </p:sp>
      <p:sp>
        <p:nvSpPr>
          <p:cNvPr id="15363" name="Oval 3"/>
          <p:cNvSpPr>
            <a:spLocks noChangeArrowheads="1"/>
          </p:cNvSpPr>
          <p:nvPr/>
        </p:nvSpPr>
        <p:spPr bwMode="auto">
          <a:xfrm>
            <a:off x="3635375" y="2349500"/>
            <a:ext cx="5184775" cy="3168650"/>
          </a:xfrm>
          <a:prstGeom prst="ellipse">
            <a:avLst/>
          </a:prstGeom>
          <a:gradFill rotWithShape="1">
            <a:gsLst>
              <a:gs pos="0">
                <a:srgbClr val="E5890F">
                  <a:alpha val="32001"/>
                </a:srgbClr>
              </a:gs>
              <a:gs pos="100000">
                <a:srgbClr val="FFCC00"/>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E5890F"/>
            </a:extrusionClr>
          </a:sp3d>
        </p:spPr>
        <p:txBody>
          <a:bodyPr wrap="none" anchor="ctr">
            <a:flatTx/>
          </a:bodyPr>
          <a:lstStyle/>
          <a:p>
            <a:pPr algn="r"/>
            <a:r>
              <a:rPr lang="en-US" altLang="ko-KR" sz="2800">
                <a:latin typeface="Arial" charset="0"/>
              </a:rPr>
              <a:t>Pelvic Floor </a:t>
            </a:r>
          </a:p>
          <a:p>
            <a:pPr algn="r"/>
            <a:r>
              <a:rPr lang="en-US" altLang="ko-KR" sz="2800">
                <a:latin typeface="Arial" charset="0"/>
              </a:rPr>
              <a:t>Dyssynergia</a:t>
            </a:r>
          </a:p>
        </p:txBody>
      </p:sp>
      <p:sp>
        <p:nvSpPr>
          <p:cNvPr id="15364" name="Oval 4"/>
          <p:cNvSpPr>
            <a:spLocks noChangeArrowheads="1"/>
          </p:cNvSpPr>
          <p:nvPr/>
        </p:nvSpPr>
        <p:spPr bwMode="auto">
          <a:xfrm>
            <a:off x="539750" y="2349500"/>
            <a:ext cx="4752975" cy="3168650"/>
          </a:xfrm>
          <a:prstGeom prst="ellipse">
            <a:avLst/>
          </a:prstGeom>
          <a:gradFill rotWithShape="1">
            <a:gsLst>
              <a:gs pos="0">
                <a:srgbClr val="008000">
                  <a:alpha val="32001"/>
                </a:srgbClr>
              </a:gs>
              <a:gs pos="100000">
                <a:schemeClr val="folHlink"/>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008000"/>
            </a:extrusionClr>
          </a:sp3d>
        </p:spPr>
        <p:txBody>
          <a:bodyPr wrap="none" anchor="ctr">
            <a:flatTx/>
          </a:bodyPr>
          <a:lstStyle/>
          <a:p>
            <a:r>
              <a:rPr lang="en-US" altLang="ko-KR" sz="2800">
                <a:latin typeface="Arial" charset="0"/>
              </a:rPr>
              <a:t>Slow Transit</a:t>
            </a:r>
          </a:p>
        </p:txBody>
      </p:sp>
      <p:sp>
        <p:nvSpPr>
          <p:cNvPr id="15366" name="Text Box 6"/>
          <p:cNvSpPr txBox="1">
            <a:spLocks noChangeArrowheads="1"/>
          </p:cNvSpPr>
          <p:nvPr/>
        </p:nvSpPr>
        <p:spPr bwMode="auto">
          <a:xfrm>
            <a:off x="1409700" y="5949950"/>
            <a:ext cx="6084888" cy="519113"/>
          </a:xfrm>
          <a:prstGeom prst="rect">
            <a:avLst/>
          </a:prstGeom>
          <a:noFill/>
          <a:ln w="9525" algn="ctr">
            <a:noFill/>
            <a:miter lim="800000"/>
            <a:headEnd/>
            <a:tailEnd/>
          </a:ln>
        </p:spPr>
        <p:txBody>
          <a:bodyPr wrap="none">
            <a:spAutoFit/>
          </a:bodyPr>
          <a:lstStyle/>
          <a:p>
            <a:pPr algn="ctr"/>
            <a:r>
              <a:rPr lang="en-US" altLang="ko-KR" sz="2800">
                <a:latin typeface="Arial" charset="0"/>
              </a:rPr>
              <a:t>Absent/Diminished desire to defecate</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20834" name="Picture 2"/>
          <p:cNvPicPr>
            <a:picLocks noGrp="1" noChangeAspect="1" noChangeArrowheads="1"/>
          </p:cNvPicPr>
          <p:nvPr>
            <p:ph idx="1"/>
          </p:nvPr>
        </p:nvPicPr>
        <p:blipFill>
          <a:blip r:embed="rId2" cstate="print"/>
          <a:srcRect/>
          <a:stretch>
            <a:fillRect/>
          </a:stretch>
        </p:blipFill>
        <p:spPr bwMode="auto">
          <a:xfrm>
            <a:off x="1115616" y="764704"/>
            <a:ext cx="6939625" cy="5098219"/>
          </a:xfrm>
          <a:prstGeom prst="rect">
            <a:avLst/>
          </a:prstGeom>
          <a:noFill/>
          <a:ln w="9525">
            <a:noFill/>
            <a:miter lim="800000"/>
            <a:headEnd/>
            <a:tailEnd/>
          </a:ln>
        </p:spPr>
      </p:pic>
      <p:pic>
        <p:nvPicPr>
          <p:cNvPr id="120835" name="Picture 3"/>
          <p:cNvPicPr>
            <a:picLocks noChangeAspect="1" noChangeArrowheads="1"/>
          </p:cNvPicPr>
          <p:nvPr/>
        </p:nvPicPr>
        <p:blipFill>
          <a:blip r:embed="rId3" cstate="print"/>
          <a:srcRect/>
          <a:stretch>
            <a:fillRect/>
          </a:stretch>
        </p:blipFill>
        <p:spPr bwMode="auto">
          <a:xfrm>
            <a:off x="5334000" y="6572250"/>
            <a:ext cx="3810000" cy="285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95736" y="692696"/>
            <a:ext cx="4254500" cy="762000"/>
          </a:xfrm>
        </p:spPr>
        <p:txBody>
          <a:bodyPr/>
          <a:lstStyle/>
          <a:p>
            <a:pPr eaLnBrk="1" hangingPunct="1"/>
            <a:r>
              <a:rPr lang="en-US" altLang="ko-KR" b="1" dirty="0" smtClean="0">
                <a:latin typeface="휴먼엑스포" pitchFamily="18" charset="-127"/>
                <a:ea typeface="휴먼엑스포" pitchFamily="18" charset="-127"/>
              </a:rPr>
              <a:t>Constipation</a:t>
            </a:r>
          </a:p>
        </p:txBody>
      </p:sp>
      <p:sp>
        <p:nvSpPr>
          <p:cNvPr id="7171" name="Rectangle 3"/>
          <p:cNvSpPr>
            <a:spLocks noGrp="1" noChangeArrowheads="1"/>
          </p:cNvSpPr>
          <p:nvPr>
            <p:ph type="body" sz="half" idx="1"/>
          </p:nvPr>
        </p:nvSpPr>
        <p:spPr>
          <a:xfrm>
            <a:off x="152400" y="1941513"/>
            <a:ext cx="4562475" cy="4114800"/>
          </a:xfrm>
        </p:spPr>
        <p:txBody>
          <a:bodyPr/>
          <a:lstStyle/>
          <a:p>
            <a:pPr eaLnBrk="1" hangingPunct="1"/>
            <a:r>
              <a:rPr lang="en-US" altLang="ko-KR" sz="2400" b="1" dirty="0" smtClean="0">
                <a:latin typeface="휴먼엑스포" pitchFamily="18" charset="-127"/>
                <a:ea typeface="휴먼엑스포" pitchFamily="18" charset="-127"/>
              </a:rPr>
              <a:t>Slow transit constipation</a:t>
            </a:r>
          </a:p>
          <a:p>
            <a:pPr lvl="1" eaLnBrk="1" hangingPunct="1"/>
            <a:r>
              <a:rPr lang="en-US" altLang="ko-KR" dirty="0" smtClean="0">
                <a:latin typeface="맑은 고딕" pitchFamily="50" charset="-127"/>
                <a:ea typeface="맑은 고딕" pitchFamily="50" charset="-127"/>
              </a:rPr>
              <a:t>Colonic inertia(</a:t>
            </a:r>
            <a:r>
              <a:rPr lang="ko-KR" altLang="en-US" dirty="0" err="1" smtClean="0">
                <a:latin typeface="맑은 고딕" pitchFamily="50" charset="-127"/>
                <a:ea typeface="맑은 고딕" pitchFamily="50" charset="-127"/>
              </a:rPr>
              <a:t>장무력증</a:t>
            </a:r>
            <a:r>
              <a:rPr lang="en-US" altLang="ko-KR" dirty="0" smtClean="0">
                <a:latin typeface="맑은 고딕" pitchFamily="50" charset="-127"/>
                <a:ea typeface="맑은 고딕" pitchFamily="50" charset="-127"/>
              </a:rPr>
              <a:t>)</a:t>
            </a:r>
          </a:p>
        </p:txBody>
      </p:sp>
      <p:sp>
        <p:nvSpPr>
          <p:cNvPr id="7172" name="Rectangle 4"/>
          <p:cNvSpPr>
            <a:spLocks noGrp="1" noChangeArrowheads="1"/>
          </p:cNvSpPr>
          <p:nvPr>
            <p:ph type="body" sz="half" idx="2"/>
          </p:nvPr>
        </p:nvSpPr>
        <p:spPr>
          <a:xfrm>
            <a:off x="4714875" y="1941513"/>
            <a:ext cx="4200525" cy="4114800"/>
          </a:xfrm>
        </p:spPr>
        <p:txBody>
          <a:bodyPr/>
          <a:lstStyle/>
          <a:p>
            <a:pPr eaLnBrk="1" hangingPunct="1"/>
            <a:r>
              <a:rPr lang="en-US" altLang="ko-KR" b="1" dirty="0" smtClean="0">
                <a:latin typeface="휴먼엑스포" pitchFamily="18" charset="-127"/>
                <a:ea typeface="휴먼엑스포" pitchFamily="18" charset="-127"/>
              </a:rPr>
              <a:t>Defecation disorder</a:t>
            </a:r>
          </a:p>
          <a:p>
            <a:pPr lvl="1" eaLnBrk="1" hangingPunct="1"/>
            <a:r>
              <a:rPr lang="en-US" altLang="ko-KR" dirty="0" smtClean="0">
                <a:latin typeface="맑은 고딕" pitchFamily="50" charset="-127"/>
                <a:ea typeface="맑은 고딕" pitchFamily="50" charset="-127"/>
              </a:rPr>
              <a:t>Pelvic floor dysfunction (PFD)</a:t>
            </a:r>
          </a:p>
        </p:txBody>
      </p:sp>
      <p:pic>
        <p:nvPicPr>
          <p:cNvPr id="7174" name="Picture 17"/>
          <p:cNvPicPr>
            <a:picLocks noChangeAspect="1" noChangeArrowheads="1"/>
          </p:cNvPicPr>
          <p:nvPr/>
        </p:nvPicPr>
        <p:blipFill>
          <a:blip r:embed="rId2" cstate="print"/>
          <a:srcRect l="3847" t="9030" r="6044" b="2560"/>
          <a:stretch>
            <a:fillRect/>
          </a:stretch>
        </p:blipFill>
        <p:spPr bwMode="auto">
          <a:xfrm>
            <a:off x="928688" y="3386138"/>
            <a:ext cx="2971800" cy="2971800"/>
          </a:xfrm>
          <a:prstGeom prst="rect">
            <a:avLst/>
          </a:prstGeom>
          <a:noFill/>
          <a:ln w="12700" cap="sq">
            <a:noFill/>
            <a:miter lim="800000"/>
            <a:headEnd type="none" w="sm" len="sm"/>
            <a:tailEnd type="none" w="sm" len="sm"/>
          </a:ln>
        </p:spPr>
      </p:pic>
      <p:pic>
        <p:nvPicPr>
          <p:cNvPr id="7175" name="Picture 20" descr="http://imgsrc2.search.daum.net/image_thumb/blog/2006/04/29/BL_6_2042795_3.jpg">
            <a:hlinkClick r:id="rId3"/>
          </p:cNvPr>
          <p:cNvPicPr>
            <a:picLocks noChangeAspect="1" noChangeArrowheads="1" noCrop="1"/>
          </p:cNvPicPr>
          <p:nvPr/>
        </p:nvPicPr>
        <p:blipFill>
          <a:blip r:embed="rId4" cstate="print"/>
          <a:srcRect/>
          <a:stretch>
            <a:fillRect/>
          </a:stretch>
        </p:blipFill>
        <p:spPr bwMode="auto">
          <a:xfrm>
            <a:off x="5214938" y="3736975"/>
            <a:ext cx="2914650" cy="23352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171">
                                            <p:txEl>
                                              <p:pRg st="1" end="1"/>
                                            </p:txEl>
                                          </p:spTgt>
                                        </p:tgtEl>
                                        <p:attrNameLst>
                                          <p:attrName>style.visibility</p:attrName>
                                        </p:attrNameLst>
                                      </p:cBhvr>
                                      <p:to>
                                        <p:strVal val="visible"/>
                                      </p:to>
                                    </p:set>
                                    <p:animEffect transition="in" filter="dissolve">
                                      <p:cBhvr>
                                        <p:cTn id="10" dur="500"/>
                                        <p:tgtEl>
                                          <p:spTgt spid="717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dissolve">
                                      <p:cBhvr>
                                        <p:cTn id="13" dur="5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172">
                                            <p:txEl>
                                              <p:pRg st="0" end="0"/>
                                            </p:txEl>
                                          </p:spTgt>
                                        </p:tgtEl>
                                        <p:attrNameLst>
                                          <p:attrName>style.visibility</p:attrName>
                                        </p:attrNameLst>
                                      </p:cBhvr>
                                      <p:to>
                                        <p:strVal val="visible"/>
                                      </p:to>
                                    </p:set>
                                    <p:animEffect transition="in" filter="dissolve">
                                      <p:cBhvr>
                                        <p:cTn id="18" dur="500"/>
                                        <p:tgtEl>
                                          <p:spTgt spid="7172">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172">
                                            <p:txEl>
                                              <p:pRg st="1" end="1"/>
                                            </p:txEl>
                                          </p:spTgt>
                                        </p:tgtEl>
                                        <p:attrNameLst>
                                          <p:attrName>style.visibility</p:attrName>
                                        </p:attrNameLst>
                                      </p:cBhvr>
                                      <p:to>
                                        <p:strVal val="visible"/>
                                      </p:to>
                                    </p:set>
                                    <p:animEffect transition="in" filter="dissolve">
                                      <p:cBhvr>
                                        <p:cTn id="21" dur="500"/>
                                        <p:tgtEl>
                                          <p:spTgt spid="7172">
                                            <p:txEl>
                                              <p:pRg st="1" end="1"/>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7175"/>
                                        </p:tgtEl>
                                        <p:attrNameLst>
                                          <p:attrName>style.visibility</p:attrName>
                                        </p:attrNameLst>
                                      </p:cBhvr>
                                      <p:to>
                                        <p:strVal val="visible"/>
                                      </p:to>
                                    </p:set>
                                    <p:animEffect transition="in" filter="dissolve">
                                      <p:cBhvr>
                                        <p:cTn id="24"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7172"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a:xfrm>
            <a:off x="457200" y="274638"/>
            <a:ext cx="8229600" cy="490066"/>
          </a:xfrm>
        </p:spPr>
        <p:txBody>
          <a:bodyPr>
            <a:normAutofit fontScale="90000"/>
          </a:bodyPr>
          <a:lstStyle/>
          <a:p>
            <a:endParaRPr lang="ko-KR" altLang="en-US" dirty="0"/>
          </a:p>
        </p:txBody>
      </p:sp>
      <p:sp>
        <p:nvSpPr>
          <p:cNvPr id="6" name="내용 개체 틀 5"/>
          <p:cNvSpPr>
            <a:spLocks noGrp="1"/>
          </p:cNvSpPr>
          <p:nvPr>
            <p:ph idx="1"/>
          </p:nvPr>
        </p:nvSpPr>
        <p:spPr>
          <a:xfrm>
            <a:off x="457200" y="1052736"/>
            <a:ext cx="8229600" cy="5073427"/>
          </a:xfrm>
        </p:spPr>
        <p:txBody>
          <a:bodyPr>
            <a:normAutofit fontScale="70000" lnSpcReduction="20000"/>
          </a:bodyPr>
          <a:lstStyle/>
          <a:p>
            <a:pPr>
              <a:lnSpc>
                <a:spcPct val="160000"/>
              </a:lnSpc>
            </a:pPr>
            <a:r>
              <a:rPr lang="ko-KR" altLang="en-US" b="1" dirty="0" smtClean="0"/>
              <a:t>로마 기준에서는 과민성 </a:t>
            </a:r>
            <a:r>
              <a:rPr lang="ko-KR" altLang="en-US" b="1" dirty="0" err="1" smtClean="0"/>
              <a:t>장증후군은</a:t>
            </a:r>
            <a:r>
              <a:rPr lang="ko-KR" altLang="en-US" b="1" dirty="0" smtClean="0"/>
              <a:t> 제외되므로</a:t>
            </a:r>
            <a:r>
              <a:rPr lang="en-US" altLang="ko-KR" b="1" dirty="0" smtClean="0"/>
              <a:t>, </a:t>
            </a:r>
            <a:r>
              <a:rPr lang="ko-KR" altLang="en-US" b="1" dirty="0" smtClean="0"/>
              <a:t>엄밀한 의미의 만성 기능성 변비 환자는 </a:t>
            </a:r>
            <a:r>
              <a:rPr lang="ko-KR" altLang="en-US" b="1" dirty="0" err="1" smtClean="0">
                <a:solidFill>
                  <a:srgbClr val="FF0000"/>
                </a:solidFill>
              </a:rPr>
              <a:t>골반저</a:t>
            </a:r>
            <a:r>
              <a:rPr lang="ko-KR" altLang="en-US" b="1" dirty="0" smtClean="0">
                <a:solidFill>
                  <a:srgbClr val="FF0000"/>
                </a:solidFill>
              </a:rPr>
              <a:t> </a:t>
            </a:r>
            <a:r>
              <a:rPr lang="ko-KR" altLang="en-US" b="1" dirty="0" err="1" smtClean="0">
                <a:solidFill>
                  <a:srgbClr val="FF0000"/>
                </a:solidFill>
              </a:rPr>
              <a:t>근실조와</a:t>
            </a:r>
            <a:r>
              <a:rPr lang="ko-KR" altLang="en-US" b="1" dirty="0" smtClean="0">
                <a:solidFill>
                  <a:srgbClr val="FF0000"/>
                </a:solidFill>
              </a:rPr>
              <a:t> </a:t>
            </a:r>
            <a:r>
              <a:rPr lang="ko-KR" altLang="en-US" b="1" dirty="0" err="1" smtClean="0">
                <a:solidFill>
                  <a:srgbClr val="FF0000"/>
                </a:solidFill>
              </a:rPr>
              <a:t>서행성</a:t>
            </a:r>
            <a:r>
              <a:rPr lang="ko-KR" altLang="en-US" b="1" dirty="0" smtClean="0">
                <a:solidFill>
                  <a:srgbClr val="FF0000"/>
                </a:solidFill>
              </a:rPr>
              <a:t> 변비</a:t>
            </a:r>
            <a:r>
              <a:rPr lang="ko-KR" altLang="en-US" b="1" dirty="0" smtClean="0"/>
              <a:t> 환자가 주를 이룬다고 할 수 있다</a:t>
            </a:r>
            <a:r>
              <a:rPr lang="en-US" altLang="ko-KR" b="1" dirty="0" smtClean="0"/>
              <a:t>. </a:t>
            </a:r>
          </a:p>
          <a:p>
            <a:pPr>
              <a:lnSpc>
                <a:spcPct val="160000"/>
              </a:lnSpc>
            </a:pPr>
            <a:endParaRPr lang="en-US" altLang="ko-KR" b="1" dirty="0" smtClean="0"/>
          </a:p>
          <a:p>
            <a:pPr>
              <a:lnSpc>
                <a:spcPct val="160000"/>
              </a:lnSpc>
            </a:pPr>
            <a:r>
              <a:rPr lang="ko-KR" altLang="en-US" b="1" dirty="0" smtClean="0"/>
              <a:t>그런데 이 두 질환은 그 치료가 확실히 달라서</a:t>
            </a:r>
            <a:r>
              <a:rPr lang="en-US" altLang="ko-KR" b="1" dirty="0" smtClean="0"/>
              <a:t>, </a:t>
            </a:r>
          </a:p>
          <a:p>
            <a:pPr lvl="1">
              <a:lnSpc>
                <a:spcPct val="160000"/>
              </a:lnSpc>
            </a:pPr>
            <a:r>
              <a:rPr lang="ko-KR" altLang="en-US" b="1" dirty="0" err="1" smtClean="0">
                <a:solidFill>
                  <a:srgbClr val="FF0000"/>
                </a:solidFill>
              </a:rPr>
              <a:t>골반저</a:t>
            </a:r>
            <a:r>
              <a:rPr lang="ko-KR" altLang="en-US" b="1" dirty="0" smtClean="0">
                <a:solidFill>
                  <a:srgbClr val="FF0000"/>
                </a:solidFill>
              </a:rPr>
              <a:t> </a:t>
            </a:r>
            <a:r>
              <a:rPr lang="ko-KR" altLang="en-US" b="1" dirty="0" err="1" smtClean="0">
                <a:solidFill>
                  <a:srgbClr val="FF0000"/>
                </a:solidFill>
              </a:rPr>
              <a:t>근실조</a:t>
            </a:r>
            <a:r>
              <a:rPr lang="ko-KR" altLang="en-US" b="1" dirty="0" err="1" smtClean="0"/>
              <a:t>는</a:t>
            </a:r>
            <a:r>
              <a:rPr lang="ko-KR" altLang="en-US" b="1" dirty="0" smtClean="0"/>
              <a:t> </a:t>
            </a:r>
            <a:r>
              <a:rPr lang="ko-KR" altLang="en-US" b="1" dirty="0" smtClean="0">
                <a:solidFill>
                  <a:srgbClr val="0070C0"/>
                </a:solidFill>
              </a:rPr>
              <a:t>바이오 피드백 </a:t>
            </a:r>
            <a:r>
              <a:rPr lang="ko-KR" altLang="en-US" b="1" dirty="0" smtClean="0"/>
              <a:t>치료로 </a:t>
            </a:r>
            <a:r>
              <a:rPr lang="ko-KR" altLang="en-US" b="1" dirty="0" smtClean="0"/>
              <a:t>효과적으로 치료되는 </a:t>
            </a:r>
            <a:r>
              <a:rPr lang="ko-KR" altLang="en-US" b="1" dirty="0" smtClean="0"/>
              <a:t>것으로 알려져 있으나</a:t>
            </a:r>
            <a:r>
              <a:rPr lang="en-US" altLang="ko-KR" b="1" dirty="0" smtClean="0"/>
              <a:t>, </a:t>
            </a:r>
          </a:p>
          <a:p>
            <a:pPr lvl="1">
              <a:lnSpc>
                <a:spcPct val="160000"/>
              </a:lnSpc>
            </a:pPr>
            <a:r>
              <a:rPr lang="ko-KR" altLang="en-US" b="1" dirty="0" err="1" smtClean="0">
                <a:solidFill>
                  <a:srgbClr val="FF0000"/>
                </a:solidFill>
              </a:rPr>
              <a:t>서행성</a:t>
            </a:r>
            <a:r>
              <a:rPr lang="ko-KR" altLang="en-US" b="1" dirty="0" smtClean="0">
                <a:solidFill>
                  <a:srgbClr val="FF0000"/>
                </a:solidFill>
              </a:rPr>
              <a:t> 변비</a:t>
            </a:r>
            <a:r>
              <a:rPr lang="ko-KR" altLang="en-US" b="1" dirty="0" smtClean="0"/>
              <a:t>는 바이오 피드백 치료에 효과가 적으며 어떤 치료에도 반응하지 않는 심한 환자의 경우에는 수술적 치료를 고려하여야 한다</a:t>
            </a:r>
            <a:r>
              <a:rPr lang="en-US" altLang="ko-KR" b="1" dirty="0" smtClean="0"/>
              <a:t>.</a:t>
            </a:r>
            <a:endParaRPr lang="ko-KR" altLang="en-US" b="1" dirty="0" smtClean="0"/>
          </a:p>
          <a:p>
            <a:endParaRPr lang="ko-KR" alt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346050"/>
          </a:xfrm>
        </p:spPr>
        <p:txBody>
          <a:bodyPr>
            <a:normAutofit fontScale="90000"/>
          </a:bodyPr>
          <a:lstStyle/>
          <a:p>
            <a:endParaRPr lang="ko-KR" altLang="en-US" dirty="0"/>
          </a:p>
        </p:txBody>
      </p:sp>
      <p:sp>
        <p:nvSpPr>
          <p:cNvPr id="3" name="내용 개체 틀 2"/>
          <p:cNvSpPr>
            <a:spLocks noGrp="1"/>
          </p:cNvSpPr>
          <p:nvPr>
            <p:ph idx="1"/>
          </p:nvPr>
        </p:nvSpPr>
        <p:spPr>
          <a:xfrm>
            <a:off x="457200" y="980728"/>
            <a:ext cx="8229600" cy="5145435"/>
          </a:xfrm>
        </p:spPr>
        <p:txBody>
          <a:bodyPr>
            <a:normAutofit fontScale="47500" lnSpcReduction="20000"/>
          </a:bodyPr>
          <a:lstStyle/>
          <a:p>
            <a:pPr>
              <a:lnSpc>
                <a:spcPct val="170000"/>
              </a:lnSpc>
            </a:pPr>
            <a:r>
              <a:rPr lang="ko-KR" altLang="en-US" sz="4500" b="1" dirty="0" smtClean="0"/>
              <a:t>직장수지검사에서 손가락을 직장 안에 넣은 후 힘주기를 하게했을 때 항문관</a:t>
            </a:r>
            <a:r>
              <a:rPr lang="en-US" altLang="ko-KR" sz="4500" b="1" dirty="0" smtClean="0"/>
              <a:t>(anal canal)</a:t>
            </a:r>
            <a:r>
              <a:rPr lang="ko-KR" altLang="en-US" sz="4500" b="1" dirty="0" smtClean="0"/>
              <a:t>의 압력이 떨어진다면 골반저 조율장애를 배제할 수 있다</a:t>
            </a:r>
            <a:r>
              <a:rPr lang="en-US" altLang="ko-KR" sz="4500" b="1" dirty="0" smtClean="0"/>
              <a:t>. </a:t>
            </a:r>
          </a:p>
          <a:p>
            <a:pPr>
              <a:lnSpc>
                <a:spcPct val="170000"/>
              </a:lnSpc>
            </a:pPr>
            <a:endParaRPr lang="en-US" altLang="ko-KR" sz="4500" b="1" dirty="0" smtClean="0"/>
          </a:p>
          <a:p>
            <a:pPr lvl="1">
              <a:lnSpc>
                <a:spcPct val="170000"/>
              </a:lnSpc>
            </a:pPr>
            <a:r>
              <a:rPr lang="ko-KR" altLang="en-US" sz="4500" b="1" dirty="0" smtClean="0"/>
              <a:t>그러나 직장수지검사로 </a:t>
            </a:r>
            <a:r>
              <a:rPr lang="ko-KR" altLang="en-US" sz="4500" b="1" dirty="0" err="1" smtClean="0"/>
              <a:t>항문관압이</a:t>
            </a:r>
            <a:r>
              <a:rPr lang="ko-KR" altLang="en-US" sz="4500" b="1" dirty="0" smtClean="0"/>
              <a:t> 상승된다고 하여 </a:t>
            </a:r>
            <a:r>
              <a:rPr lang="ko-KR" altLang="en-US" sz="4500" b="1" dirty="0" err="1" smtClean="0"/>
              <a:t>골반저</a:t>
            </a:r>
            <a:r>
              <a:rPr lang="ko-KR" altLang="en-US" sz="4500" b="1" dirty="0" smtClean="0"/>
              <a:t> 조율장애라고 진단할 수는 없다</a:t>
            </a:r>
            <a:r>
              <a:rPr lang="en-US" altLang="ko-KR" sz="4500" b="1" dirty="0" smtClean="0"/>
              <a:t>. </a:t>
            </a:r>
            <a:endParaRPr lang="en-US" altLang="ko-KR" sz="4500" b="1" dirty="0" smtClean="0"/>
          </a:p>
          <a:p>
            <a:pPr lvl="1">
              <a:lnSpc>
                <a:spcPct val="170000"/>
              </a:lnSpc>
            </a:pPr>
            <a:r>
              <a:rPr lang="ko-KR" altLang="en-US" sz="4500" b="1" dirty="0" err="1" smtClean="0"/>
              <a:t>골반저</a:t>
            </a:r>
            <a:r>
              <a:rPr lang="ko-KR" altLang="en-US" sz="4500" b="1" dirty="0" smtClean="0"/>
              <a:t> </a:t>
            </a:r>
            <a:r>
              <a:rPr lang="ko-KR" altLang="en-US" sz="4500" b="1" dirty="0" smtClean="0"/>
              <a:t>조율장애는 증상만으로 진단하는 것은 부적절하며</a:t>
            </a:r>
            <a:r>
              <a:rPr lang="en-US" altLang="ko-KR" sz="4500" b="1" dirty="0" smtClean="0"/>
              <a:t>, </a:t>
            </a:r>
            <a:r>
              <a:rPr lang="ko-KR" altLang="en-US" sz="4500" b="1" dirty="0" smtClean="0"/>
              <a:t>반드시 </a:t>
            </a:r>
            <a:r>
              <a:rPr lang="ko-KR" altLang="en-US" sz="4500" b="1" dirty="0" smtClean="0">
                <a:solidFill>
                  <a:srgbClr val="FF0000"/>
                </a:solidFill>
              </a:rPr>
              <a:t>내압검사나 </a:t>
            </a:r>
            <a:r>
              <a:rPr lang="ko-KR" altLang="en-US" sz="4500" b="1" dirty="0" err="1" smtClean="0">
                <a:solidFill>
                  <a:srgbClr val="FF0000"/>
                </a:solidFill>
              </a:rPr>
              <a:t>근전도</a:t>
            </a:r>
            <a:r>
              <a:rPr lang="ko-KR" altLang="en-US" sz="4500" b="1" dirty="0" err="1" smtClean="0"/>
              <a:t>를</a:t>
            </a:r>
            <a:r>
              <a:rPr lang="ko-KR" altLang="en-US" sz="4500" b="1" dirty="0" smtClean="0"/>
              <a:t> 시행하여 역설적 수축 뿐 아니라 불완전 배출과 </a:t>
            </a:r>
            <a:r>
              <a:rPr lang="ko-KR" altLang="en-US" sz="4500" b="1" dirty="0" smtClean="0"/>
              <a:t>검사 시에 </a:t>
            </a:r>
            <a:r>
              <a:rPr lang="ko-KR" altLang="en-US" sz="4500" b="1" dirty="0" smtClean="0"/>
              <a:t>적절한 추진력이 가해졌다는 증거가 같이 있어야만 진단할 수 있다</a:t>
            </a:r>
            <a:r>
              <a:rPr lang="en-US" altLang="ko-KR" sz="4500" b="1" dirty="0" smtClean="0"/>
              <a:t>.</a:t>
            </a:r>
            <a:endParaRPr lang="ko-KR" altLang="en-US" sz="4500" b="1" dirty="0" smtClean="0"/>
          </a:p>
          <a:p>
            <a:endParaRPr lang="ko-KR" altLang="en-US" sz="4400"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a:xfrm>
            <a:off x="457200" y="2492896"/>
            <a:ext cx="8229600" cy="4176464"/>
          </a:xfrm>
        </p:spPr>
        <p:txBody>
          <a:bodyPr>
            <a:noAutofit/>
          </a:bodyPr>
          <a:lstStyle/>
          <a:p>
            <a:pPr>
              <a:lnSpc>
                <a:spcPct val="170000"/>
              </a:lnSpc>
            </a:pPr>
            <a:r>
              <a:rPr lang="ko-KR" altLang="en-US" sz="1800" b="1" dirty="0" err="1" smtClean="0">
                <a:solidFill>
                  <a:srgbClr val="FF0000"/>
                </a:solidFill>
              </a:rPr>
              <a:t>서행성</a:t>
            </a:r>
            <a:r>
              <a:rPr lang="ko-KR" altLang="en-US" sz="1800" b="1" dirty="0" smtClean="0">
                <a:solidFill>
                  <a:srgbClr val="FF0000"/>
                </a:solidFill>
              </a:rPr>
              <a:t> 변비 </a:t>
            </a:r>
            <a:r>
              <a:rPr lang="ko-KR" altLang="en-US" sz="1800" b="1" dirty="0" err="1" smtClean="0">
                <a:solidFill>
                  <a:srgbClr val="FF0000"/>
                </a:solidFill>
              </a:rPr>
              <a:t>환자군</a:t>
            </a:r>
            <a:r>
              <a:rPr lang="ko-KR" altLang="en-US" sz="1800" b="1" dirty="0" err="1" smtClean="0"/>
              <a:t>에서</a:t>
            </a:r>
            <a:r>
              <a:rPr lang="ko-KR" altLang="en-US" sz="1800" b="1" dirty="0" smtClean="0"/>
              <a:t> </a:t>
            </a:r>
            <a:r>
              <a:rPr lang="ko-KR" altLang="en-US" sz="1800" b="1" dirty="0" err="1" smtClean="0"/>
              <a:t>골반저</a:t>
            </a:r>
            <a:r>
              <a:rPr lang="ko-KR" altLang="en-US" sz="1800" b="1" dirty="0" smtClean="0"/>
              <a:t> </a:t>
            </a:r>
            <a:r>
              <a:rPr lang="ko-KR" altLang="en-US" sz="1800" b="1" dirty="0" err="1" smtClean="0"/>
              <a:t>근실조</a:t>
            </a:r>
            <a:r>
              <a:rPr lang="ko-KR" altLang="en-US" sz="1800" b="1" dirty="0" smtClean="0"/>
              <a:t> </a:t>
            </a:r>
            <a:r>
              <a:rPr lang="ko-KR" altLang="en-US" sz="1800" b="1" dirty="0" err="1" smtClean="0"/>
              <a:t>환자군보다</a:t>
            </a:r>
            <a:r>
              <a:rPr lang="ko-KR" altLang="en-US" sz="1800" b="1" dirty="0" smtClean="0"/>
              <a:t> </a:t>
            </a:r>
            <a:r>
              <a:rPr lang="ko-KR" altLang="en-US" sz="1800" b="1" dirty="0" smtClean="0">
                <a:solidFill>
                  <a:srgbClr val="0070C0"/>
                </a:solidFill>
              </a:rPr>
              <a:t>단단한 대변</a:t>
            </a:r>
            <a:r>
              <a:rPr lang="ko-KR" altLang="en-US" sz="1800" b="1" dirty="0" smtClean="0"/>
              <a:t>을 호소하는 빈도가 높았으며</a:t>
            </a:r>
            <a:r>
              <a:rPr lang="en-US" altLang="ko-KR" sz="1800" b="1" dirty="0" smtClean="0"/>
              <a:t>(p&lt;0.05), </a:t>
            </a:r>
            <a:r>
              <a:rPr lang="ko-KR" altLang="en-US" sz="1800" b="1" dirty="0" smtClean="0">
                <a:solidFill>
                  <a:srgbClr val="0070C0"/>
                </a:solidFill>
              </a:rPr>
              <a:t>주당 </a:t>
            </a:r>
            <a:r>
              <a:rPr lang="en-US" altLang="ko-KR" sz="1800" b="1" dirty="0" smtClean="0">
                <a:solidFill>
                  <a:srgbClr val="0070C0"/>
                </a:solidFill>
              </a:rPr>
              <a:t>3</a:t>
            </a:r>
            <a:r>
              <a:rPr lang="ko-KR" altLang="en-US" sz="1800" b="1" dirty="0" smtClean="0">
                <a:solidFill>
                  <a:srgbClr val="0070C0"/>
                </a:solidFill>
              </a:rPr>
              <a:t>회 미만의 배변</a:t>
            </a:r>
            <a:r>
              <a:rPr lang="ko-KR" altLang="en-US" sz="1800" b="1" dirty="0" smtClean="0"/>
              <a:t> 횟수를 호소하는 빈도도 유의하게 더 높았다</a:t>
            </a:r>
            <a:r>
              <a:rPr lang="en-US" altLang="ko-KR" sz="1800" b="1" dirty="0" smtClean="0"/>
              <a:t>(p&lt;0.05).</a:t>
            </a:r>
          </a:p>
          <a:p>
            <a:pPr>
              <a:lnSpc>
                <a:spcPct val="170000"/>
              </a:lnSpc>
            </a:pPr>
            <a:r>
              <a:rPr lang="ko-KR" altLang="en-US" sz="1800" b="1" dirty="0" err="1" smtClean="0">
                <a:solidFill>
                  <a:srgbClr val="FF0000"/>
                </a:solidFill>
              </a:rPr>
              <a:t>골반저</a:t>
            </a:r>
            <a:r>
              <a:rPr lang="ko-KR" altLang="en-US" sz="1800" b="1" dirty="0" smtClean="0">
                <a:solidFill>
                  <a:srgbClr val="FF0000"/>
                </a:solidFill>
              </a:rPr>
              <a:t> </a:t>
            </a:r>
            <a:r>
              <a:rPr lang="ko-KR" altLang="en-US" sz="1800" b="1" dirty="0" err="1" smtClean="0">
                <a:solidFill>
                  <a:srgbClr val="FF0000"/>
                </a:solidFill>
              </a:rPr>
              <a:t>근실조</a:t>
            </a:r>
            <a:r>
              <a:rPr lang="ko-KR" altLang="en-US" sz="1800" b="1" dirty="0" err="1" smtClean="0"/>
              <a:t>와</a:t>
            </a:r>
            <a:r>
              <a:rPr lang="ko-KR" altLang="en-US" sz="1800" b="1" dirty="0" smtClean="0"/>
              <a:t> 연관되었다고 알려진 </a:t>
            </a:r>
            <a:r>
              <a:rPr lang="ko-KR" altLang="en-US" sz="1800" b="1" dirty="0" err="1" smtClean="0"/>
              <a:t>배변시</a:t>
            </a:r>
            <a:r>
              <a:rPr lang="ko-KR" altLang="en-US" sz="1800" b="1" dirty="0" smtClean="0"/>
              <a:t> 과도한 힘주기</a:t>
            </a:r>
            <a:r>
              <a:rPr lang="en-US" altLang="ko-KR" sz="1800" b="1" dirty="0" smtClean="0"/>
              <a:t>, </a:t>
            </a:r>
            <a:r>
              <a:rPr lang="ko-KR" altLang="en-US" sz="1800" b="1" dirty="0" err="1" smtClean="0"/>
              <a:t>잔변감</a:t>
            </a:r>
            <a:r>
              <a:rPr lang="ko-KR" altLang="en-US" sz="1800" b="1" dirty="0" smtClean="0"/>
              <a:t> 및 배변을 돕기 위한 </a:t>
            </a:r>
            <a:r>
              <a:rPr lang="ko-KR" altLang="en-US" sz="1800" b="1" dirty="0" err="1" smtClean="0"/>
              <a:t>수조작의</a:t>
            </a:r>
            <a:r>
              <a:rPr lang="ko-KR" altLang="en-US" sz="1800" b="1" dirty="0" smtClean="0"/>
              <a:t> 증상들의 발현 빈도 및 분포를 비교하였을 때 세가지 증상 모두를 가지는 경우 및 </a:t>
            </a:r>
            <a:r>
              <a:rPr lang="ko-KR" altLang="en-US" sz="1800" b="1" dirty="0" err="1" smtClean="0"/>
              <a:t>두가지</a:t>
            </a:r>
            <a:r>
              <a:rPr lang="ko-KR" altLang="en-US" sz="1800" b="1" dirty="0" smtClean="0"/>
              <a:t> 증상을 함께 가지는 경우를 </a:t>
            </a:r>
            <a:r>
              <a:rPr lang="ko-KR" altLang="en-US" sz="1800" b="1" dirty="0" err="1" smtClean="0"/>
              <a:t>골반저</a:t>
            </a:r>
            <a:r>
              <a:rPr lang="ko-KR" altLang="en-US" sz="1800" b="1" dirty="0" smtClean="0"/>
              <a:t> </a:t>
            </a:r>
            <a:r>
              <a:rPr lang="ko-KR" altLang="en-US" sz="1800" b="1" dirty="0" err="1" smtClean="0"/>
              <a:t>근실조군과</a:t>
            </a:r>
            <a:r>
              <a:rPr lang="ko-KR" altLang="en-US" sz="1800" b="1" dirty="0" smtClean="0"/>
              <a:t> </a:t>
            </a:r>
            <a:r>
              <a:rPr lang="ko-KR" altLang="en-US" sz="1800" b="1" dirty="0" err="1" smtClean="0"/>
              <a:t>서행성</a:t>
            </a:r>
            <a:r>
              <a:rPr lang="ko-KR" altLang="en-US" sz="1800" b="1" dirty="0" smtClean="0"/>
              <a:t> 변비간에 비교하였을 때 </a:t>
            </a:r>
            <a:r>
              <a:rPr lang="ko-KR" altLang="en-US" sz="1800" b="1" dirty="0" smtClean="0">
                <a:solidFill>
                  <a:srgbClr val="0070C0"/>
                </a:solidFill>
              </a:rPr>
              <a:t>유의한 차이가 없었고</a:t>
            </a:r>
            <a:r>
              <a:rPr lang="en-US" altLang="ko-KR" sz="1800" b="1" dirty="0" smtClean="0"/>
              <a:t>, </a:t>
            </a:r>
            <a:r>
              <a:rPr lang="ko-KR" altLang="en-US" sz="1800" b="1" dirty="0" smtClean="0"/>
              <a:t>일인의 </a:t>
            </a:r>
            <a:r>
              <a:rPr lang="ko-KR" altLang="en-US" sz="1800" b="1" dirty="0" err="1" smtClean="0"/>
              <a:t>검사자에</a:t>
            </a:r>
            <a:r>
              <a:rPr lang="ko-KR" altLang="en-US" sz="1800" b="1" dirty="0" smtClean="0"/>
              <a:t> 의한 직장수지검사상의 항문 </a:t>
            </a:r>
            <a:r>
              <a:rPr lang="ko-KR" altLang="en-US" sz="1800" b="1" dirty="0" err="1" smtClean="0"/>
              <a:t>괄약근</a:t>
            </a:r>
            <a:r>
              <a:rPr lang="ko-KR" altLang="en-US" sz="1800" b="1" dirty="0" smtClean="0"/>
              <a:t> 역행적 수축의 비율도 두 군 사이에 차이가 없었</a:t>
            </a:r>
            <a:r>
              <a:rPr lang="ko-KR" altLang="en-US" sz="1600" b="1" dirty="0" smtClean="0"/>
              <a:t>다</a:t>
            </a:r>
            <a:r>
              <a:rPr lang="en-US" altLang="ko-KR" sz="1600" b="1" dirty="0" smtClean="0"/>
              <a:t>.</a:t>
            </a:r>
            <a:endParaRPr lang="ko-KR" altLang="en-US" sz="1600" dirty="0" smtClean="0"/>
          </a:p>
        </p:txBody>
      </p:sp>
      <p:pic>
        <p:nvPicPr>
          <p:cNvPr id="124930" name="Picture 2"/>
          <p:cNvPicPr>
            <a:picLocks noChangeAspect="1" noChangeArrowheads="1"/>
          </p:cNvPicPr>
          <p:nvPr/>
        </p:nvPicPr>
        <p:blipFill>
          <a:blip r:embed="rId2" cstate="print"/>
          <a:srcRect/>
          <a:stretch>
            <a:fillRect/>
          </a:stretch>
        </p:blipFill>
        <p:spPr bwMode="auto">
          <a:xfrm>
            <a:off x="2555776" y="188641"/>
            <a:ext cx="3888432" cy="19528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77500" lnSpcReduction="20000"/>
          </a:bodyPr>
          <a:lstStyle/>
          <a:p>
            <a:pPr>
              <a:lnSpc>
                <a:spcPct val="160000"/>
              </a:lnSpc>
            </a:pPr>
            <a:r>
              <a:rPr lang="ko-KR" altLang="en-US" b="1" dirty="0" smtClean="0"/>
              <a:t>기능성 변비 환자 중 바이오 피드백 치료로 좋은 치료효과를 기대할 수 있는 </a:t>
            </a:r>
            <a:r>
              <a:rPr lang="ko-KR" altLang="en-US" b="1" dirty="0" err="1" smtClean="0"/>
              <a:t>골반저</a:t>
            </a:r>
            <a:r>
              <a:rPr lang="ko-KR" altLang="en-US" b="1" dirty="0" smtClean="0"/>
              <a:t> </a:t>
            </a:r>
            <a:r>
              <a:rPr lang="ko-KR" altLang="en-US" b="1" dirty="0" err="1" smtClean="0"/>
              <a:t>근실조는</a:t>
            </a:r>
            <a:r>
              <a:rPr lang="ko-KR" altLang="en-US" b="1" dirty="0" smtClean="0"/>
              <a:t> 임상 증상이나 </a:t>
            </a:r>
            <a:r>
              <a:rPr lang="ko-KR" altLang="en-US" b="1" dirty="0" smtClean="0">
                <a:solidFill>
                  <a:srgbClr val="FF0000"/>
                </a:solidFill>
              </a:rPr>
              <a:t>직장수지 검사만으로는 다른 형태의 변비환자들로부터 구별해 낼 수가 없었다</a:t>
            </a:r>
            <a:r>
              <a:rPr lang="en-US" altLang="ko-KR" b="1" dirty="0" smtClean="0"/>
              <a:t>.</a:t>
            </a:r>
          </a:p>
          <a:p>
            <a:pPr>
              <a:lnSpc>
                <a:spcPct val="160000"/>
              </a:lnSpc>
              <a:buNone/>
            </a:pPr>
            <a:r>
              <a:rPr lang="en-US" altLang="ko-KR" b="1" dirty="0" smtClean="0"/>
              <a:t> </a:t>
            </a:r>
          </a:p>
          <a:p>
            <a:pPr lvl="1">
              <a:lnSpc>
                <a:spcPct val="160000"/>
              </a:lnSpc>
            </a:pPr>
            <a:r>
              <a:rPr lang="ko-KR" altLang="en-US" b="1" dirty="0" smtClean="0"/>
              <a:t>따라서 환자의 병태 생리를 파악하기 위한 </a:t>
            </a:r>
            <a:r>
              <a:rPr lang="ko-KR" altLang="en-US" b="1" dirty="0" smtClean="0">
                <a:solidFill>
                  <a:srgbClr val="0070C0"/>
                </a:solidFill>
              </a:rPr>
              <a:t>대장통과시간 및 항문직장 기능검사</a:t>
            </a:r>
            <a:r>
              <a:rPr lang="ko-KR" altLang="en-US" b="1" dirty="0" smtClean="0"/>
              <a:t>가 변비 환자의 치료 방침 결정을 위해 꼭 필요할 것으로 사료된다</a:t>
            </a:r>
            <a:r>
              <a:rPr lang="en-US" altLang="ko-KR" b="1" dirty="0" smtClean="0"/>
              <a:t>.</a:t>
            </a:r>
            <a:endParaRPr lang="ko-KR" altLang="en-US" b="1" dirty="0" smtClean="0"/>
          </a:p>
          <a:p>
            <a:endParaRPr lang="ko-KR" alt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620688"/>
            <a:ext cx="8229600" cy="1296144"/>
          </a:xfrm>
        </p:spPr>
        <p:txBody>
          <a:bodyPr/>
          <a:lstStyle/>
          <a:p>
            <a:r>
              <a:rPr lang="en-US" altLang="ko-KR" b="1" dirty="0" err="1" smtClean="0">
                <a:latin typeface="휴먼엑스포" pitchFamily="18" charset="-127"/>
                <a:ea typeface="휴먼엑스포" pitchFamily="18" charset="-127"/>
              </a:rPr>
              <a:t>Tx</a:t>
            </a:r>
            <a:r>
              <a:rPr lang="en-US" altLang="ko-KR" b="1" dirty="0" smtClean="0">
                <a:latin typeface="휴먼엑스포" pitchFamily="18" charset="-127"/>
                <a:ea typeface="휴먼엑스포" pitchFamily="18" charset="-127"/>
              </a:rPr>
              <a:t>.</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3428999"/>
            <a:ext cx="8229600" cy="2016225"/>
          </a:xfrm>
        </p:spPr>
        <p:txBody>
          <a:bodyPr>
            <a:noAutofit/>
          </a:bodyPr>
          <a:lstStyle/>
          <a:p>
            <a:pPr algn="ctr"/>
            <a:r>
              <a:rPr lang="en-US" altLang="ko-KR" sz="4000" b="1" dirty="0" smtClean="0"/>
              <a:t>Bio feed back</a:t>
            </a:r>
          </a:p>
          <a:p>
            <a:pPr algn="ctr"/>
            <a:endParaRPr lang="en-US" altLang="ko-KR" sz="4000" b="1" dirty="0" smtClean="0"/>
          </a:p>
          <a:p>
            <a:pPr algn="ctr"/>
            <a:r>
              <a:rPr lang="en-US" altLang="ko-KR" sz="4000" b="1" dirty="0" smtClean="0"/>
              <a:t>EST</a:t>
            </a:r>
            <a:endParaRPr lang="ko-KR" altLang="en-US" sz="4000" b="1" dirty="0"/>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ko-KR" sz="4000" b="1" dirty="0" smtClean="0">
                <a:latin typeface="휴먼엑스포" pitchFamily="18" charset="-127"/>
                <a:ea typeface="휴먼엑스포" pitchFamily="18" charset="-127"/>
              </a:rPr>
              <a:t>Bio feed back</a:t>
            </a:r>
            <a:r>
              <a:rPr lang="en-US" altLang="ko-KR" sz="3600" b="1" dirty="0" smtClean="0">
                <a:solidFill>
                  <a:schemeClr val="accent1"/>
                </a:solidFill>
                <a:latin typeface="휴먼엑스포" pitchFamily="18" charset="-127"/>
                <a:ea typeface="휴먼엑스포" pitchFamily="18" charset="-127"/>
              </a:rPr>
              <a:t> </a:t>
            </a:r>
            <a:r>
              <a:rPr lang="en-US" altLang="ko-KR" sz="4000" b="1" dirty="0" smtClean="0">
                <a:latin typeface="휴먼엑스포" pitchFamily="18" charset="-127"/>
                <a:ea typeface="휴먼엑스포" pitchFamily="18" charset="-127"/>
              </a:rPr>
              <a:t>therapy</a:t>
            </a:r>
            <a:endParaRPr lang="ko-KR" altLang="en-US" sz="4000" b="1" dirty="0" smtClean="0">
              <a:latin typeface="휴먼엑스포" pitchFamily="18" charset="-127"/>
              <a:ea typeface="휴먼엑스포" pitchFamily="18" charset="-127"/>
            </a:endParaRPr>
          </a:p>
        </p:txBody>
      </p:sp>
      <p:sp>
        <p:nvSpPr>
          <p:cNvPr id="7171" name="Rectangle 3"/>
          <p:cNvSpPr>
            <a:spLocks noGrp="1" noChangeArrowheads="1"/>
          </p:cNvSpPr>
          <p:nvPr>
            <p:ph type="body" idx="1"/>
          </p:nvPr>
        </p:nvSpPr>
        <p:spPr>
          <a:xfrm>
            <a:off x="900113" y="1916832"/>
            <a:ext cx="7772400" cy="4680818"/>
          </a:xfrm>
        </p:spPr>
        <p:txBody>
          <a:bodyPr/>
          <a:lstStyle/>
          <a:p>
            <a:pPr eaLnBrk="1" hangingPunct="1"/>
            <a:r>
              <a:rPr lang="en-US" altLang="ko-KR" sz="2800" b="1" dirty="0" smtClean="0">
                <a:latin typeface="Arial" charset="0"/>
              </a:rPr>
              <a:t>Mechanism</a:t>
            </a:r>
            <a:endParaRPr lang="en-US" altLang="ko-KR" sz="2400" dirty="0" smtClean="0">
              <a:latin typeface="Arial" charset="0"/>
            </a:endParaRPr>
          </a:p>
          <a:p>
            <a:pPr lvl="1"/>
            <a:r>
              <a:rPr lang="en-US" altLang="ko-KR" sz="2000" dirty="0" smtClean="0">
                <a:latin typeface="Arial" charset="0"/>
              </a:rPr>
              <a:t>Learning through Reinforcement</a:t>
            </a:r>
          </a:p>
          <a:p>
            <a:pPr lvl="1"/>
            <a:endParaRPr lang="en-US" altLang="ko-KR" sz="2400" dirty="0" smtClean="0">
              <a:latin typeface="Arial" charset="0"/>
            </a:endParaRPr>
          </a:p>
          <a:p>
            <a:pPr eaLnBrk="1" hangingPunct="1"/>
            <a:r>
              <a:rPr lang="en-US" altLang="ko-KR" sz="2800" b="1" dirty="0" smtClean="0">
                <a:latin typeface="Arial" charset="0"/>
              </a:rPr>
              <a:t>Indication</a:t>
            </a:r>
          </a:p>
          <a:p>
            <a:pPr lvl="1" eaLnBrk="1" hangingPunct="1"/>
            <a:r>
              <a:rPr lang="en-US" altLang="ko-KR" sz="2000" dirty="0" smtClean="0">
                <a:latin typeface="Arial" charset="0"/>
              </a:rPr>
              <a:t>Pelvic floor dysfunction</a:t>
            </a:r>
          </a:p>
          <a:p>
            <a:pPr lvl="1" eaLnBrk="1" hangingPunct="1"/>
            <a:r>
              <a:rPr lang="en-US" altLang="ko-KR" sz="2000" dirty="0" smtClean="0">
                <a:latin typeface="Arial" charset="0"/>
              </a:rPr>
              <a:t>Fecal Incontinence</a:t>
            </a:r>
          </a:p>
          <a:p>
            <a:pPr lvl="1" eaLnBrk="1" hangingPunct="1"/>
            <a:r>
              <a:rPr lang="en-US" altLang="ko-KR" sz="2000" dirty="0" err="1" smtClean="0">
                <a:latin typeface="Arial" charset="0"/>
              </a:rPr>
              <a:t>Anorectal</a:t>
            </a:r>
            <a:r>
              <a:rPr lang="en-US" altLang="ko-KR" sz="2000" dirty="0" smtClean="0">
                <a:latin typeface="Arial" charset="0"/>
              </a:rPr>
              <a:t> pain</a:t>
            </a:r>
          </a:p>
          <a:p>
            <a:pPr lvl="1" eaLnBrk="1" hangingPunct="1"/>
            <a:r>
              <a:rPr lang="en-US" altLang="ko-KR" sz="2000" dirty="0" err="1" smtClean="0">
                <a:latin typeface="Arial" charset="0"/>
              </a:rPr>
              <a:t>Intussusception</a:t>
            </a:r>
            <a:r>
              <a:rPr lang="en-US" altLang="ko-KR" sz="2000" dirty="0" smtClean="0">
                <a:latin typeface="Arial" charset="0"/>
              </a:rPr>
              <a:t> </a:t>
            </a:r>
            <a:endParaRPr lang="en-US" altLang="ko-KR" sz="2400" dirty="0" smtClean="0">
              <a:latin typeface="Arial" charset="0"/>
            </a:endParaRPr>
          </a:p>
          <a:p>
            <a:pPr lvl="1" eaLnBrk="1" hangingPunct="1">
              <a:buFont typeface="Wingdings" pitchFamily="2" charset="2"/>
              <a:buNone/>
            </a:pPr>
            <a:endParaRPr lang="en-US" altLang="ko-KR" sz="2400" dirty="0" smtClean="0">
              <a:latin typeface="Arial" charset="0"/>
            </a:endParaRPr>
          </a:p>
        </p:txBody>
      </p:sp>
      <p:pic>
        <p:nvPicPr>
          <p:cNvPr id="7172" name="Picture 4"/>
          <p:cNvPicPr>
            <a:picLocks noChangeAspect="1" noChangeArrowheads="1"/>
          </p:cNvPicPr>
          <p:nvPr/>
        </p:nvPicPr>
        <p:blipFill>
          <a:blip r:embed="rId2" cstate="print"/>
          <a:srcRect/>
          <a:stretch>
            <a:fillRect/>
          </a:stretch>
        </p:blipFill>
        <p:spPr bwMode="auto">
          <a:xfrm>
            <a:off x="5292725" y="3141663"/>
            <a:ext cx="2857500" cy="2857500"/>
          </a:xfrm>
          <a:prstGeom prst="rect">
            <a:avLst/>
          </a:prstGeom>
          <a:noFill/>
          <a:ln w="9525">
            <a:noFill/>
            <a:miter lim="800000"/>
            <a:headEnd/>
            <a:tailEnd/>
          </a:ln>
        </p:spPr>
      </p:pic>
    </p:spTree>
  </p:cSld>
  <p:clrMapOvr>
    <a:masterClrMapping/>
  </p:clrMapOvr>
  <p:transition advTm="5056"/>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endParaRPr lang="ko-KR" altLang="en-US" dirty="0"/>
          </a:p>
        </p:txBody>
      </p:sp>
      <p:sp>
        <p:nvSpPr>
          <p:cNvPr id="5" name="텍스트 개체 틀 4"/>
          <p:cNvSpPr>
            <a:spLocks noGrp="1"/>
          </p:cNvSpPr>
          <p:nvPr>
            <p:ph type="body" idx="1"/>
          </p:nvPr>
        </p:nvSpPr>
        <p:spPr/>
        <p:txBody>
          <a:bodyPr/>
          <a:lstStyle/>
          <a:p>
            <a:r>
              <a:rPr lang="en-US" altLang="ko-KR" dirty="0" err="1" smtClean="0"/>
              <a:t>Manometry</a:t>
            </a:r>
            <a:r>
              <a:rPr lang="en-US" altLang="ko-KR" dirty="0" smtClean="0"/>
              <a:t> based</a:t>
            </a:r>
            <a:endParaRPr lang="ko-KR" altLang="en-US" dirty="0"/>
          </a:p>
        </p:txBody>
      </p:sp>
      <p:sp>
        <p:nvSpPr>
          <p:cNvPr id="7" name="텍스트 개체 틀 6"/>
          <p:cNvSpPr>
            <a:spLocks noGrp="1"/>
          </p:cNvSpPr>
          <p:nvPr>
            <p:ph type="body" sz="quarter" idx="3"/>
          </p:nvPr>
        </p:nvSpPr>
        <p:spPr/>
        <p:txBody>
          <a:bodyPr/>
          <a:lstStyle/>
          <a:p>
            <a:r>
              <a:rPr lang="en-US" altLang="ko-KR" dirty="0" smtClean="0"/>
              <a:t>EMG based</a:t>
            </a:r>
            <a:endParaRPr lang="ko-KR" altLang="en-US" dirty="0"/>
          </a:p>
        </p:txBody>
      </p:sp>
      <p:pic>
        <p:nvPicPr>
          <p:cNvPr id="9" name="Picture 9" descr="0720-1"/>
          <p:cNvPicPr>
            <a:picLocks noGrp="1" noChangeAspect="1" noChangeArrowheads="1"/>
          </p:cNvPicPr>
          <p:nvPr>
            <p:ph sz="quarter" idx="4"/>
          </p:nvPr>
        </p:nvPicPr>
        <p:blipFill>
          <a:blip r:embed="rId2" cstate="print"/>
          <a:srcRect/>
          <a:stretch>
            <a:fillRect/>
          </a:stretch>
        </p:blipFill>
        <p:spPr bwMode="auto">
          <a:xfrm>
            <a:off x="4721288" y="2483263"/>
            <a:ext cx="3889248" cy="3334512"/>
          </a:xfrm>
          <a:prstGeom prst="rect">
            <a:avLst/>
          </a:prstGeom>
          <a:noFill/>
          <a:ln w="9525">
            <a:noFill/>
            <a:miter lim="800000"/>
            <a:headEnd/>
            <a:tailEnd/>
          </a:ln>
        </p:spPr>
      </p:pic>
      <p:pic>
        <p:nvPicPr>
          <p:cNvPr id="10" name="Picture 7"/>
          <p:cNvPicPr>
            <a:picLocks noGrp="1" noChangeAspect="1" noChangeArrowheads="1"/>
          </p:cNvPicPr>
          <p:nvPr>
            <p:ph sz="half" idx="2"/>
          </p:nvPr>
        </p:nvPicPr>
        <p:blipFill>
          <a:blip r:embed="rId3" cstate="print"/>
          <a:srcRect/>
          <a:stretch>
            <a:fillRect/>
          </a:stretch>
        </p:blipFill>
        <p:spPr bwMode="auto">
          <a:xfrm>
            <a:off x="786370" y="2207661"/>
            <a:ext cx="3381847" cy="3885715"/>
          </a:xfrm>
          <a:prstGeom prst="rect">
            <a:avLst/>
          </a:prstGeom>
          <a:noFill/>
          <a:ln w="12700" cap="sq">
            <a:noFill/>
            <a:miter lim="800000"/>
            <a:headEnd type="none" w="sm" len="sm"/>
            <a:tailEnd type="none" w="sm" len="sm"/>
          </a:ln>
        </p:spPr>
      </p:pic>
      <p:pic>
        <p:nvPicPr>
          <p:cNvPr id="11" name="Picture 6" descr="Biofeedback System (BioCon-200)"/>
          <p:cNvPicPr>
            <a:picLocks noChangeAspect="1" noChangeArrowheads="1"/>
          </p:cNvPicPr>
          <p:nvPr/>
        </p:nvPicPr>
        <p:blipFill>
          <a:blip r:embed="rId4" cstate="print"/>
          <a:srcRect r="41457"/>
          <a:stretch>
            <a:fillRect/>
          </a:stretch>
        </p:blipFill>
        <p:spPr bwMode="auto">
          <a:xfrm>
            <a:off x="6876256" y="0"/>
            <a:ext cx="2267744" cy="237214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548680"/>
            <a:ext cx="8229600" cy="1080120"/>
          </a:xfrm>
        </p:spPr>
        <p:txBody>
          <a:bodyPr/>
          <a:lstStyle/>
          <a:p>
            <a:r>
              <a:rPr lang="en-US" altLang="ko-KR" b="1" dirty="0" smtClean="0">
                <a:latin typeface="휴먼엑스포" pitchFamily="18" charset="-127"/>
                <a:ea typeface="휴먼엑스포" pitchFamily="18" charset="-127"/>
              </a:rPr>
              <a:t>Asthma</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2348880"/>
            <a:ext cx="8229600" cy="3777283"/>
          </a:xfrm>
        </p:spPr>
        <p:txBody>
          <a:bodyPr/>
          <a:lstStyle/>
          <a:p>
            <a:r>
              <a:rPr lang="en-US" altLang="ko-KR" sz="2800" dirty="0" smtClean="0"/>
              <a:t>Pathologic GERD in 70-80% of asthma patients</a:t>
            </a:r>
          </a:p>
          <a:p>
            <a:endParaRPr lang="ko-KR" altLang="en-US" dirty="0"/>
          </a:p>
        </p:txBody>
      </p:sp>
      <p:sp>
        <p:nvSpPr>
          <p:cNvPr id="4" name="Text Box 4"/>
          <p:cNvSpPr txBox="1">
            <a:spLocks noChangeArrowheads="1"/>
          </p:cNvSpPr>
          <p:nvPr/>
        </p:nvSpPr>
        <p:spPr bwMode="auto">
          <a:xfrm>
            <a:off x="4325938" y="6518275"/>
            <a:ext cx="4818062" cy="366713"/>
          </a:xfrm>
          <a:prstGeom prst="rect">
            <a:avLst/>
          </a:prstGeom>
          <a:noFill/>
          <a:ln w="9525">
            <a:noFill/>
            <a:miter lim="800000"/>
            <a:headEnd/>
            <a:tailEnd/>
          </a:ln>
          <a:effectLst/>
        </p:spPr>
        <p:txBody>
          <a:bodyPr>
            <a:spAutoFit/>
          </a:bodyPr>
          <a:lstStyle/>
          <a:p>
            <a:pPr lvl="1" algn="r">
              <a:spcBef>
                <a:spcPct val="20000"/>
              </a:spcBef>
              <a:buClr>
                <a:schemeClr val="tx1"/>
              </a:buClr>
              <a:buFont typeface="Arial" pitchFamily="34" charset="0"/>
              <a:buNone/>
            </a:pPr>
            <a:r>
              <a:rPr lang="en-US" altLang="ko-KR" sz="1800" dirty="0">
                <a:solidFill>
                  <a:srgbClr val="5F5F5F"/>
                </a:solidFill>
                <a:latin typeface="Arial" pitchFamily="34" charset="0"/>
              </a:rPr>
              <a:t>Gastroenterology 1990;99</a:t>
            </a:r>
          </a:p>
        </p:txBody>
      </p:sp>
      <p:pic>
        <p:nvPicPr>
          <p:cNvPr id="5" name="Picture 13" descr="20080110_20"/>
          <p:cNvPicPr>
            <a:picLocks noChangeAspect="1" noChangeArrowheads="1"/>
          </p:cNvPicPr>
          <p:nvPr/>
        </p:nvPicPr>
        <p:blipFill>
          <a:blip r:embed="rId2" cstate="print"/>
          <a:srcRect/>
          <a:stretch>
            <a:fillRect/>
          </a:stretch>
        </p:blipFill>
        <p:spPr bwMode="auto">
          <a:xfrm>
            <a:off x="5651500" y="3552825"/>
            <a:ext cx="3240088" cy="2632075"/>
          </a:xfrm>
          <a:prstGeom prst="rect">
            <a:avLst/>
          </a:prstGeom>
          <a:noFill/>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ko-KR" sz="4000" b="1" dirty="0" smtClean="0">
                <a:latin typeface="휴먼엑스포" pitchFamily="18" charset="-127"/>
                <a:ea typeface="휴먼엑스포" pitchFamily="18" charset="-127"/>
              </a:rPr>
              <a:t>Bio Feed Back</a:t>
            </a:r>
            <a:r>
              <a:rPr lang="ko-KR" altLang="en-US" sz="4000" b="1" dirty="0" smtClean="0">
                <a:latin typeface="휴먼엑스포" pitchFamily="18" charset="-127"/>
                <a:ea typeface="휴먼엑스포" pitchFamily="18" charset="-127"/>
              </a:rPr>
              <a:t>의 문제점</a:t>
            </a:r>
          </a:p>
        </p:txBody>
      </p:sp>
      <p:sp>
        <p:nvSpPr>
          <p:cNvPr id="8195" name="Rectangle 3"/>
          <p:cNvSpPr>
            <a:spLocks noGrp="1" noChangeArrowheads="1"/>
          </p:cNvSpPr>
          <p:nvPr>
            <p:ph type="body" idx="1"/>
          </p:nvPr>
        </p:nvSpPr>
        <p:spPr>
          <a:xfrm>
            <a:off x="457200" y="1988840"/>
            <a:ext cx="8229600" cy="4137323"/>
          </a:xfrm>
        </p:spPr>
        <p:txBody>
          <a:bodyPr/>
          <a:lstStyle/>
          <a:p>
            <a:pPr eaLnBrk="1" hangingPunct="1">
              <a:lnSpc>
                <a:spcPct val="80000"/>
              </a:lnSpc>
            </a:pPr>
            <a:r>
              <a:rPr lang="ko-KR" altLang="en-US" sz="2800" b="1" dirty="0" smtClean="0"/>
              <a:t>치료 효과 </a:t>
            </a:r>
            <a:r>
              <a:rPr lang="en-US" altLang="ko-KR" sz="2800" b="1" dirty="0" smtClean="0"/>
              <a:t>:</a:t>
            </a:r>
            <a:r>
              <a:rPr lang="ko-KR" altLang="en-US" sz="2800" b="1" dirty="0" smtClean="0"/>
              <a:t> </a:t>
            </a:r>
            <a:r>
              <a:rPr lang="en-US" altLang="ko-KR" sz="2800" b="1" dirty="0" smtClean="0"/>
              <a:t>60-70%</a:t>
            </a:r>
          </a:p>
          <a:p>
            <a:pPr eaLnBrk="1" hangingPunct="1">
              <a:lnSpc>
                <a:spcPct val="80000"/>
              </a:lnSpc>
              <a:buFont typeface="Wingdings" pitchFamily="2" charset="2"/>
              <a:buNone/>
            </a:pPr>
            <a:endParaRPr lang="en-US" altLang="ko-KR" sz="2800" dirty="0" smtClean="0"/>
          </a:p>
          <a:p>
            <a:pPr eaLnBrk="1" hangingPunct="1">
              <a:lnSpc>
                <a:spcPct val="80000"/>
              </a:lnSpc>
            </a:pPr>
            <a:r>
              <a:rPr lang="ko-KR" altLang="en-US" sz="2800" b="1" dirty="0" smtClean="0"/>
              <a:t>환자의 요소</a:t>
            </a:r>
            <a:endParaRPr lang="en-US" altLang="ko-KR" sz="2800" b="1" dirty="0" smtClean="0"/>
          </a:p>
          <a:p>
            <a:pPr lvl="1" eaLnBrk="1" hangingPunct="1">
              <a:lnSpc>
                <a:spcPct val="80000"/>
              </a:lnSpc>
            </a:pPr>
            <a:r>
              <a:rPr lang="ko-KR" altLang="en-US" sz="2000" dirty="0" smtClean="0"/>
              <a:t>치료 의지</a:t>
            </a:r>
            <a:r>
              <a:rPr lang="en-US" altLang="ko-KR" sz="2000" dirty="0" smtClean="0"/>
              <a:t>, </a:t>
            </a:r>
            <a:r>
              <a:rPr lang="ko-KR" altLang="en-US" sz="2000" dirty="0" err="1" smtClean="0"/>
              <a:t>교육정도</a:t>
            </a:r>
            <a:r>
              <a:rPr lang="en-US" altLang="ko-KR" sz="2000" dirty="0" smtClean="0"/>
              <a:t>, </a:t>
            </a:r>
            <a:r>
              <a:rPr lang="ko-KR" altLang="en-US" sz="2000" dirty="0" smtClean="0"/>
              <a:t>나이</a:t>
            </a:r>
          </a:p>
          <a:p>
            <a:pPr lvl="1" eaLnBrk="1" hangingPunct="1">
              <a:lnSpc>
                <a:spcPct val="80000"/>
              </a:lnSpc>
            </a:pPr>
            <a:r>
              <a:rPr lang="en-US" altLang="ko-KR" sz="2000" dirty="0" err="1" smtClean="0"/>
              <a:t>Pathophysiology</a:t>
            </a:r>
            <a:r>
              <a:rPr lang="ko-KR" altLang="en-US" sz="2000" dirty="0" smtClean="0"/>
              <a:t>의 차이</a:t>
            </a:r>
          </a:p>
          <a:p>
            <a:pPr lvl="1" eaLnBrk="1" hangingPunct="1">
              <a:lnSpc>
                <a:spcPct val="80000"/>
              </a:lnSpc>
            </a:pPr>
            <a:r>
              <a:rPr lang="ko-KR" altLang="en-US" sz="2000" dirty="0" smtClean="0"/>
              <a:t>신경과적 문제가 있는 환자는 어렵다</a:t>
            </a:r>
            <a:r>
              <a:rPr lang="en-US" altLang="ko-KR" sz="2400" dirty="0" smtClean="0"/>
              <a:t>.</a:t>
            </a:r>
          </a:p>
          <a:p>
            <a:pPr lvl="1" eaLnBrk="1" hangingPunct="1">
              <a:lnSpc>
                <a:spcPct val="80000"/>
              </a:lnSpc>
              <a:buFont typeface="Wingdings" pitchFamily="2" charset="2"/>
              <a:buNone/>
            </a:pPr>
            <a:endParaRPr lang="ko-KR" altLang="en-US" sz="2400" dirty="0" smtClean="0"/>
          </a:p>
          <a:p>
            <a:pPr eaLnBrk="1" hangingPunct="1">
              <a:lnSpc>
                <a:spcPct val="80000"/>
              </a:lnSpc>
            </a:pPr>
            <a:r>
              <a:rPr lang="ko-KR" altLang="en-US" sz="2800" b="1" dirty="0" smtClean="0"/>
              <a:t>치료자의 요소</a:t>
            </a:r>
            <a:endParaRPr lang="en-US" altLang="ko-KR" sz="2800" b="1" dirty="0" smtClean="0"/>
          </a:p>
          <a:p>
            <a:pPr lvl="1" eaLnBrk="1" hangingPunct="1">
              <a:lnSpc>
                <a:spcPct val="80000"/>
              </a:lnSpc>
            </a:pPr>
            <a:r>
              <a:rPr lang="ko-KR" altLang="en-US" sz="2000" dirty="0" err="1" smtClean="0"/>
              <a:t>치료자마다</a:t>
            </a:r>
            <a:r>
              <a:rPr lang="ko-KR" altLang="en-US" sz="2000" dirty="0" smtClean="0"/>
              <a:t> 방법이 다름</a:t>
            </a:r>
            <a:r>
              <a:rPr lang="en-US" altLang="ko-KR" sz="2000" dirty="0" smtClean="0"/>
              <a:t>.</a:t>
            </a:r>
          </a:p>
          <a:p>
            <a:pPr lvl="1" eaLnBrk="1" hangingPunct="1">
              <a:lnSpc>
                <a:spcPct val="80000"/>
              </a:lnSpc>
            </a:pPr>
            <a:r>
              <a:rPr lang="ko-KR" altLang="en-US" sz="2000" dirty="0" err="1" smtClean="0"/>
              <a:t>치료자와</a:t>
            </a:r>
            <a:r>
              <a:rPr lang="ko-KR" altLang="en-US" sz="2000" dirty="0" smtClean="0"/>
              <a:t> 환자의 </a:t>
            </a:r>
            <a:r>
              <a:rPr lang="en-US" altLang="ko-KR" sz="2000" dirty="0" smtClean="0"/>
              <a:t>rapport </a:t>
            </a:r>
            <a:r>
              <a:rPr lang="ko-KR" altLang="en-US" sz="2000" dirty="0" smtClean="0"/>
              <a:t>형성에 따라 효과 다름</a:t>
            </a:r>
            <a:r>
              <a:rPr lang="en-US" altLang="ko-KR" sz="2000" dirty="0" smtClean="0"/>
              <a:t>.  </a:t>
            </a:r>
          </a:p>
          <a:p>
            <a:pPr lvl="1" eaLnBrk="1" hangingPunct="1">
              <a:lnSpc>
                <a:spcPct val="80000"/>
              </a:lnSpc>
            </a:pPr>
            <a:endParaRPr lang="ko-KR" altLang="en-US" sz="2000" dirty="0" smtClean="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7544" y="476672"/>
            <a:ext cx="8229600" cy="1143000"/>
          </a:xfrm>
        </p:spPr>
        <p:txBody>
          <a:bodyPr>
            <a:normAutofit/>
          </a:bodyPr>
          <a:lstStyle/>
          <a:p>
            <a:pPr eaLnBrk="1" hangingPunct="1"/>
            <a:r>
              <a:rPr lang="en-US" altLang="ko-KR" sz="4000" b="1" dirty="0" smtClean="0">
                <a:latin typeface="휴먼엑스포" pitchFamily="18" charset="-127"/>
                <a:ea typeface="휴먼엑스포" pitchFamily="18" charset="-127"/>
              </a:rPr>
              <a:t>Novel Treatments for PFD</a:t>
            </a:r>
          </a:p>
        </p:txBody>
      </p:sp>
      <p:sp>
        <p:nvSpPr>
          <p:cNvPr id="10243" name="Rectangle 3"/>
          <p:cNvSpPr>
            <a:spLocks noGrp="1" noChangeArrowheads="1"/>
          </p:cNvSpPr>
          <p:nvPr>
            <p:ph type="body" idx="1"/>
          </p:nvPr>
        </p:nvSpPr>
        <p:spPr>
          <a:xfrm>
            <a:off x="1371600" y="1916832"/>
            <a:ext cx="6368752" cy="3698156"/>
          </a:xfrm>
        </p:spPr>
        <p:txBody>
          <a:bodyPr>
            <a:normAutofit fontScale="92500" lnSpcReduction="20000"/>
          </a:bodyPr>
          <a:lstStyle/>
          <a:p>
            <a:pPr eaLnBrk="1" hangingPunct="1"/>
            <a:endParaRPr lang="en-US" altLang="ko-KR" dirty="0" smtClean="0">
              <a:latin typeface="Arial" charset="0"/>
            </a:endParaRPr>
          </a:p>
          <a:p>
            <a:pPr eaLnBrk="1" hangingPunct="1"/>
            <a:r>
              <a:rPr lang="en-US" altLang="ko-KR" sz="3000" dirty="0" smtClean="0">
                <a:latin typeface="Arial" charset="0"/>
              </a:rPr>
              <a:t>Electrical Stimulation Therapy</a:t>
            </a:r>
          </a:p>
          <a:p>
            <a:pPr eaLnBrk="1" hangingPunct="1"/>
            <a:endParaRPr lang="en-US" altLang="ko-KR" sz="3000" dirty="0" smtClean="0">
              <a:latin typeface="Arial" charset="0"/>
            </a:endParaRPr>
          </a:p>
          <a:p>
            <a:pPr eaLnBrk="1" hangingPunct="1"/>
            <a:r>
              <a:rPr lang="en-US" altLang="ko-KR" sz="3000" dirty="0" err="1" smtClean="0">
                <a:latin typeface="Arial" charset="0"/>
              </a:rPr>
              <a:t>Botulinum</a:t>
            </a:r>
            <a:r>
              <a:rPr lang="en-US" altLang="ko-KR" sz="3000" dirty="0" smtClean="0">
                <a:latin typeface="Arial" charset="0"/>
              </a:rPr>
              <a:t> Toxin Injection</a:t>
            </a:r>
          </a:p>
          <a:p>
            <a:pPr eaLnBrk="1" hangingPunct="1">
              <a:buFont typeface="Wingdings" pitchFamily="2" charset="2"/>
              <a:buNone/>
            </a:pPr>
            <a:endParaRPr lang="en-US" altLang="ko-KR" sz="3000" dirty="0" smtClean="0">
              <a:latin typeface="Arial" charset="0"/>
            </a:endParaRPr>
          </a:p>
          <a:p>
            <a:pPr eaLnBrk="1" hangingPunct="1"/>
            <a:r>
              <a:rPr lang="en-US" altLang="ko-KR" sz="3000" dirty="0" smtClean="0">
                <a:latin typeface="Arial" charset="0"/>
              </a:rPr>
              <a:t>Rectal Pacing</a:t>
            </a:r>
          </a:p>
          <a:p>
            <a:pPr eaLnBrk="1" hangingPunct="1"/>
            <a:endParaRPr lang="en-US" altLang="ko-KR" sz="3000" dirty="0" smtClean="0">
              <a:latin typeface="Arial" charset="0"/>
            </a:endParaRPr>
          </a:p>
          <a:p>
            <a:pPr eaLnBrk="1" hangingPunct="1"/>
            <a:r>
              <a:rPr lang="en-US" altLang="ko-KR" sz="3000" dirty="0" err="1" smtClean="0">
                <a:latin typeface="Arial" charset="0"/>
              </a:rPr>
              <a:t>Puborectalis</a:t>
            </a:r>
            <a:r>
              <a:rPr lang="en-US" altLang="ko-KR" sz="3000" dirty="0" smtClean="0">
                <a:latin typeface="Arial" charset="0"/>
              </a:rPr>
              <a:t> manipulation</a:t>
            </a:r>
            <a:endParaRPr lang="en-US" altLang="ko-KR" dirty="0" smtClean="0">
              <a:latin typeface="Arial" charset="0"/>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2"/>
          <p:cNvSpPr>
            <a:spLocks noChangeArrowheads="1"/>
          </p:cNvSpPr>
          <p:nvPr/>
        </p:nvSpPr>
        <p:spPr bwMode="auto">
          <a:xfrm>
            <a:off x="1979613" y="333375"/>
            <a:ext cx="5256212" cy="3240088"/>
          </a:xfrm>
          <a:prstGeom prst="ellipse">
            <a:avLst/>
          </a:prstGeom>
          <a:gradFill rotWithShape="1">
            <a:gsLst>
              <a:gs pos="0">
                <a:srgbClr val="2677A4"/>
              </a:gs>
              <a:gs pos="100000">
                <a:srgbClr val="00CCFF"/>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2677A4"/>
            </a:extrusionClr>
          </a:sp3d>
        </p:spPr>
        <p:txBody>
          <a:bodyPr wrap="none" anchor="ctr">
            <a:flatTx/>
          </a:bodyPr>
          <a:lstStyle/>
          <a:p>
            <a:pPr algn="ctr"/>
            <a:r>
              <a:rPr lang="en-US" altLang="ko-KR" sz="2800">
                <a:latin typeface="Arial" charset="0"/>
              </a:rPr>
              <a:t>C-IBS</a:t>
            </a:r>
          </a:p>
          <a:p>
            <a:pPr algn="ctr"/>
            <a:endParaRPr lang="en-US" altLang="ko-KR" sz="2800">
              <a:latin typeface="Arial" charset="0"/>
            </a:endParaRPr>
          </a:p>
          <a:p>
            <a:pPr algn="ctr"/>
            <a:endParaRPr lang="ko-KR" altLang="en-US" sz="2800">
              <a:latin typeface="Arial" charset="0"/>
            </a:endParaRPr>
          </a:p>
        </p:txBody>
      </p:sp>
      <p:sp>
        <p:nvSpPr>
          <p:cNvPr id="15363" name="Oval 3"/>
          <p:cNvSpPr>
            <a:spLocks noChangeArrowheads="1"/>
          </p:cNvSpPr>
          <p:nvPr/>
        </p:nvSpPr>
        <p:spPr bwMode="auto">
          <a:xfrm>
            <a:off x="3635375" y="2349500"/>
            <a:ext cx="5184775" cy="3168650"/>
          </a:xfrm>
          <a:prstGeom prst="ellipse">
            <a:avLst/>
          </a:prstGeom>
          <a:gradFill rotWithShape="1">
            <a:gsLst>
              <a:gs pos="0">
                <a:srgbClr val="E5890F">
                  <a:alpha val="32001"/>
                </a:srgbClr>
              </a:gs>
              <a:gs pos="100000">
                <a:srgbClr val="FFCC00"/>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E5890F"/>
            </a:extrusionClr>
          </a:sp3d>
        </p:spPr>
        <p:txBody>
          <a:bodyPr wrap="none" anchor="ctr">
            <a:flatTx/>
          </a:bodyPr>
          <a:lstStyle/>
          <a:p>
            <a:pPr algn="r"/>
            <a:r>
              <a:rPr lang="en-US" altLang="ko-KR" sz="2800">
                <a:latin typeface="Arial" charset="0"/>
              </a:rPr>
              <a:t>Pelvic Floor </a:t>
            </a:r>
          </a:p>
          <a:p>
            <a:pPr algn="r"/>
            <a:r>
              <a:rPr lang="en-US" altLang="ko-KR" sz="2800">
                <a:latin typeface="Arial" charset="0"/>
              </a:rPr>
              <a:t>Dyssynergia</a:t>
            </a:r>
          </a:p>
        </p:txBody>
      </p:sp>
      <p:sp>
        <p:nvSpPr>
          <p:cNvPr id="15364" name="Oval 4"/>
          <p:cNvSpPr>
            <a:spLocks noChangeArrowheads="1"/>
          </p:cNvSpPr>
          <p:nvPr/>
        </p:nvSpPr>
        <p:spPr bwMode="auto">
          <a:xfrm>
            <a:off x="539750" y="2349500"/>
            <a:ext cx="4752975" cy="3168650"/>
          </a:xfrm>
          <a:prstGeom prst="ellipse">
            <a:avLst/>
          </a:prstGeom>
          <a:gradFill rotWithShape="1">
            <a:gsLst>
              <a:gs pos="0">
                <a:srgbClr val="008000">
                  <a:alpha val="32001"/>
                </a:srgbClr>
              </a:gs>
              <a:gs pos="100000">
                <a:schemeClr val="folHlink"/>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008000"/>
            </a:extrusionClr>
          </a:sp3d>
        </p:spPr>
        <p:txBody>
          <a:bodyPr wrap="none" anchor="ctr">
            <a:flatTx/>
          </a:bodyPr>
          <a:lstStyle/>
          <a:p>
            <a:r>
              <a:rPr lang="en-US" altLang="ko-KR" sz="2800">
                <a:latin typeface="Arial" charset="0"/>
              </a:rPr>
              <a:t>Slow Transit</a:t>
            </a:r>
          </a:p>
        </p:txBody>
      </p:sp>
      <p:sp>
        <p:nvSpPr>
          <p:cNvPr id="15365" name="Oval 5"/>
          <p:cNvSpPr>
            <a:spLocks noChangeArrowheads="1"/>
          </p:cNvSpPr>
          <p:nvPr/>
        </p:nvSpPr>
        <p:spPr bwMode="auto">
          <a:xfrm>
            <a:off x="3348038" y="2349500"/>
            <a:ext cx="2374900" cy="2232025"/>
          </a:xfrm>
          <a:prstGeom prst="ellipse">
            <a:avLst/>
          </a:prstGeom>
          <a:solidFill>
            <a:srgbClr val="FFDD4D"/>
          </a:solidFill>
          <a:ln w="9525">
            <a:round/>
            <a:headEnd/>
            <a:tailEnd/>
          </a:ln>
          <a:scene3d>
            <a:camera prst="legacyPerspectiveBottom">
              <a:rot lat="300000" lon="0" rev="0"/>
            </a:camera>
            <a:lightRig rig="legacyFlat3" dir="t"/>
          </a:scene3d>
          <a:sp3d extrusionH="887400" prstMaterial="legacyMatte">
            <a:bevelT w="13500" h="13500" prst="angle"/>
            <a:bevelB w="13500" h="13500" prst="angle"/>
            <a:extrusionClr>
              <a:srgbClr val="FFDD4D"/>
            </a:extrusionClr>
          </a:sp3d>
        </p:spPr>
        <p:txBody>
          <a:bodyPr wrap="none" anchor="ctr">
            <a:flatTx/>
          </a:bodyPr>
          <a:lstStyle/>
          <a:p>
            <a:pPr algn="ctr"/>
            <a:r>
              <a:rPr lang="en-US" altLang="ko-KR" sz="2800" dirty="0">
                <a:latin typeface="Arial" charset="0"/>
              </a:rPr>
              <a:t>Rectal</a:t>
            </a:r>
          </a:p>
          <a:p>
            <a:pPr algn="ctr"/>
            <a:r>
              <a:rPr lang="en-US" altLang="ko-KR" sz="2800" dirty="0">
                <a:latin typeface="Arial" charset="0"/>
              </a:rPr>
              <a:t>Hyposensitivity</a:t>
            </a:r>
          </a:p>
        </p:txBody>
      </p:sp>
      <p:sp>
        <p:nvSpPr>
          <p:cNvPr id="15366" name="Text Box 6"/>
          <p:cNvSpPr txBox="1">
            <a:spLocks noChangeArrowheads="1"/>
          </p:cNvSpPr>
          <p:nvPr/>
        </p:nvSpPr>
        <p:spPr bwMode="auto">
          <a:xfrm>
            <a:off x="1409700" y="5949950"/>
            <a:ext cx="6084888" cy="519113"/>
          </a:xfrm>
          <a:prstGeom prst="rect">
            <a:avLst/>
          </a:prstGeom>
          <a:noFill/>
          <a:ln w="9525" algn="ctr">
            <a:noFill/>
            <a:miter lim="800000"/>
            <a:headEnd/>
            <a:tailEnd/>
          </a:ln>
        </p:spPr>
        <p:txBody>
          <a:bodyPr wrap="none">
            <a:spAutoFit/>
          </a:bodyPr>
          <a:lstStyle/>
          <a:p>
            <a:pPr algn="ctr"/>
            <a:r>
              <a:rPr lang="en-US" altLang="ko-KR" sz="2800">
                <a:latin typeface="Arial" charset="0"/>
              </a:rPr>
              <a:t>Absent/Diminished desire to defecate</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내용 개체 틀 2"/>
          <p:cNvSpPr>
            <a:spLocks noGrp="1"/>
          </p:cNvSpPr>
          <p:nvPr>
            <p:ph idx="1"/>
          </p:nvPr>
        </p:nvSpPr>
        <p:spPr>
          <a:xfrm>
            <a:off x="457200" y="1916832"/>
            <a:ext cx="8229600" cy="4608512"/>
          </a:xfrm>
        </p:spPr>
        <p:txBody>
          <a:bodyPr/>
          <a:lstStyle/>
          <a:p>
            <a:r>
              <a:rPr lang="en-US" altLang="ko-KR" sz="2400" b="1" dirty="0" smtClean="0">
                <a:latin typeface="Arial" charset="0"/>
                <a:cs typeface="Arial" charset="0"/>
              </a:rPr>
              <a:t>1952 </a:t>
            </a:r>
            <a:r>
              <a:rPr lang="en-US" altLang="ko-KR" sz="2400" b="1" dirty="0" err="1" smtClean="0">
                <a:latin typeface="Arial" charset="0"/>
                <a:cs typeface="Arial" charset="0"/>
              </a:rPr>
              <a:t>Bors</a:t>
            </a:r>
            <a:r>
              <a:rPr lang="en-US" altLang="ko-KR" sz="2400" b="1" dirty="0" smtClean="0">
                <a:latin typeface="Arial" charset="0"/>
                <a:cs typeface="Arial" charset="0"/>
              </a:rPr>
              <a:t> Urinary Incontinence</a:t>
            </a:r>
          </a:p>
          <a:p>
            <a:pPr lvl="1"/>
            <a:r>
              <a:rPr lang="en-US" altLang="ko-KR" sz="2000" dirty="0" smtClean="0">
                <a:latin typeface="Arial" charset="0"/>
                <a:cs typeface="Arial" charset="0"/>
              </a:rPr>
              <a:t>EST in </a:t>
            </a:r>
            <a:r>
              <a:rPr lang="en-US" altLang="ko-KR" sz="2000" dirty="0" err="1" smtClean="0">
                <a:latin typeface="Arial" charset="0"/>
                <a:cs typeface="Arial" charset="0"/>
              </a:rPr>
              <a:t>pudendal</a:t>
            </a:r>
            <a:r>
              <a:rPr lang="en-US" altLang="ko-KR" sz="2000" dirty="0" smtClean="0">
                <a:latin typeface="Arial" charset="0"/>
                <a:cs typeface="Arial" charset="0"/>
              </a:rPr>
              <a:t> nerve</a:t>
            </a:r>
          </a:p>
          <a:p>
            <a:r>
              <a:rPr lang="en-US" altLang="ko-KR" sz="2400" b="1" dirty="0" smtClean="0">
                <a:latin typeface="Arial" charset="0"/>
                <a:cs typeface="Arial" charset="0"/>
              </a:rPr>
              <a:t>1963 Caldwell pelvic floor implanted electrodes</a:t>
            </a:r>
          </a:p>
          <a:p>
            <a:r>
              <a:rPr lang="en-US" altLang="ko-KR" sz="2400" b="1" dirty="0" smtClean="0">
                <a:latin typeface="Arial" charset="0"/>
                <a:cs typeface="Arial" charset="0"/>
              </a:rPr>
              <a:t>Current Use</a:t>
            </a:r>
          </a:p>
          <a:p>
            <a:pPr lvl="1"/>
            <a:r>
              <a:rPr lang="en-US" altLang="ko-KR" sz="2000" b="1" dirty="0" smtClean="0">
                <a:latin typeface="Arial" charset="0"/>
                <a:cs typeface="Arial" charset="0"/>
              </a:rPr>
              <a:t>Rehabilitation Medicine</a:t>
            </a:r>
          </a:p>
          <a:p>
            <a:pPr lvl="2"/>
            <a:r>
              <a:rPr lang="en-US" altLang="ko-KR" sz="1600" dirty="0" smtClean="0">
                <a:latin typeface="Arial" charset="0"/>
                <a:cs typeface="Arial" charset="0"/>
              </a:rPr>
              <a:t>Pain management</a:t>
            </a:r>
          </a:p>
          <a:p>
            <a:pPr lvl="2"/>
            <a:r>
              <a:rPr lang="en-US" altLang="ko-KR" sz="1600" dirty="0" smtClean="0">
                <a:latin typeface="Arial" charset="0"/>
                <a:cs typeface="Arial" charset="0"/>
              </a:rPr>
              <a:t>Sensory recovery</a:t>
            </a:r>
          </a:p>
          <a:p>
            <a:pPr lvl="1"/>
            <a:r>
              <a:rPr lang="en-US" altLang="ko-KR" sz="2000" b="1" dirty="0" smtClean="0">
                <a:latin typeface="Arial" charset="0"/>
                <a:cs typeface="Arial" charset="0"/>
              </a:rPr>
              <a:t>Urology and Gynecology</a:t>
            </a:r>
          </a:p>
          <a:p>
            <a:pPr lvl="2"/>
            <a:r>
              <a:rPr lang="en-US" altLang="ko-KR" sz="1600" dirty="0" smtClean="0">
                <a:latin typeface="Arial" charset="0"/>
                <a:cs typeface="Arial" charset="0"/>
              </a:rPr>
              <a:t>Urinary Incontinence</a:t>
            </a:r>
          </a:p>
          <a:p>
            <a:pPr lvl="1"/>
            <a:r>
              <a:rPr lang="en-US" altLang="ko-KR" sz="2000" b="1" dirty="0" err="1" smtClean="0">
                <a:latin typeface="Arial" charset="0"/>
                <a:cs typeface="Arial" charset="0"/>
              </a:rPr>
              <a:t>Gastroenteorlogy</a:t>
            </a:r>
            <a:endParaRPr lang="en-US" altLang="ko-KR" sz="2000" b="1" dirty="0" smtClean="0">
              <a:latin typeface="Arial" charset="0"/>
              <a:cs typeface="Arial" charset="0"/>
            </a:endParaRPr>
          </a:p>
          <a:p>
            <a:pPr lvl="2"/>
            <a:r>
              <a:rPr lang="en-US" altLang="ko-KR" sz="1600" dirty="0" smtClean="0">
                <a:latin typeface="Arial" charset="0"/>
                <a:cs typeface="Arial" charset="0"/>
              </a:rPr>
              <a:t>Anal Incontinence</a:t>
            </a:r>
          </a:p>
          <a:p>
            <a:pPr lvl="2"/>
            <a:r>
              <a:rPr lang="en-US" altLang="ko-KR" sz="1600" dirty="0" smtClean="0">
                <a:latin typeface="Arial" charset="0"/>
                <a:cs typeface="Arial" charset="0"/>
              </a:rPr>
              <a:t>Constipation?</a:t>
            </a:r>
            <a:endParaRPr lang="ko-KR" altLang="en-US" sz="1600" dirty="0" smtClean="0">
              <a:latin typeface="Arial" charset="0"/>
              <a:cs typeface="Arial" charset="0"/>
            </a:endParaRPr>
          </a:p>
        </p:txBody>
      </p:sp>
      <p:sp>
        <p:nvSpPr>
          <p:cNvPr id="11267" name="제목 1"/>
          <p:cNvSpPr>
            <a:spLocks noGrp="1"/>
          </p:cNvSpPr>
          <p:nvPr>
            <p:ph type="title"/>
          </p:nvPr>
        </p:nvSpPr>
        <p:spPr/>
        <p:txBody>
          <a:bodyPr>
            <a:normAutofit/>
          </a:bodyPr>
          <a:lstStyle/>
          <a:p>
            <a:pPr eaLnBrk="1" hangingPunct="1"/>
            <a:r>
              <a:rPr lang="en-US" altLang="ko-KR" sz="3200" b="1" dirty="0" smtClean="0">
                <a:latin typeface="휴먼엑스포" pitchFamily="18" charset="-127"/>
                <a:ea typeface="휴먼엑스포" pitchFamily="18" charset="-127"/>
              </a:rPr>
              <a:t>History of Electrical Stimulation</a:t>
            </a:r>
            <a:endParaRPr lang="ko-KR" altLang="en-US" sz="3200" b="1" dirty="0" smtClean="0">
              <a:latin typeface="휴먼엑스포" pitchFamily="18" charset="-127"/>
              <a:ea typeface="휴먼엑스포" pitchFamily="18" charset="-127"/>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ko-KR" sz="3200" b="1" dirty="0" smtClean="0">
                <a:latin typeface="휴먼엑스포" pitchFamily="18" charset="-127"/>
                <a:ea typeface="휴먼엑스포" pitchFamily="18" charset="-127"/>
              </a:rPr>
              <a:t>Electrical Stimulation Therapy (EST) in </a:t>
            </a:r>
            <a:r>
              <a:rPr lang="en-US" altLang="ko-KR" sz="3200" b="1" dirty="0" err="1" smtClean="0">
                <a:latin typeface="휴먼엑스포" pitchFamily="18" charset="-127"/>
                <a:ea typeface="휴먼엑스포" pitchFamily="18" charset="-127"/>
              </a:rPr>
              <a:t>Urogenital</a:t>
            </a:r>
            <a:r>
              <a:rPr lang="en-US" altLang="ko-KR" sz="3200" b="1" dirty="0" smtClean="0">
                <a:latin typeface="휴먼엑스포" pitchFamily="18" charset="-127"/>
                <a:ea typeface="휴먼엑스포" pitchFamily="18" charset="-127"/>
              </a:rPr>
              <a:t> Diseases</a:t>
            </a:r>
          </a:p>
        </p:txBody>
      </p:sp>
      <p:sp>
        <p:nvSpPr>
          <p:cNvPr id="12291" name="Rectangle 3"/>
          <p:cNvSpPr>
            <a:spLocks noGrp="1" noChangeArrowheads="1"/>
          </p:cNvSpPr>
          <p:nvPr>
            <p:ph type="body" idx="1"/>
          </p:nvPr>
        </p:nvSpPr>
        <p:spPr>
          <a:xfrm>
            <a:off x="827088" y="1844675"/>
            <a:ext cx="7772400" cy="4114800"/>
          </a:xfrm>
        </p:spPr>
        <p:txBody>
          <a:bodyPr>
            <a:normAutofit/>
          </a:bodyPr>
          <a:lstStyle/>
          <a:p>
            <a:pPr eaLnBrk="1" hangingPunct="1">
              <a:lnSpc>
                <a:spcPct val="90000"/>
              </a:lnSpc>
              <a:buFont typeface="Wingdings" pitchFamily="2" charset="2"/>
              <a:buNone/>
            </a:pPr>
            <a:endParaRPr lang="en-US" altLang="ko-KR" sz="2800" i="1" dirty="0" smtClean="0">
              <a:latin typeface="Arial" charset="0"/>
            </a:endParaRPr>
          </a:p>
          <a:p>
            <a:pPr eaLnBrk="1" hangingPunct="1">
              <a:lnSpc>
                <a:spcPct val="90000"/>
              </a:lnSpc>
            </a:pPr>
            <a:r>
              <a:rPr lang="en-US" altLang="ko-KR" sz="2800" b="1" dirty="0" smtClean="0">
                <a:latin typeface="+mj-lt"/>
              </a:rPr>
              <a:t>Effective treatment for stress incontinence &amp; urge incontinence</a:t>
            </a:r>
          </a:p>
          <a:p>
            <a:pPr eaLnBrk="1" hangingPunct="1">
              <a:lnSpc>
                <a:spcPct val="90000"/>
              </a:lnSpc>
              <a:buFont typeface="Wingdings" pitchFamily="2" charset="2"/>
              <a:buNone/>
            </a:pPr>
            <a:endParaRPr lang="en-US" altLang="ko-KR" sz="2800" i="1" u="sng" dirty="0" smtClean="0">
              <a:latin typeface="+mj-lt"/>
            </a:endParaRPr>
          </a:p>
          <a:p>
            <a:pPr eaLnBrk="1" hangingPunct="1">
              <a:lnSpc>
                <a:spcPct val="90000"/>
              </a:lnSpc>
            </a:pPr>
            <a:r>
              <a:rPr lang="en-US" altLang="ko-KR" sz="2800" b="1" dirty="0" smtClean="0">
                <a:latin typeface="+mj-lt"/>
              </a:rPr>
              <a:t>Mechanisms</a:t>
            </a:r>
            <a:r>
              <a:rPr lang="en-US" altLang="ko-KR" sz="2800" dirty="0" smtClean="0">
                <a:latin typeface="+mj-lt"/>
              </a:rPr>
              <a:t> </a:t>
            </a:r>
          </a:p>
          <a:p>
            <a:pPr lvl="1" eaLnBrk="1" hangingPunct="1">
              <a:lnSpc>
                <a:spcPct val="90000"/>
              </a:lnSpc>
            </a:pPr>
            <a:r>
              <a:rPr lang="en-US" altLang="ko-KR" sz="2000" b="1" dirty="0" smtClean="0">
                <a:latin typeface="+mj-lt"/>
              </a:rPr>
              <a:t>Urethral Sphincter reinforcement</a:t>
            </a:r>
          </a:p>
          <a:p>
            <a:pPr lvl="1" eaLnBrk="1" hangingPunct="1">
              <a:lnSpc>
                <a:spcPct val="90000"/>
              </a:lnSpc>
            </a:pPr>
            <a:r>
              <a:rPr lang="en-US" altLang="ko-KR" sz="2000" b="1" dirty="0" smtClean="0">
                <a:latin typeface="+mj-lt"/>
              </a:rPr>
              <a:t>Stimulate </a:t>
            </a:r>
            <a:r>
              <a:rPr lang="en-US" altLang="ko-KR" sz="2000" b="1" dirty="0" err="1" smtClean="0">
                <a:latin typeface="+mj-lt"/>
              </a:rPr>
              <a:t>Levator</a:t>
            </a:r>
            <a:r>
              <a:rPr lang="en-US" altLang="ko-KR" sz="2000" b="1" dirty="0" smtClean="0">
                <a:latin typeface="+mj-lt"/>
              </a:rPr>
              <a:t> </a:t>
            </a:r>
            <a:r>
              <a:rPr lang="en-US" altLang="ko-KR" sz="2000" b="1" dirty="0" err="1" smtClean="0">
                <a:latin typeface="+mj-lt"/>
              </a:rPr>
              <a:t>Ani</a:t>
            </a:r>
            <a:r>
              <a:rPr lang="en-US" altLang="ko-KR" sz="2000" b="1" dirty="0" smtClean="0">
                <a:latin typeface="+mj-lt"/>
              </a:rPr>
              <a:t> Muscle</a:t>
            </a:r>
          </a:p>
          <a:p>
            <a:pPr lvl="1" eaLnBrk="1" hangingPunct="1">
              <a:lnSpc>
                <a:spcPct val="90000"/>
              </a:lnSpc>
            </a:pPr>
            <a:r>
              <a:rPr lang="en-US" altLang="ko-KR" sz="2000" b="1" dirty="0" smtClean="0">
                <a:latin typeface="+mj-lt"/>
              </a:rPr>
              <a:t>Relaxation of Muscles with </a:t>
            </a:r>
            <a:r>
              <a:rPr lang="en-US" altLang="ko-KR" sz="2000" b="1" dirty="0" err="1" smtClean="0">
                <a:latin typeface="+mj-lt"/>
              </a:rPr>
              <a:t>repetative</a:t>
            </a:r>
            <a:r>
              <a:rPr lang="en-US" altLang="ko-KR" sz="2000" b="1" dirty="0" smtClean="0">
                <a:latin typeface="+mj-lt"/>
              </a:rPr>
              <a:t> stimulation</a:t>
            </a:r>
          </a:p>
          <a:p>
            <a:pPr lvl="1" eaLnBrk="1" hangingPunct="1">
              <a:lnSpc>
                <a:spcPct val="90000"/>
              </a:lnSpc>
            </a:pPr>
            <a:r>
              <a:rPr lang="en-US" altLang="ko-KR" sz="2000" b="1" dirty="0" smtClean="0">
                <a:solidFill>
                  <a:srgbClr val="0000CC"/>
                </a:solidFill>
                <a:latin typeface="+mj-lt"/>
              </a:rPr>
              <a:t>External Anal Sphincter?</a:t>
            </a:r>
          </a:p>
          <a:p>
            <a:pPr lvl="1" eaLnBrk="1" hangingPunct="1">
              <a:lnSpc>
                <a:spcPct val="90000"/>
              </a:lnSpc>
            </a:pPr>
            <a:r>
              <a:rPr lang="en-US" altLang="ko-KR" sz="2000" b="1" dirty="0" err="1" smtClean="0">
                <a:solidFill>
                  <a:srgbClr val="0000CC"/>
                </a:solidFill>
                <a:latin typeface="+mj-lt"/>
              </a:rPr>
              <a:t>Puborectalis</a:t>
            </a:r>
            <a:r>
              <a:rPr lang="en-US" altLang="ko-KR" sz="2000" b="1" dirty="0" smtClean="0">
                <a:solidFill>
                  <a:srgbClr val="0000CC"/>
                </a:solidFill>
                <a:latin typeface="+mj-lt"/>
              </a:rPr>
              <a:t> Muscle</a:t>
            </a:r>
            <a:r>
              <a:rPr lang="en-US" altLang="ko-KR" sz="2400" b="1" dirty="0" smtClean="0">
                <a:solidFill>
                  <a:srgbClr val="0000CC"/>
                </a:solidFill>
                <a:latin typeface="+mj-lt"/>
              </a:rPr>
              <a:t>?</a:t>
            </a:r>
            <a:r>
              <a:rPr lang="en-US" altLang="ko-KR" sz="2400" b="1" dirty="0" smtClean="0">
                <a:latin typeface="+mj-lt"/>
              </a:rPr>
              <a:t> </a:t>
            </a:r>
          </a:p>
        </p:txBody>
      </p:sp>
      <p:sp>
        <p:nvSpPr>
          <p:cNvPr id="12292" name="Text Box 4"/>
          <p:cNvSpPr txBox="1">
            <a:spLocks noChangeArrowheads="1"/>
          </p:cNvSpPr>
          <p:nvPr/>
        </p:nvSpPr>
        <p:spPr bwMode="auto">
          <a:xfrm>
            <a:off x="0" y="6491287"/>
            <a:ext cx="3732212" cy="366713"/>
          </a:xfrm>
          <a:prstGeom prst="rect">
            <a:avLst/>
          </a:prstGeom>
          <a:noFill/>
          <a:ln w="9525">
            <a:noFill/>
            <a:miter lim="800000"/>
            <a:headEnd/>
            <a:tailEnd/>
          </a:ln>
        </p:spPr>
        <p:txBody>
          <a:bodyPr wrap="none">
            <a:spAutoFit/>
          </a:bodyPr>
          <a:lstStyle/>
          <a:p>
            <a:r>
              <a:rPr lang="en-US" altLang="ko-KR" dirty="0">
                <a:latin typeface="Arial" charset="0"/>
              </a:rPr>
              <a:t>Pelvic Floor Disorders 1</a:t>
            </a:r>
            <a:r>
              <a:rPr lang="en-US" altLang="ko-KR" baseline="30000" dirty="0">
                <a:latin typeface="Arial" charset="0"/>
              </a:rPr>
              <a:t>st</a:t>
            </a:r>
            <a:r>
              <a:rPr lang="en-US" altLang="ko-KR" dirty="0">
                <a:latin typeface="Arial" charset="0"/>
              </a:rPr>
              <a:t> </a:t>
            </a:r>
            <a:r>
              <a:rPr lang="en-US" altLang="ko-KR" dirty="0" err="1">
                <a:latin typeface="Arial" charset="0"/>
              </a:rPr>
              <a:t>edi</a:t>
            </a:r>
            <a:r>
              <a:rPr lang="en-US" altLang="ko-KR" dirty="0">
                <a:latin typeface="Arial" charset="0"/>
              </a:rPr>
              <a:t>. 2004</a:t>
            </a:r>
          </a:p>
        </p:txBody>
      </p:sp>
      <p:pic>
        <p:nvPicPr>
          <p:cNvPr id="5" name="Picture 6" descr="DSCN1021"/>
          <p:cNvPicPr>
            <a:picLocks noChangeAspect="1" noChangeArrowheads="1"/>
          </p:cNvPicPr>
          <p:nvPr/>
        </p:nvPicPr>
        <p:blipFill>
          <a:blip r:embed="rId3" cstate="print"/>
          <a:srcRect l="8252" r="3156"/>
          <a:stretch>
            <a:fillRect/>
          </a:stretch>
        </p:blipFill>
        <p:spPr bwMode="auto">
          <a:xfrm>
            <a:off x="6660232" y="2924944"/>
            <a:ext cx="1850802" cy="1677039"/>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5076056" y="5268639"/>
            <a:ext cx="1620596" cy="1589361"/>
          </a:xfrm>
          <a:prstGeom prst="rect">
            <a:avLst/>
          </a:prstGeom>
          <a:noFill/>
          <a:ln w="9525">
            <a:noFill/>
            <a:miter lim="800000"/>
            <a:headEnd/>
            <a:tailEnd/>
          </a:ln>
        </p:spPr>
      </p:pic>
      <p:pic>
        <p:nvPicPr>
          <p:cNvPr id="7" name="Picture 2" descr="http://www.nomeq.co.uk/images/physiotherapy/myomed_932_lge.jpg"/>
          <p:cNvPicPr>
            <a:picLocks noChangeAspect="1" noChangeArrowheads="1"/>
          </p:cNvPicPr>
          <p:nvPr/>
        </p:nvPicPr>
        <p:blipFill>
          <a:blip r:embed="rId5" cstate="print"/>
          <a:srcRect/>
          <a:stretch>
            <a:fillRect/>
          </a:stretch>
        </p:blipFill>
        <p:spPr bwMode="auto">
          <a:xfrm>
            <a:off x="6797973" y="5511418"/>
            <a:ext cx="2346027" cy="134658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87624" y="692696"/>
            <a:ext cx="6480720" cy="769441"/>
          </a:xfrm>
        </p:spPr>
        <p:txBody>
          <a:bodyPr wrap="square">
            <a:spAutoFit/>
          </a:bodyPr>
          <a:lstStyle/>
          <a:p>
            <a:pPr eaLnBrk="1" hangingPunct="1">
              <a:defRPr/>
            </a:pPr>
            <a:r>
              <a:rPr lang="en-US" altLang="ko-KR" b="1" dirty="0" smtClean="0">
                <a:latin typeface="휴먼엑스포" pitchFamily="18" charset="-127"/>
                <a:ea typeface="휴먼엑스포" pitchFamily="18" charset="-127"/>
              </a:rPr>
              <a:t>Indication of EST</a:t>
            </a:r>
          </a:p>
        </p:txBody>
      </p:sp>
      <p:sp>
        <p:nvSpPr>
          <p:cNvPr id="26627" name="TextBox 5"/>
          <p:cNvSpPr txBox="1">
            <a:spLocks noChangeArrowheads="1"/>
          </p:cNvSpPr>
          <p:nvPr/>
        </p:nvSpPr>
        <p:spPr bwMode="auto">
          <a:xfrm>
            <a:off x="571500" y="2000250"/>
            <a:ext cx="8286750" cy="3108543"/>
          </a:xfrm>
          <a:prstGeom prst="rect">
            <a:avLst/>
          </a:prstGeom>
          <a:noFill/>
          <a:ln w="9525">
            <a:noFill/>
            <a:miter lim="800000"/>
            <a:headEnd/>
            <a:tailEnd/>
          </a:ln>
        </p:spPr>
        <p:txBody>
          <a:bodyPr>
            <a:spAutoFit/>
          </a:bodyPr>
          <a:lstStyle/>
          <a:p>
            <a:pPr marL="514350" indent="-514350" algn="l">
              <a:buFont typeface="Arial" pitchFamily="34" charset="0"/>
              <a:buChar char="•"/>
            </a:pPr>
            <a:r>
              <a:rPr lang="en-US" altLang="ko-KR" sz="2800" dirty="0"/>
              <a:t>Constipation – Hyposensitivity, </a:t>
            </a:r>
            <a:r>
              <a:rPr lang="en-US" altLang="ko-KR" sz="2800" dirty="0" err="1"/>
              <a:t>Tenesmus</a:t>
            </a:r>
            <a:r>
              <a:rPr lang="en-US" altLang="ko-KR" sz="2800" dirty="0"/>
              <a:t> </a:t>
            </a:r>
          </a:p>
          <a:p>
            <a:pPr marL="514350" indent="-514350" algn="l"/>
            <a:endParaRPr lang="en-US" altLang="ko-KR" sz="2800" dirty="0"/>
          </a:p>
          <a:p>
            <a:pPr marL="514350" indent="-514350" algn="l">
              <a:buFont typeface="Arial" pitchFamily="34" charset="0"/>
              <a:buChar char="•"/>
            </a:pPr>
            <a:r>
              <a:rPr lang="en-US" altLang="ko-KR" sz="2800" dirty="0"/>
              <a:t>IBS</a:t>
            </a:r>
          </a:p>
          <a:p>
            <a:pPr marL="514350" indent="-514350" algn="l"/>
            <a:endParaRPr lang="en-US" altLang="ko-KR" sz="2800" dirty="0"/>
          </a:p>
          <a:p>
            <a:pPr marL="514350" indent="-514350" algn="l">
              <a:buFont typeface="Arial" pitchFamily="34" charset="0"/>
              <a:buChar char="•"/>
            </a:pPr>
            <a:r>
              <a:rPr lang="en-US" altLang="ko-KR" sz="2800" dirty="0"/>
              <a:t>Fecal incontinence</a:t>
            </a:r>
          </a:p>
          <a:p>
            <a:pPr marL="514350" indent="-514350" algn="l">
              <a:buFont typeface="Arial" pitchFamily="34" charset="0"/>
              <a:buChar char="•"/>
            </a:pPr>
            <a:endParaRPr lang="en-US" altLang="ko-KR" sz="2800" dirty="0"/>
          </a:p>
          <a:p>
            <a:pPr marL="514350" indent="-514350" algn="l">
              <a:buFont typeface="Arial" pitchFamily="34" charset="0"/>
              <a:buChar char="•"/>
            </a:pPr>
            <a:r>
              <a:rPr lang="en-US" altLang="ko-KR" sz="2800" dirty="0"/>
              <a:t>Anal pain</a:t>
            </a:r>
            <a:endParaRPr lang="ko-KR" altLang="en-US" sz="3200" dirty="0"/>
          </a:p>
        </p:txBody>
      </p:sp>
      <p:pic>
        <p:nvPicPr>
          <p:cNvPr id="117762" name="Picture 2"/>
          <p:cNvPicPr>
            <a:picLocks noChangeAspect="1" noChangeArrowheads="1"/>
          </p:cNvPicPr>
          <p:nvPr/>
        </p:nvPicPr>
        <p:blipFill>
          <a:blip r:embed="rId3" cstate="print"/>
          <a:srcRect/>
          <a:stretch>
            <a:fillRect/>
          </a:stretch>
        </p:blipFill>
        <p:spPr bwMode="auto">
          <a:xfrm>
            <a:off x="5508104" y="3020954"/>
            <a:ext cx="2560923" cy="1707281"/>
          </a:xfrm>
          <a:prstGeom prst="rect">
            <a:avLst/>
          </a:prstGeom>
          <a:noFill/>
          <a:ln w="9525">
            <a:noFill/>
            <a:miter lim="800000"/>
            <a:headEnd/>
            <a:tailEnd/>
          </a:ln>
        </p:spPr>
      </p:pic>
      <p:pic>
        <p:nvPicPr>
          <p:cNvPr id="117763" name="Picture 3"/>
          <p:cNvPicPr>
            <a:picLocks noChangeAspect="1" noChangeArrowheads="1"/>
          </p:cNvPicPr>
          <p:nvPr/>
        </p:nvPicPr>
        <p:blipFill>
          <a:blip r:embed="rId4" cstate="print"/>
          <a:srcRect/>
          <a:stretch>
            <a:fillRect/>
          </a:stretch>
        </p:blipFill>
        <p:spPr bwMode="auto">
          <a:xfrm>
            <a:off x="5940152" y="4725144"/>
            <a:ext cx="2409825" cy="1609725"/>
          </a:xfrm>
          <a:prstGeom prst="rect">
            <a:avLst/>
          </a:prstGeom>
          <a:noFill/>
          <a:ln w="9525">
            <a:noFill/>
            <a:miter lim="800000"/>
            <a:headEnd/>
            <a:tailEnd/>
          </a:ln>
        </p:spPr>
      </p:pic>
    </p:spTree>
  </p:cSld>
  <p:clrMapOvr>
    <a:masterClrMapping/>
  </p:clrMapOvr>
  <p:transition advTm="16"/>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684887" y="764704"/>
            <a:ext cx="5883342" cy="769441"/>
          </a:xfrm>
        </p:spPr>
        <p:txBody>
          <a:bodyPr wrap="none">
            <a:spAutoFit/>
          </a:bodyPr>
          <a:lstStyle/>
          <a:p>
            <a:pPr eaLnBrk="1" hangingPunct="1">
              <a:defRPr/>
            </a:pPr>
            <a:r>
              <a:rPr lang="en-US" altLang="ko-KR" b="1" dirty="0" smtClean="0">
                <a:latin typeface="휴먼엑스포" pitchFamily="18" charset="-127"/>
                <a:ea typeface="휴먼엑스포" pitchFamily="18" charset="-127"/>
              </a:rPr>
              <a:t>Contra - indication</a:t>
            </a:r>
          </a:p>
        </p:txBody>
      </p:sp>
      <p:sp>
        <p:nvSpPr>
          <p:cNvPr id="27651" name="Rectangle 3"/>
          <p:cNvSpPr>
            <a:spLocks noGrp="1" noChangeArrowheads="1"/>
          </p:cNvSpPr>
          <p:nvPr>
            <p:ph type="body" idx="1"/>
          </p:nvPr>
        </p:nvSpPr>
        <p:spPr>
          <a:xfrm>
            <a:off x="500063" y="2204864"/>
            <a:ext cx="8001000" cy="4653136"/>
          </a:xfrm>
        </p:spPr>
        <p:txBody>
          <a:bodyPr>
            <a:normAutofit fontScale="92500" lnSpcReduction="20000"/>
          </a:bodyPr>
          <a:lstStyle/>
          <a:p>
            <a:pPr eaLnBrk="1" hangingPunct="1"/>
            <a:r>
              <a:rPr lang="en-US" altLang="ko-KR" sz="2800" b="1" dirty="0" smtClean="0">
                <a:latin typeface="Arial" pitchFamily="34" charset="0"/>
              </a:rPr>
              <a:t>Heart problem - Heart pacemakers </a:t>
            </a:r>
          </a:p>
          <a:p>
            <a:pPr eaLnBrk="1" hangingPunct="1"/>
            <a:endParaRPr lang="en-US" altLang="ko-KR" sz="2800" b="1" dirty="0" smtClean="0">
              <a:latin typeface="Arial" pitchFamily="34" charset="0"/>
            </a:endParaRPr>
          </a:p>
          <a:p>
            <a:pPr eaLnBrk="1" hangingPunct="1"/>
            <a:r>
              <a:rPr lang="en-US" altLang="ko-KR" sz="2800" b="1" dirty="0" smtClean="0">
                <a:latin typeface="Arial" pitchFamily="34" charset="0"/>
              </a:rPr>
              <a:t>Pregnancy, if the risk of pregnancy exists</a:t>
            </a:r>
          </a:p>
          <a:p>
            <a:pPr eaLnBrk="1" hangingPunct="1"/>
            <a:endParaRPr lang="en-US" altLang="ko-KR" sz="2800" b="1" dirty="0" smtClean="0">
              <a:latin typeface="Arial" pitchFamily="34" charset="0"/>
            </a:endParaRPr>
          </a:p>
          <a:p>
            <a:pPr eaLnBrk="1" hangingPunct="1"/>
            <a:r>
              <a:rPr lang="en-US" altLang="ko-KR" sz="2800" b="1" dirty="0" smtClean="0">
                <a:latin typeface="Arial" pitchFamily="34" charset="0"/>
              </a:rPr>
              <a:t>Bleeding</a:t>
            </a:r>
            <a:r>
              <a:rPr lang="en-US" altLang="ko-KR" sz="2800" b="1" dirty="0" smtClean="0"/>
              <a:t>  </a:t>
            </a:r>
            <a:r>
              <a:rPr lang="en-US" altLang="ko-KR" sz="2800" b="1" dirty="0" smtClean="0">
                <a:latin typeface="Arial" pitchFamily="34" charset="0"/>
                <a:cs typeface="Arial" pitchFamily="34" charset="0"/>
              </a:rPr>
              <a:t>- menstruation</a:t>
            </a:r>
          </a:p>
          <a:p>
            <a:pPr eaLnBrk="1" hangingPunct="1"/>
            <a:endParaRPr lang="en-US" altLang="ko-KR" sz="2800" b="1" dirty="0" smtClean="0">
              <a:latin typeface="Arial" pitchFamily="34" charset="0"/>
              <a:cs typeface="Arial" pitchFamily="34" charset="0"/>
            </a:endParaRPr>
          </a:p>
          <a:p>
            <a:pPr eaLnBrk="1" hangingPunct="1"/>
            <a:r>
              <a:rPr lang="en-US" altLang="ko-KR" sz="2800" b="1" dirty="0" smtClean="0">
                <a:latin typeface="Arial" pitchFamily="34" charset="0"/>
                <a:cs typeface="Arial" pitchFamily="34" charset="0"/>
              </a:rPr>
              <a:t>Probe </a:t>
            </a:r>
            <a:r>
              <a:rPr lang="ko-KR" altLang="en-US" sz="2800" b="1" dirty="0" smtClean="0">
                <a:latin typeface="Arial" pitchFamily="34" charset="0"/>
                <a:cs typeface="Arial" pitchFamily="34" charset="0"/>
              </a:rPr>
              <a:t>삽입 불가능한 경우 </a:t>
            </a:r>
            <a:r>
              <a:rPr lang="en-US" altLang="ko-KR" sz="2800" b="1" dirty="0" smtClean="0">
                <a:latin typeface="Arial" pitchFamily="34" charset="0"/>
                <a:cs typeface="Arial" pitchFamily="34" charset="0"/>
              </a:rPr>
              <a:t>- Anal stricture</a:t>
            </a:r>
          </a:p>
          <a:p>
            <a:pPr eaLnBrk="1" hangingPunct="1"/>
            <a:endParaRPr lang="en-US" altLang="ko-KR" sz="2800" b="1" dirty="0" smtClean="0">
              <a:latin typeface="Arial" pitchFamily="34" charset="0"/>
              <a:cs typeface="Arial" pitchFamily="34" charset="0"/>
            </a:endParaRPr>
          </a:p>
          <a:p>
            <a:pPr eaLnBrk="1" hangingPunct="1"/>
            <a:r>
              <a:rPr lang="en-US" altLang="ko-KR" sz="2800" b="1" dirty="0" smtClean="0">
                <a:latin typeface="Arial" pitchFamily="34" charset="0"/>
                <a:cs typeface="Arial" pitchFamily="34" charset="0"/>
              </a:rPr>
              <a:t>CFS - Tumor, Ulcer, Colitis, Obstruction</a:t>
            </a:r>
          </a:p>
          <a:p>
            <a:pPr eaLnBrk="1" hangingPunct="1"/>
            <a:endParaRPr lang="en-US" altLang="ko-KR" sz="2800" b="1" dirty="0" smtClean="0">
              <a:latin typeface="Arial" pitchFamily="34" charset="0"/>
              <a:cs typeface="Arial" pitchFamily="34" charset="0"/>
            </a:endParaRPr>
          </a:p>
          <a:p>
            <a:pPr eaLnBrk="1" hangingPunct="1"/>
            <a:r>
              <a:rPr lang="en-US" altLang="ko-KR" sz="2800" b="1" dirty="0" err="1" smtClean="0">
                <a:latin typeface="Arial" pitchFamily="34" charset="0"/>
                <a:cs typeface="Arial" pitchFamily="34" charset="0"/>
              </a:rPr>
              <a:t>Prostatitis</a:t>
            </a:r>
            <a:endParaRPr lang="en-US" altLang="ko-KR" sz="2800" b="1" dirty="0" smtClean="0">
              <a:latin typeface="Arial" pitchFamily="34" charset="0"/>
              <a:cs typeface="Arial" pitchFamily="34" charset="0"/>
            </a:endParaRPr>
          </a:p>
          <a:p>
            <a:pPr eaLnBrk="1" hangingPunct="1">
              <a:buFontTx/>
              <a:buNone/>
            </a:pPr>
            <a:endParaRPr lang="en-US" altLang="ko-KR" b="1" dirty="0" smtClean="0"/>
          </a:p>
        </p:txBody>
      </p:sp>
    </p:spTree>
  </p:cSld>
  <p:clrMapOvr>
    <a:masterClrMapping/>
  </p:clrMapOvr>
  <p:transition advTm="15"/>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2"/>
          <p:cNvSpPr>
            <a:spLocks noChangeArrowheads="1"/>
          </p:cNvSpPr>
          <p:nvPr/>
        </p:nvSpPr>
        <p:spPr bwMode="auto">
          <a:xfrm>
            <a:off x="1979613" y="333375"/>
            <a:ext cx="5256212" cy="3240088"/>
          </a:xfrm>
          <a:prstGeom prst="ellipse">
            <a:avLst/>
          </a:prstGeom>
          <a:gradFill rotWithShape="1">
            <a:gsLst>
              <a:gs pos="0">
                <a:srgbClr val="2677A4"/>
              </a:gs>
              <a:gs pos="100000">
                <a:srgbClr val="00CCFF"/>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2677A4"/>
            </a:extrusionClr>
          </a:sp3d>
        </p:spPr>
        <p:txBody>
          <a:bodyPr wrap="none" anchor="ctr">
            <a:flatTx/>
          </a:bodyPr>
          <a:lstStyle/>
          <a:p>
            <a:pPr algn="ctr"/>
            <a:r>
              <a:rPr lang="en-US" altLang="ko-KR" sz="2800">
                <a:latin typeface="Arial" charset="0"/>
              </a:rPr>
              <a:t>C-IBS</a:t>
            </a:r>
          </a:p>
          <a:p>
            <a:pPr algn="ctr"/>
            <a:endParaRPr lang="en-US" altLang="ko-KR" sz="2800">
              <a:latin typeface="Arial" charset="0"/>
            </a:endParaRPr>
          </a:p>
          <a:p>
            <a:pPr algn="ctr"/>
            <a:endParaRPr lang="ko-KR" altLang="en-US" sz="2800">
              <a:latin typeface="Arial" charset="0"/>
            </a:endParaRPr>
          </a:p>
        </p:txBody>
      </p:sp>
      <p:sp>
        <p:nvSpPr>
          <p:cNvPr id="15363" name="Oval 3"/>
          <p:cNvSpPr>
            <a:spLocks noChangeArrowheads="1"/>
          </p:cNvSpPr>
          <p:nvPr/>
        </p:nvSpPr>
        <p:spPr bwMode="auto">
          <a:xfrm>
            <a:off x="3635375" y="2349500"/>
            <a:ext cx="5184775" cy="3168650"/>
          </a:xfrm>
          <a:prstGeom prst="ellipse">
            <a:avLst/>
          </a:prstGeom>
          <a:gradFill rotWithShape="1">
            <a:gsLst>
              <a:gs pos="0">
                <a:srgbClr val="E5890F">
                  <a:alpha val="32001"/>
                </a:srgbClr>
              </a:gs>
              <a:gs pos="100000">
                <a:srgbClr val="FFCC00"/>
              </a:gs>
            </a:gsLst>
            <a:lin ang="2700000" scaled="1"/>
          </a:gradFill>
          <a:ln w="9525">
            <a:round/>
            <a:headEnd/>
            <a:tailEnd/>
          </a:ln>
          <a:scene3d>
            <a:camera prst="legacyPerspectiveBottom"/>
            <a:lightRig rig="legacyFlat3" dir="t"/>
          </a:scene3d>
          <a:sp3d extrusionH="887400" prstMaterial="legacyMatte">
            <a:bevelT w="13500" h="13500" prst="angle"/>
            <a:bevelB w="13500" h="13500" prst="angle"/>
            <a:extrusionClr>
              <a:srgbClr val="E5890F"/>
            </a:extrusionClr>
          </a:sp3d>
        </p:spPr>
        <p:txBody>
          <a:bodyPr wrap="none" anchor="ctr">
            <a:flatTx/>
          </a:bodyPr>
          <a:lstStyle/>
          <a:p>
            <a:pPr algn="r"/>
            <a:r>
              <a:rPr lang="en-US" altLang="ko-KR" sz="2800">
                <a:latin typeface="Arial" charset="0"/>
              </a:rPr>
              <a:t>Pelvic Floor </a:t>
            </a:r>
          </a:p>
          <a:p>
            <a:pPr algn="r"/>
            <a:r>
              <a:rPr lang="en-US" altLang="ko-KR" sz="2800">
                <a:latin typeface="Arial" charset="0"/>
              </a:rPr>
              <a:t>Dyssynergia</a:t>
            </a:r>
          </a:p>
        </p:txBody>
      </p:sp>
      <p:sp>
        <p:nvSpPr>
          <p:cNvPr id="15364" name="Oval 4"/>
          <p:cNvSpPr>
            <a:spLocks noChangeArrowheads="1"/>
          </p:cNvSpPr>
          <p:nvPr/>
        </p:nvSpPr>
        <p:spPr bwMode="auto">
          <a:xfrm>
            <a:off x="539750" y="2349500"/>
            <a:ext cx="4752975" cy="3168650"/>
          </a:xfrm>
          <a:prstGeom prst="ellipse">
            <a:avLst/>
          </a:prstGeom>
          <a:gradFill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round/>
            <a:headEnd/>
            <a:tailEnd/>
          </a:ln>
          <a:scene3d>
            <a:camera prst="legacyPerspectiveBottom"/>
            <a:lightRig rig="legacyFlat3" dir="t"/>
          </a:scene3d>
          <a:sp3d extrusionH="887400" prstMaterial="legacyMatte">
            <a:bevelT w="13500" h="13500" prst="angle"/>
            <a:bevelB w="13500" h="13500" prst="angle"/>
            <a:extrusionClr>
              <a:srgbClr val="008000"/>
            </a:extrusionClr>
          </a:sp3d>
        </p:spPr>
        <p:txBody>
          <a:bodyPr wrap="none" anchor="ctr">
            <a:flatTx/>
          </a:bodyPr>
          <a:lstStyle/>
          <a:p>
            <a:r>
              <a:rPr lang="en-US" altLang="ko-KR" sz="2800">
                <a:latin typeface="Arial" charset="0"/>
              </a:rPr>
              <a:t>Slow Transit</a:t>
            </a:r>
          </a:p>
        </p:txBody>
      </p:sp>
      <p:sp>
        <p:nvSpPr>
          <p:cNvPr id="15365" name="Oval 5"/>
          <p:cNvSpPr>
            <a:spLocks noChangeArrowheads="1"/>
          </p:cNvSpPr>
          <p:nvPr/>
        </p:nvSpPr>
        <p:spPr bwMode="auto">
          <a:xfrm>
            <a:off x="3348038" y="2349500"/>
            <a:ext cx="2374900" cy="2232025"/>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round/>
            <a:headEnd/>
            <a:tailEnd/>
          </a:ln>
          <a:scene3d>
            <a:camera prst="legacyPerspectiveBottom">
              <a:rot lat="300000" lon="0" rev="0"/>
            </a:camera>
            <a:lightRig rig="legacyFlat3" dir="t"/>
          </a:scene3d>
          <a:sp3d extrusionH="887400" prstMaterial="legacyMatte">
            <a:bevelT w="13500" h="13500" prst="angle"/>
            <a:bevelB w="13500" h="13500" prst="angle"/>
            <a:extrusionClr>
              <a:srgbClr val="FFDD4D"/>
            </a:extrusionClr>
          </a:sp3d>
        </p:spPr>
        <p:txBody>
          <a:bodyPr wrap="none" anchor="ctr">
            <a:flatTx/>
          </a:bodyPr>
          <a:lstStyle/>
          <a:p>
            <a:pPr algn="ctr"/>
            <a:r>
              <a:rPr lang="en-US" altLang="ko-KR" sz="2800" dirty="0">
                <a:latin typeface="Arial" charset="0"/>
              </a:rPr>
              <a:t>Rectal</a:t>
            </a:r>
          </a:p>
          <a:p>
            <a:pPr algn="ctr"/>
            <a:r>
              <a:rPr lang="en-US" altLang="ko-KR" sz="2800" dirty="0">
                <a:latin typeface="Arial" charset="0"/>
              </a:rPr>
              <a:t>Hyposensitivity</a:t>
            </a:r>
          </a:p>
        </p:txBody>
      </p:sp>
      <p:sp>
        <p:nvSpPr>
          <p:cNvPr id="15366" name="Text Box 6"/>
          <p:cNvSpPr txBox="1">
            <a:spLocks noChangeArrowheads="1"/>
          </p:cNvSpPr>
          <p:nvPr/>
        </p:nvSpPr>
        <p:spPr bwMode="auto">
          <a:xfrm>
            <a:off x="1409700" y="5949950"/>
            <a:ext cx="6084888" cy="519113"/>
          </a:xfrm>
          <a:prstGeom prst="rect">
            <a:avLst/>
          </a:prstGeom>
          <a:noFill/>
          <a:ln w="9525" algn="ctr">
            <a:noFill/>
            <a:miter lim="800000"/>
            <a:headEnd/>
            <a:tailEnd/>
          </a:ln>
        </p:spPr>
        <p:txBody>
          <a:bodyPr wrap="none">
            <a:spAutoFit/>
          </a:bodyPr>
          <a:lstStyle/>
          <a:p>
            <a:pPr algn="ctr"/>
            <a:r>
              <a:rPr lang="en-US" altLang="ko-KR" sz="2800">
                <a:latin typeface="Arial" charset="0"/>
              </a:rPr>
              <a:t>Absent/Diminished desire to defecate</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8" name="Text Box 128"/>
          <p:cNvSpPr txBox="1">
            <a:spLocks noChangeArrowheads="1"/>
          </p:cNvSpPr>
          <p:nvPr/>
        </p:nvSpPr>
        <p:spPr bwMode="auto">
          <a:xfrm>
            <a:off x="0" y="282153"/>
            <a:ext cx="8964488" cy="1124795"/>
          </a:xfrm>
          <a:prstGeom prst="rect">
            <a:avLst/>
          </a:prstGeom>
          <a:noFill/>
          <a:ln w="9525">
            <a:noFill/>
            <a:miter lim="800000"/>
            <a:headEnd/>
            <a:tailEnd/>
          </a:ln>
        </p:spPr>
        <p:txBody>
          <a:bodyPr wrap="square" lIns="0" rIns="0" anchor="ctr">
            <a:spAutoFit/>
          </a:bodyPr>
          <a:lstStyle/>
          <a:p>
            <a:pPr lvl="1" algn="ctr">
              <a:lnSpc>
                <a:spcPts val="3000"/>
              </a:lnSpc>
              <a:spcBef>
                <a:spcPct val="50000"/>
              </a:spcBef>
              <a:defRPr/>
            </a:pPr>
            <a:r>
              <a:rPr lang="en-US" altLang="ko-KR" sz="3200" b="1" dirty="0">
                <a:latin typeface="휴먼엑스포" pitchFamily="18" charset="-127"/>
                <a:ea typeface="휴먼엑스포" pitchFamily="18" charset="-127"/>
              </a:rPr>
              <a:t>Autonomic &amp; Somatic innervations </a:t>
            </a:r>
          </a:p>
          <a:p>
            <a:pPr lvl="1" algn="ctr">
              <a:lnSpc>
                <a:spcPts val="3000"/>
              </a:lnSpc>
              <a:spcBef>
                <a:spcPct val="50000"/>
              </a:spcBef>
              <a:defRPr/>
            </a:pPr>
            <a:r>
              <a:rPr lang="en-US" altLang="ko-KR" sz="3200" b="1" dirty="0">
                <a:latin typeface="휴먼엑스포" pitchFamily="18" charset="-127"/>
                <a:ea typeface="휴먼엑스포" pitchFamily="18" charset="-127"/>
              </a:rPr>
              <a:t>of the colon &amp;  </a:t>
            </a:r>
            <a:r>
              <a:rPr lang="en-US" altLang="ko-KR" sz="3200" b="1" dirty="0" err="1">
                <a:latin typeface="휴먼엑스포" pitchFamily="18" charset="-127"/>
                <a:ea typeface="휴먼엑스포" pitchFamily="18" charset="-127"/>
              </a:rPr>
              <a:t>Anorectal</a:t>
            </a:r>
            <a:r>
              <a:rPr lang="en-US" altLang="ko-KR" sz="3200" b="1" dirty="0">
                <a:latin typeface="휴먼엑스포" pitchFamily="18" charset="-127"/>
                <a:ea typeface="휴먼엑스포" pitchFamily="18" charset="-127"/>
              </a:rPr>
              <a:t> area </a:t>
            </a:r>
          </a:p>
        </p:txBody>
      </p:sp>
      <p:grpSp>
        <p:nvGrpSpPr>
          <p:cNvPr id="2" name="그룹 133"/>
          <p:cNvGrpSpPr>
            <a:grpSpLocks/>
          </p:cNvGrpSpPr>
          <p:nvPr/>
        </p:nvGrpSpPr>
        <p:grpSpPr bwMode="auto">
          <a:xfrm>
            <a:off x="1259632" y="1916832"/>
            <a:ext cx="6912768" cy="4536504"/>
            <a:chOff x="812800" y="457200"/>
            <a:chExt cx="8331200" cy="5029200"/>
          </a:xfrm>
        </p:grpSpPr>
        <p:sp>
          <p:nvSpPr>
            <p:cNvPr id="13316" name="Text Box 85"/>
            <p:cNvSpPr txBox="1">
              <a:spLocks noChangeArrowheads="1"/>
            </p:cNvSpPr>
            <p:nvPr/>
          </p:nvSpPr>
          <p:spPr bwMode="auto">
            <a:xfrm>
              <a:off x="5257800" y="457200"/>
              <a:ext cx="1219200" cy="336550"/>
            </a:xfrm>
            <a:prstGeom prst="rect">
              <a:avLst/>
            </a:prstGeom>
            <a:noFill/>
            <a:ln w="9525">
              <a:noFill/>
              <a:miter lim="800000"/>
              <a:headEnd/>
              <a:tailEnd/>
            </a:ln>
          </p:spPr>
          <p:txBody>
            <a:bodyPr>
              <a:spAutoFit/>
            </a:bodyPr>
            <a:lstStyle/>
            <a:p>
              <a:pPr algn="l">
                <a:spcBef>
                  <a:spcPct val="50000"/>
                </a:spcBef>
              </a:pPr>
              <a:r>
                <a:rPr lang="en-US" altLang="ko-KR" b="1">
                  <a:solidFill>
                    <a:schemeClr val="tx1"/>
                  </a:solidFill>
                  <a:latin typeface="Times New Roman" pitchFamily="18" charset="0"/>
                </a:rPr>
                <a:t>Upper GI</a:t>
              </a:r>
            </a:p>
          </p:txBody>
        </p:sp>
        <p:grpSp>
          <p:nvGrpSpPr>
            <p:cNvPr id="3" name="그룹 132"/>
            <p:cNvGrpSpPr>
              <a:grpSpLocks/>
            </p:cNvGrpSpPr>
            <p:nvPr/>
          </p:nvGrpSpPr>
          <p:grpSpPr bwMode="auto">
            <a:xfrm>
              <a:off x="812800" y="685800"/>
              <a:ext cx="7010400" cy="4800600"/>
              <a:chOff x="812800" y="685800"/>
              <a:chExt cx="7010400" cy="4800600"/>
            </a:xfrm>
          </p:grpSpPr>
          <p:sp>
            <p:nvSpPr>
              <p:cNvPr id="13320" name="Freeform 2"/>
              <p:cNvSpPr>
                <a:spLocks/>
              </p:cNvSpPr>
              <p:nvPr/>
            </p:nvSpPr>
            <p:spPr bwMode="auto">
              <a:xfrm>
                <a:off x="4876800" y="2133600"/>
                <a:ext cx="304800" cy="2057400"/>
              </a:xfrm>
              <a:custGeom>
                <a:avLst/>
                <a:gdLst>
                  <a:gd name="T0" fmla="*/ 2147483647 w 200"/>
                  <a:gd name="T1" fmla="*/ 2147483647 h 1248"/>
                  <a:gd name="T2" fmla="*/ 2147483647 w 200"/>
                  <a:gd name="T3" fmla="*/ 2147483647 h 1248"/>
                  <a:gd name="T4" fmla="*/ 2147483647 w 200"/>
                  <a:gd name="T5" fmla="*/ 2147483647 h 1248"/>
                  <a:gd name="T6" fmla="*/ 2147483647 w 200"/>
                  <a:gd name="T7" fmla="*/ 2147483647 h 1248"/>
                  <a:gd name="T8" fmla="*/ 2147483647 w 200"/>
                  <a:gd name="T9" fmla="*/ 2147483647 h 1248"/>
                  <a:gd name="T10" fmla="*/ 2147483647 w 200"/>
                  <a:gd name="T11" fmla="*/ 2147483647 h 1248"/>
                  <a:gd name="T12" fmla="*/ 2147483647 w 200"/>
                  <a:gd name="T13" fmla="*/ 2147483647 h 1248"/>
                  <a:gd name="T14" fmla="*/ 2147483647 w 200"/>
                  <a:gd name="T15" fmla="*/ 0 h 1248"/>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1248"/>
                  <a:gd name="T26" fmla="*/ 200 w 200"/>
                  <a:gd name="T27" fmla="*/ 1248 h 1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1248">
                    <a:moveTo>
                      <a:pt x="200" y="1248"/>
                    </a:moveTo>
                    <a:cubicBezTo>
                      <a:pt x="140" y="1224"/>
                      <a:pt x="80" y="1200"/>
                      <a:pt x="56" y="1152"/>
                    </a:cubicBezTo>
                    <a:cubicBezTo>
                      <a:pt x="32" y="1104"/>
                      <a:pt x="48" y="1016"/>
                      <a:pt x="56" y="960"/>
                    </a:cubicBezTo>
                    <a:cubicBezTo>
                      <a:pt x="64" y="904"/>
                      <a:pt x="112" y="872"/>
                      <a:pt x="104" y="816"/>
                    </a:cubicBezTo>
                    <a:cubicBezTo>
                      <a:pt x="96" y="760"/>
                      <a:pt x="16" y="688"/>
                      <a:pt x="8" y="624"/>
                    </a:cubicBezTo>
                    <a:cubicBezTo>
                      <a:pt x="0" y="560"/>
                      <a:pt x="56" y="496"/>
                      <a:pt x="56" y="432"/>
                    </a:cubicBezTo>
                    <a:cubicBezTo>
                      <a:pt x="56" y="368"/>
                      <a:pt x="0" y="312"/>
                      <a:pt x="8" y="240"/>
                    </a:cubicBezTo>
                    <a:cubicBezTo>
                      <a:pt x="16" y="168"/>
                      <a:pt x="60" y="84"/>
                      <a:pt x="104" y="0"/>
                    </a:cubicBezTo>
                  </a:path>
                </a:pathLst>
              </a:custGeom>
              <a:noFill/>
              <a:ln w="25400">
                <a:solidFill>
                  <a:schemeClr val="tx1"/>
                </a:solidFill>
                <a:round/>
                <a:headEnd/>
                <a:tailEnd/>
              </a:ln>
            </p:spPr>
            <p:txBody>
              <a:bodyPr wrap="none" anchor="ctr"/>
              <a:lstStyle/>
              <a:p>
                <a:endParaRPr lang="ko-KR" altLang="en-US"/>
              </a:p>
            </p:txBody>
          </p:sp>
          <p:sp>
            <p:nvSpPr>
              <p:cNvPr id="13321" name="Freeform 3"/>
              <p:cNvSpPr>
                <a:spLocks/>
              </p:cNvSpPr>
              <p:nvPr/>
            </p:nvSpPr>
            <p:spPr bwMode="auto">
              <a:xfrm>
                <a:off x="5270500" y="2133600"/>
                <a:ext cx="1587500" cy="177800"/>
              </a:xfrm>
              <a:custGeom>
                <a:avLst/>
                <a:gdLst>
                  <a:gd name="T0" fmla="*/ 0 w 1200"/>
                  <a:gd name="T1" fmla="*/ 2147483647 h 104"/>
                  <a:gd name="T2" fmla="*/ 2147483647 w 1200"/>
                  <a:gd name="T3" fmla="*/ 2147483647 h 104"/>
                  <a:gd name="T4" fmla="*/ 2147483647 w 1200"/>
                  <a:gd name="T5" fmla="*/ 2147483647 h 104"/>
                  <a:gd name="T6" fmla="*/ 2147483647 w 1200"/>
                  <a:gd name="T7" fmla="*/ 2147483647 h 104"/>
                  <a:gd name="T8" fmla="*/ 2147483647 w 1200"/>
                  <a:gd name="T9" fmla="*/ 2147483647 h 104"/>
                  <a:gd name="T10" fmla="*/ 2147483647 w 1200"/>
                  <a:gd name="T11" fmla="*/ 2147483647 h 104"/>
                  <a:gd name="T12" fmla="*/ 2147483647 w 1200"/>
                  <a:gd name="T13" fmla="*/ 2147483647 h 104"/>
                  <a:gd name="T14" fmla="*/ 2147483647 w 1200"/>
                  <a:gd name="T15" fmla="*/ 2147483647 h 104"/>
                  <a:gd name="T16" fmla="*/ 2147483647 w 1200"/>
                  <a:gd name="T17" fmla="*/ 0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0"/>
                  <a:gd name="T28" fmla="*/ 0 h 104"/>
                  <a:gd name="T29" fmla="*/ 1200 w 1200"/>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0" h="104">
                    <a:moveTo>
                      <a:pt x="0" y="48"/>
                    </a:moveTo>
                    <a:cubicBezTo>
                      <a:pt x="48" y="72"/>
                      <a:pt x="96" y="96"/>
                      <a:pt x="144" y="96"/>
                    </a:cubicBezTo>
                    <a:cubicBezTo>
                      <a:pt x="192" y="96"/>
                      <a:pt x="240" y="48"/>
                      <a:pt x="288" y="48"/>
                    </a:cubicBezTo>
                    <a:cubicBezTo>
                      <a:pt x="336" y="48"/>
                      <a:pt x="384" y="96"/>
                      <a:pt x="432" y="96"/>
                    </a:cubicBezTo>
                    <a:cubicBezTo>
                      <a:pt x="480" y="96"/>
                      <a:pt x="520" y="48"/>
                      <a:pt x="576" y="48"/>
                    </a:cubicBezTo>
                    <a:cubicBezTo>
                      <a:pt x="632" y="48"/>
                      <a:pt x="712" y="96"/>
                      <a:pt x="768" y="96"/>
                    </a:cubicBezTo>
                    <a:cubicBezTo>
                      <a:pt x="824" y="96"/>
                      <a:pt x="864" y="48"/>
                      <a:pt x="912" y="48"/>
                    </a:cubicBezTo>
                    <a:cubicBezTo>
                      <a:pt x="960" y="48"/>
                      <a:pt x="1008" y="104"/>
                      <a:pt x="1056" y="96"/>
                    </a:cubicBezTo>
                    <a:cubicBezTo>
                      <a:pt x="1104" y="88"/>
                      <a:pt x="1152" y="44"/>
                      <a:pt x="1200" y="0"/>
                    </a:cubicBezTo>
                  </a:path>
                </a:pathLst>
              </a:custGeom>
              <a:noFill/>
              <a:ln w="25400">
                <a:solidFill>
                  <a:schemeClr val="tx1"/>
                </a:solidFill>
                <a:round/>
                <a:headEnd/>
                <a:tailEnd/>
              </a:ln>
            </p:spPr>
            <p:txBody>
              <a:bodyPr wrap="none" anchor="ctr"/>
              <a:lstStyle/>
              <a:p>
                <a:endParaRPr lang="ko-KR" altLang="en-US"/>
              </a:p>
            </p:txBody>
          </p:sp>
          <p:sp>
            <p:nvSpPr>
              <p:cNvPr id="13322" name="Freeform 4"/>
              <p:cNvSpPr>
                <a:spLocks/>
              </p:cNvSpPr>
              <p:nvPr/>
            </p:nvSpPr>
            <p:spPr bwMode="auto">
              <a:xfrm>
                <a:off x="6705600" y="2209800"/>
                <a:ext cx="152400" cy="1536700"/>
              </a:xfrm>
              <a:custGeom>
                <a:avLst/>
                <a:gdLst>
                  <a:gd name="T0" fmla="*/ 2147483647 w 112"/>
                  <a:gd name="T1" fmla="*/ 0 h 960"/>
                  <a:gd name="T2" fmla="*/ 2147483647 w 112"/>
                  <a:gd name="T3" fmla="*/ 2147483647 h 960"/>
                  <a:gd name="T4" fmla="*/ 2147483647 w 112"/>
                  <a:gd name="T5" fmla="*/ 2147483647 h 960"/>
                  <a:gd name="T6" fmla="*/ 2147483647 w 112"/>
                  <a:gd name="T7" fmla="*/ 2147483647 h 960"/>
                  <a:gd name="T8" fmla="*/ 2147483647 w 112"/>
                  <a:gd name="T9" fmla="*/ 2147483647 h 960"/>
                  <a:gd name="T10" fmla="*/ 2147483647 w 112"/>
                  <a:gd name="T11" fmla="*/ 2147483647 h 960"/>
                  <a:gd name="T12" fmla="*/ 2147483647 w 112"/>
                  <a:gd name="T13" fmla="*/ 2147483647 h 960"/>
                  <a:gd name="T14" fmla="*/ 0 60000 65536"/>
                  <a:gd name="T15" fmla="*/ 0 60000 65536"/>
                  <a:gd name="T16" fmla="*/ 0 60000 65536"/>
                  <a:gd name="T17" fmla="*/ 0 60000 65536"/>
                  <a:gd name="T18" fmla="*/ 0 60000 65536"/>
                  <a:gd name="T19" fmla="*/ 0 60000 65536"/>
                  <a:gd name="T20" fmla="*/ 0 60000 65536"/>
                  <a:gd name="T21" fmla="*/ 0 w 112"/>
                  <a:gd name="T22" fmla="*/ 0 h 960"/>
                  <a:gd name="T23" fmla="*/ 112 w 112"/>
                  <a:gd name="T24" fmla="*/ 960 h 9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960">
                    <a:moveTo>
                      <a:pt x="56" y="0"/>
                    </a:moveTo>
                    <a:cubicBezTo>
                      <a:pt x="28" y="44"/>
                      <a:pt x="0" y="88"/>
                      <a:pt x="8" y="144"/>
                    </a:cubicBezTo>
                    <a:cubicBezTo>
                      <a:pt x="16" y="200"/>
                      <a:pt x="96" y="272"/>
                      <a:pt x="104" y="336"/>
                    </a:cubicBezTo>
                    <a:cubicBezTo>
                      <a:pt x="112" y="400"/>
                      <a:pt x="56" y="472"/>
                      <a:pt x="56" y="528"/>
                    </a:cubicBezTo>
                    <a:cubicBezTo>
                      <a:pt x="56" y="584"/>
                      <a:pt x="104" y="616"/>
                      <a:pt x="104" y="672"/>
                    </a:cubicBezTo>
                    <a:cubicBezTo>
                      <a:pt x="104" y="728"/>
                      <a:pt x="56" y="816"/>
                      <a:pt x="56" y="864"/>
                    </a:cubicBezTo>
                    <a:cubicBezTo>
                      <a:pt x="56" y="912"/>
                      <a:pt x="80" y="936"/>
                      <a:pt x="104" y="960"/>
                    </a:cubicBezTo>
                  </a:path>
                </a:pathLst>
              </a:custGeom>
              <a:noFill/>
              <a:ln w="25400">
                <a:solidFill>
                  <a:schemeClr val="tx1"/>
                </a:solidFill>
                <a:round/>
                <a:headEnd/>
                <a:tailEnd/>
              </a:ln>
            </p:spPr>
            <p:txBody>
              <a:bodyPr wrap="none" anchor="ctr"/>
              <a:lstStyle/>
              <a:p>
                <a:endParaRPr lang="ko-KR" altLang="en-US"/>
              </a:p>
            </p:txBody>
          </p:sp>
          <p:sp>
            <p:nvSpPr>
              <p:cNvPr id="13323" name="Freeform 5"/>
              <p:cNvSpPr>
                <a:spLocks/>
              </p:cNvSpPr>
              <p:nvPr/>
            </p:nvSpPr>
            <p:spPr bwMode="auto">
              <a:xfrm>
                <a:off x="6108700" y="3657600"/>
                <a:ext cx="749300" cy="546100"/>
              </a:xfrm>
              <a:custGeom>
                <a:avLst/>
                <a:gdLst>
                  <a:gd name="T0" fmla="*/ 2147483647 w 672"/>
                  <a:gd name="T1" fmla="*/ 2147483647 h 336"/>
                  <a:gd name="T2" fmla="*/ 2147483647 w 672"/>
                  <a:gd name="T3" fmla="*/ 0 h 336"/>
                  <a:gd name="T4" fmla="*/ 2147483647 w 672"/>
                  <a:gd name="T5" fmla="*/ 2147483647 h 336"/>
                  <a:gd name="T6" fmla="*/ 2147483647 w 672"/>
                  <a:gd name="T7" fmla="*/ 0 h 336"/>
                  <a:gd name="T8" fmla="*/ 2147483647 w 672"/>
                  <a:gd name="T9" fmla="*/ 2147483647 h 336"/>
                  <a:gd name="T10" fmla="*/ 0 w 672"/>
                  <a:gd name="T11" fmla="*/ 2147483647 h 336"/>
                  <a:gd name="T12" fmla="*/ 2147483647 w 672"/>
                  <a:gd name="T13" fmla="*/ 2147483647 h 336"/>
                  <a:gd name="T14" fmla="*/ 0 60000 65536"/>
                  <a:gd name="T15" fmla="*/ 0 60000 65536"/>
                  <a:gd name="T16" fmla="*/ 0 60000 65536"/>
                  <a:gd name="T17" fmla="*/ 0 60000 65536"/>
                  <a:gd name="T18" fmla="*/ 0 60000 65536"/>
                  <a:gd name="T19" fmla="*/ 0 60000 65536"/>
                  <a:gd name="T20" fmla="*/ 0 60000 65536"/>
                  <a:gd name="T21" fmla="*/ 0 w 672"/>
                  <a:gd name="T22" fmla="*/ 0 h 336"/>
                  <a:gd name="T23" fmla="*/ 672 w 672"/>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336">
                    <a:moveTo>
                      <a:pt x="672" y="48"/>
                    </a:moveTo>
                    <a:cubicBezTo>
                      <a:pt x="600" y="24"/>
                      <a:pt x="528" y="0"/>
                      <a:pt x="480" y="0"/>
                    </a:cubicBezTo>
                    <a:cubicBezTo>
                      <a:pt x="432" y="0"/>
                      <a:pt x="424" y="48"/>
                      <a:pt x="384" y="48"/>
                    </a:cubicBezTo>
                    <a:cubicBezTo>
                      <a:pt x="344" y="48"/>
                      <a:pt x="296" y="0"/>
                      <a:pt x="240" y="0"/>
                    </a:cubicBezTo>
                    <a:cubicBezTo>
                      <a:pt x="184" y="0"/>
                      <a:pt x="88" y="16"/>
                      <a:pt x="48" y="48"/>
                    </a:cubicBezTo>
                    <a:cubicBezTo>
                      <a:pt x="8" y="80"/>
                      <a:pt x="0" y="144"/>
                      <a:pt x="0" y="192"/>
                    </a:cubicBezTo>
                    <a:cubicBezTo>
                      <a:pt x="0" y="240"/>
                      <a:pt x="24" y="288"/>
                      <a:pt x="48" y="336"/>
                    </a:cubicBezTo>
                  </a:path>
                </a:pathLst>
              </a:custGeom>
              <a:noFill/>
              <a:ln w="25400">
                <a:solidFill>
                  <a:schemeClr val="tx1"/>
                </a:solidFill>
                <a:round/>
                <a:headEnd/>
                <a:tailEnd/>
              </a:ln>
            </p:spPr>
            <p:txBody>
              <a:bodyPr wrap="none" anchor="ctr"/>
              <a:lstStyle/>
              <a:p>
                <a:endParaRPr lang="ko-KR" altLang="en-US"/>
              </a:p>
            </p:txBody>
          </p:sp>
          <p:sp>
            <p:nvSpPr>
              <p:cNvPr id="13324" name="Freeform 6"/>
              <p:cNvSpPr>
                <a:spLocks/>
              </p:cNvSpPr>
              <p:nvPr/>
            </p:nvSpPr>
            <p:spPr bwMode="auto">
              <a:xfrm>
                <a:off x="6096000" y="4203700"/>
                <a:ext cx="101600" cy="914400"/>
              </a:xfrm>
              <a:custGeom>
                <a:avLst/>
                <a:gdLst>
                  <a:gd name="T0" fmla="*/ 2147483647 w 112"/>
                  <a:gd name="T1" fmla="*/ 0 h 576"/>
                  <a:gd name="T2" fmla="*/ 2147483647 w 112"/>
                  <a:gd name="T3" fmla="*/ 2147483647 h 576"/>
                  <a:gd name="T4" fmla="*/ 2147483647 w 112"/>
                  <a:gd name="T5" fmla="*/ 2147483647 h 576"/>
                  <a:gd name="T6" fmla="*/ 2147483647 w 112"/>
                  <a:gd name="T7" fmla="*/ 2147483647 h 576"/>
                  <a:gd name="T8" fmla="*/ 2147483647 w 112"/>
                  <a:gd name="T9" fmla="*/ 2147483647 h 576"/>
                  <a:gd name="T10" fmla="*/ 0 60000 65536"/>
                  <a:gd name="T11" fmla="*/ 0 60000 65536"/>
                  <a:gd name="T12" fmla="*/ 0 60000 65536"/>
                  <a:gd name="T13" fmla="*/ 0 60000 65536"/>
                  <a:gd name="T14" fmla="*/ 0 60000 65536"/>
                  <a:gd name="T15" fmla="*/ 0 w 112"/>
                  <a:gd name="T16" fmla="*/ 0 h 576"/>
                  <a:gd name="T17" fmla="*/ 112 w 112"/>
                  <a:gd name="T18" fmla="*/ 576 h 576"/>
                </a:gdLst>
                <a:ahLst/>
                <a:cxnLst>
                  <a:cxn ang="T10">
                    <a:pos x="T0" y="T1"/>
                  </a:cxn>
                  <a:cxn ang="T11">
                    <a:pos x="T2" y="T3"/>
                  </a:cxn>
                  <a:cxn ang="T12">
                    <a:pos x="T4" y="T5"/>
                  </a:cxn>
                  <a:cxn ang="T13">
                    <a:pos x="T6" y="T7"/>
                  </a:cxn>
                  <a:cxn ang="T14">
                    <a:pos x="T8" y="T9"/>
                  </a:cxn>
                </a:cxnLst>
                <a:rect l="T15" t="T16" r="T17" b="T18"/>
                <a:pathLst>
                  <a:path w="112" h="576">
                    <a:moveTo>
                      <a:pt x="104" y="0"/>
                    </a:moveTo>
                    <a:cubicBezTo>
                      <a:pt x="60" y="40"/>
                      <a:pt x="16" y="80"/>
                      <a:pt x="8" y="144"/>
                    </a:cubicBezTo>
                    <a:cubicBezTo>
                      <a:pt x="0" y="208"/>
                      <a:pt x="40" y="336"/>
                      <a:pt x="56" y="384"/>
                    </a:cubicBezTo>
                    <a:cubicBezTo>
                      <a:pt x="72" y="432"/>
                      <a:pt x="112" y="400"/>
                      <a:pt x="104" y="432"/>
                    </a:cubicBezTo>
                    <a:cubicBezTo>
                      <a:pt x="96" y="464"/>
                      <a:pt x="52" y="520"/>
                      <a:pt x="8" y="576"/>
                    </a:cubicBezTo>
                  </a:path>
                </a:pathLst>
              </a:custGeom>
              <a:noFill/>
              <a:ln w="25400">
                <a:solidFill>
                  <a:schemeClr val="tx1"/>
                </a:solidFill>
                <a:round/>
                <a:headEnd/>
                <a:tailEnd/>
              </a:ln>
            </p:spPr>
            <p:txBody>
              <a:bodyPr wrap="none" anchor="ctr"/>
              <a:lstStyle/>
              <a:p>
                <a:endParaRPr lang="ko-KR" altLang="en-US"/>
              </a:p>
            </p:txBody>
          </p:sp>
          <p:sp>
            <p:nvSpPr>
              <p:cNvPr id="13325" name="Freeform 7"/>
              <p:cNvSpPr>
                <a:spLocks/>
              </p:cNvSpPr>
              <p:nvPr/>
            </p:nvSpPr>
            <p:spPr bwMode="auto">
              <a:xfrm>
                <a:off x="6477000" y="3594100"/>
                <a:ext cx="762000" cy="520700"/>
              </a:xfrm>
              <a:custGeom>
                <a:avLst/>
                <a:gdLst>
                  <a:gd name="T0" fmla="*/ 0 w 680"/>
                  <a:gd name="T1" fmla="*/ 2147483647 h 344"/>
                  <a:gd name="T2" fmla="*/ 2147483647 w 680"/>
                  <a:gd name="T3" fmla="*/ 2147483647 h 344"/>
                  <a:gd name="T4" fmla="*/ 2147483647 w 680"/>
                  <a:gd name="T5" fmla="*/ 2147483647 h 344"/>
                  <a:gd name="T6" fmla="*/ 2147483647 w 680"/>
                  <a:gd name="T7" fmla="*/ 2147483647 h 344"/>
                  <a:gd name="T8" fmla="*/ 2147483647 w 680"/>
                  <a:gd name="T9" fmla="*/ 2147483647 h 344"/>
                  <a:gd name="T10" fmla="*/ 2147483647 w 680"/>
                  <a:gd name="T11" fmla="*/ 2147483647 h 344"/>
                  <a:gd name="T12" fmla="*/ 2147483647 w 680"/>
                  <a:gd name="T13" fmla="*/ 0 h 344"/>
                  <a:gd name="T14" fmla="*/ 0 60000 65536"/>
                  <a:gd name="T15" fmla="*/ 0 60000 65536"/>
                  <a:gd name="T16" fmla="*/ 0 60000 65536"/>
                  <a:gd name="T17" fmla="*/ 0 60000 65536"/>
                  <a:gd name="T18" fmla="*/ 0 60000 65536"/>
                  <a:gd name="T19" fmla="*/ 0 60000 65536"/>
                  <a:gd name="T20" fmla="*/ 0 60000 65536"/>
                  <a:gd name="T21" fmla="*/ 0 w 680"/>
                  <a:gd name="T22" fmla="*/ 0 h 344"/>
                  <a:gd name="T23" fmla="*/ 680 w 680"/>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0" h="344">
                    <a:moveTo>
                      <a:pt x="0" y="288"/>
                    </a:moveTo>
                    <a:cubicBezTo>
                      <a:pt x="68" y="316"/>
                      <a:pt x="136" y="344"/>
                      <a:pt x="192" y="336"/>
                    </a:cubicBezTo>
                    <a:cubicBezTo>
                      <a:pt x="248" y="328"/>
                      <a:pt x="288" y="248"/>
                      <a:pt x="336" y="240"/>
                    </a:cubicBezTo>
                    <a:cubicBezTo>
                      <a:pt x="384" y="232"/>
                      <a:pt x="440" y="288"/>
                      <a:pt x="480" y="288"/>
                    </a:cubicBezTo>
                    <a:cubicBezTo>
                      <a:pt x="520" y="288"/>
                      <a:pt x="544" y="256"/>
                      <a:pt x="576" y="240"/>
                    </a:cubicBezTo>
                    <a:cubicBezTo>
                      <a:pt x="608" y="224"/>
                      <a:pt x="664" y="232"/>
                      <a:pt x="672" y="192"/>
                    </a:cubicBezTo>
                    <a:cubicBezTo>
                      <a:pt x="680" y="152"/>
                      <a:pt x="652" y="76"/>
                      <a:pt x="624" y="0"/>
                    </a:cubicBezTo>
                  </a:path>
                </a:pathLst>
              </a:custGeom>
              <a:noFill/>
              <a:ln w="25400">
                <a:solidFill>
                  <a:schemeClr val="tx1"/>
                </a:solidFill>
                <a:round/>
                <a:headEnd/>
                <a:tailEnd/>
              </a:ln>
            </p:spPr>
            <p:txBody>
              <a:bodyPr wrap="none" anchor="ctr"/>
              <a:lstStyle/>
              <a:p>
                <a:endParaRPr lang="ko-KR" altLang="en-US"/>
              </a:p>
            </p:txBody>
          </p:sp>
          <p:sp>
            <p:nvSpPr>
              <p:cNvPr id="13326" name="Freeform 8"/>
              <p:cNvSpPr>
                <a:spLocks/>
              </p:cNvSpPr>
              <p:nvPr/>
            </p:nvSpPr>
            <p:spPr bwMode="auto">
              <a:xfrm flipH="1">
                <a:off x="7162800" y="1828800"/>
                <a:ext cx="76200" cy="1841500"/>
              </a:xfrm>
              <a:custGeom>
                <a:avLst/>
                <a:gdLst>
                  <a:gd name="T0" fmla="*/ 2147483647 w 112"/>
                  <a:gd name="T1" fmla="*/ 2147483647 h 1152"/>
                  <a:gd name="T2" fmla="*/ 2147483647 w 112"/>
                  <a:gd name="T3" fmla="*/ 2147483647 h 1152"/>
                  <a:gd name="T4" fmla="*/ 2147483647 w 112"/>
                  <a:gd name="T5" fmla="*/ 2147483647 h 1152"/>
                  <a:gd name="T6" fmla="*/ 2147483647 w 112"/>
                  <a:gd name="T7" fmla="*/ 2147483647 h 1152"/>
                  <a:gd name="T8" fmla="*/ 2147483647 w 112"/>
                  <a:gd name="T9" fmla="*/ 2147483647 h 1152"/>
                  <a:gd name="T10" fmla="*/ 2147483647 w 112"/>
                  <a:gd name="T11" fmla="*/ 2147483647 h 1152"/>
                  <a:gd name="T12" fmla="*/ 2147483647 w 112"/>
                  <a:gd name="T13" fmla="*/ 2147483647 h 1152"/>
                  <a:gd name="T14" fmla="*/ 2147483647 w 112"/>
                  <a:gd name="T15" fmla="*/ 2147483647 h 1152"/>
                  <a:gd name="T16" fmla="*/ 2147483647 w 112"/>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152"/>
                  <a:gd name="T29" fmla="*/ 112 w 112"/>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152">
                    <a:moveTo>
                      <a:pt x="56" y="1152"/>
                    </a:moveTo>
                    <a:cubicBezTo>
                      <a:pt x="80" y="1080"/>
                      <a:pt x="104" y="1008"/>
                      <a:pt x="104" y="960"/>
                    </a:cubicBezTo>
                    <a:cubicBezTo>
                      <a:pt x="104" y="912"/>
                      <a:pt x="56" y="904"/>
                      <a:pt x="56" y="864"/>
                    </a:cubicBezTo>
                    <a:cubicBezTo>
                      <a:pt x="56" y="824"/>
                      <a:pt x="104" y="760"/>
                      <a:pt x="104" y="720"/>
                    </a:cubicBezTo>
                    <a:cubicBezTo>
                      <a:pt x="104" y="680"/>
                      <a:pt x="56" y="664"/>
                      <a:pt x="56" y="624"/>
                    </a:cubicBezTo>
                    <a:cubicBezTo>
                      <a:pt x="56" y="584"/>
                      <a:pt x="112" y="528"/>
                      <a:pt x="104" y="480"/>
                    </a:cubicBezTo>
                    <a:cubicBezTo>
                      <a:pt x="96" y="432"/>
                      <a:pt x="16" y="392"/>
                      <a:pt x="8" y="336"/>
                    </a:cubicBezTo>
                    <a:cubicBezTo>
                      <a:pt x="0" y="280"/>
                      <a:pt x="48" y="200"/>
                      <a:pt x="56" y="144"/>
                    </a:cubicBezTo>
                    <a:cubicBezTo>
                      <a:pt x="64" y="88"/>
                      <a:pt x="56" y="24"/>
                      <a:pt x="56" y="0"/>
                    </a:cubicBezTo>
                  </a:path>
                </a:pathLst>
              </a:custGeom>
              <a:noFill/>
              <a:ln w="25400">
                <a:solidFill>
                  <a:schemeClr val="tx1"/>
                </a:solidFill>
                <a:round/>
                <a:headEnd/>
                <a:tailEnd/>
              </a:ln>
            </p:spPr>
            <p:txBody>
              <a:bodyPr wrap="none" anchor="ctr"/>
              <a:lstStyle/>
              <a:p>
                <a:endParaRPr lang="ko-KR" altLang="en-US"/>
              </a:p>
            </p:txBody>
          </p:sp>
          <p:sp>
            <p:nvSpPr>
              <p:cNvPr id="13327" name="Freeform 9"/>
              <p:cNvSpPr>
                <a:spLocks/>
              </p:cNvSpPr>
              <p:nvPr/>
            </p:nvSpPr>
            <p:spPr bwMode="auto">
              <a:xfrm>
                <a:off x="4953000" y="1600200"/>
                <a:ext cx="2247900" cy="622300"/>
              </a:xfrm>
              <a:custGeom>
                <a:avLst/>
                <a:gdLst>
                  <a:gd name="T0" fmla="*/ 2147483647 w 1664"/>
                  <a:gd name="T1" fmla="*/ 2147483647 h 392"/>
                  <a:gd name="T2" fmla="*/ 2147483647 w 1664"/>
                  <a:gd name="T3" fmla="*/ 2147483647 h 392"/>
                  <a:gd name="T4" fmla="*/ 2147483647 w 1664"/>
                  <a:gd name="T5" fmla="*/ 2147483647 h 392"/>
                  <a:gd name="T6" fmla="*/ 2147483647 w 1664"/>
                  <a:gd name="T7" fmla="*/ 2147483647 h 392"/>
                  <a:gd name="T8" fmla="*/ 2147483647 w 1664"/>
                  <a:gd name="T9" fmla="*/ 2147483647 h 392"/>
                  <a:gd name="T10" fmla="*/ 2147483647 w 1664"/>
                  <a:gd name="T11" fmla="*/ 2147483647 h 392"/>
                  <a:gd name="T12" fmla="*/ 2147483647 w 1664"/>
                  <a:gd name="T13" fmla="*/ 2147483647 h 392"/>
                  <a:gd name="T14" fmla="*/ 2147483647 w 1664"/>
                  <a:gd name="T15" fmla="*/ 2147483647 h 392"/>
                  <a:gd name="T16" fmla="*/ 2147483647 w 1664"/>
                  <a:gd name="T17" fmla="*/ 2147483647 h 392"/>
                  <a:gd name="T18" fmla="*/ 2147483647 w 1664"/>
                  <a:gd name="T19" fmla="*/ 2147483647 h 392"/>
                  <a:gd name="T20" fmla="*/ 2147483647 w 1664"/>
                  <a:gd name="T21" fmla="*/ 2147483647 h 392"/>
                  <a:gd name="T22" fmla="*/ 2147483647 w 1664"/>
                  <a:gd name="T23" fmla="*/ 2147483647 h 392"/>
                  <a:gd name="T24" fmla="*/ 2147483647 w 1664"/>
                  <a:gd name="T25" fmla="*/ 2147483647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4"/>
                  <a:gd name="T40" fmla="*/ 0 h 392"/>
                  <a:gd name="T41" fmla="*/ 1664 w 1664"/>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4" h="392">
                    <a:moveTo>
                      <a:pt x="1664" y="152"/>
                    </a:moveTo>
                    <a:cubicBezTo>
                      <a:pt x="1636" y="84"/>
                      <a:pt x="1608" y="16"/>
                      <a:pt x="1568" y="8"/>
                    </a:cubicBezTo>
                    <a:cubicBezTo>
                      <a:pt x="1528" y="0"/>
                      <a:pt x="1456" y="80"/>
                      <a:pt x="1424" y="104"/>
                    </a:cubicBezTo>
                    <a:cubicBezTo>
                      <a:pt x="1392" y="128"/>
                      <a:pt x="1408" y="152"/>
                      <a:pt x="1376" y="152"/>
                    </a:cubicBezTo>
                    <a:cubicBezTo>
                      <a:pt x="1344" y="152"/>
                      <a:pt x="1280" y="104"/>
                      <a:pt x="1232" y="104"/>
                    </a:cubicBezTo>
                    <a:cubicBezTo>
                      <a:pt x="1184" y="104"/>
                      <a:pt x="1136" y="144"/>
                      <a:pt x="1088" y="152"/>
                    </a:cubicBezTo>
                    <a:cubicBezTo>
                      <a:pt x="1040" y="160"/>
                      <a:pt x="992" y="144"/>
                      <a:pt x="944" y="152"/>
                    </a:cubicBezTo>
                    <a:cubicBezTo>
                      <a:pt x="896" y="160"/>
                      <a:pt x="856" y="200"/>
                      <a:pt x="800" y="200"/>
                    </a:cubicBezTo>
                    <a:cubicBezTo>
                      <a:pt x="744" y="200"/>
                      <a:pt x="672" y="152"/>
                      <a:pt x="608" y="152"/>
                    </a:cubicBezTo>
                    <a:cubicBezTo>
                      <a:pt x="544" y="152"/>
                      <a:pt x="480" y="200"/>
                      <a:pt x="416" y="200"/>
                    </a:cubicBezTo>
                    <a:cubicBezTo>
                      <a:pt x="352" y="200"/>
                      <a:pt x="288" y="152"/>
                      <a:pt x="224" y="152"/>
                    </a:cubicBezTo>
                    <a:cubicBezTo>
                      <a:pt x="160" y="152"/>
                      <a:pt x="64" y="160"/>
                      <a:pt x="32" y="200"/>
                    </a:cubicBezTo>
                    <a:cubicBezTo>
                      <a:pt x="0" y="240"/>
                      <a:pt x="16" y="316"/>
                      <a:pt x="32" y="392"/>
                    </a:cubicBezTo>
                  </a:path>
                </a:pathLst>
              </a:custGeom>
              <a:noFill/>
              <a:ln w="25400">
                <a:solidFill>
                  <a:schemeClr val="tx1"/>
                </a:solidFill>
                <a:round/>
                <a:headEnd/>
                <a:tailEnd/>
              </a:ln>
            </p:spPr>
            <p:txBody>
              <a:bodyPr wrap="none" anchor="ctr"/>
              <a:lstStyle/>
              <a:p>
                <a:endParaRPr lang="ko-KR" altLang="en-US"/>
              </a:p>
            </p:txBody>
          </p:sp>
          <p:sp>
            <p:nvSpPr>
              <p:cNvPr id="13328" name="Freeform 10"/>
              <p:cNvSpPr>
                <a:spLocks/>
              </p:cNvSpPr>
              <p:nvPr/>
            </p:nvSpPr>
            <p:spPr bwMode="auto">
              <a:xfrm>
                <a:off x="5181600" y="4076700"/>
                <a:ext cx="228600" cy="342900"/>
              </a:xfrm>
              <a:custGeom>
                <a:avLst/>
                <a:gdLst>
                  <a:gd name="T0" fmla="*/ 0 w 144"/>
                  <a:gd name="T1" fmla="*/ 2147483647 h 216"/>
                  <a:gd name="T2" fmla="*/ 2147483647 w 144"/>
                  <a:gd name="T3" fmla="*/ 2147483647 h 216"/>
                  <a:gd name="T4" fmla="*/ 2147483647 w 144"/>
                  <a:gd name="T5" fmla="*/ 2147483647 h 216"/>
                  <a:gd name="T6" fmla="*/ 2147483647 w 144"/>
                  <a:gd name="T7" fmla="*/ 2147483647 h 216"/>
                  <a:gd name="T8" fmla="*/ 2147483647 w 144"/>
                  <a:gd name="T9" fmla="*/ 0 h 216"/>
                  <a:gd name="T10" fmla="*/ 0 60000 65536"/>
                  <a:gd name="T11" fmla="*/ 0 60000 65536"/>
                  <a:gd name="T12" fmla="*/ 0 60000 65536"/>
                  <a:gd name="T13" fmla="*/ 0 60000 65536"/>
                  <a:gd name="T14" fmla="*/ 0 60000 65536"/>
                  <a:gd name="T15" fmla="*/ 0 w 144"/>
                  <a:gd name="T16" fmla="*/ 0 h 216"/>
                  <a:gd name="T17" fmla="*/ 144 w 144"/>
                  <a:gd name="T18" fmla="*/ 216 h 216"/>
                </a:gdLst>
                <a:ahLst/>
                <a:cxnLst>
                  <a:cxn ang="T10">
                    <a:pos x="T0" y="T1"/>
                  </a:cxn>
                  <a:cxn ang="T11">
                    <a:pos x="T2" y="T3"/>
                  </a:cxn>
                  <a:cxn ang="T12">
                    <a:pos x="T4" y="T5"/>
                  </a:cxn>
                  <a:cxn ang="T13">
                    <a:pos x="T6" y="T7"/>
                  </a:cxn>
                  <a:cxn ang="T14">
                    <a:pos x="T8" y="T9"/>
                  </a:cxn>
                </a:cxnLst>
                <a:rect l="T15" t="T16" r="T17" b="T18"/>
                <a:pathLst>
                  <a:path w="144" h="216">
                    <a:moveTo>
                      <a:pt x="0" y="48"/>
                    </a:moveTo>
                    <a:cubicBezTo>
                      <a:pt x="12" y="108"/>
                      <a:pt x="24" y="168"/>
                      <a:pt x="48" y="192"/>
                    </a:cubicBezTo>
                    <a:cubicBezTo>
                      <a:pt x="72" y="216"/>
                      <a:pt x="144" y="200"/>
                      <a:pt x="144" y="192"/>
                    </a:cubicBezTo>
                    <a:cubicBezTo>
                      <a:pt x="144" y="184"/>
                      <a:pt x="64" y="176"/>
                      <a:pt x="48" y="144"/>
                    </a:cubicBezTo>
                    <a:cubicBezTo>
                      <a:pt x="32" y="112"/>
                      <a:pt x="48" y="24"/>
                      <a:pt x="48" y="0"/>
                    </a:cubicBezTo>
                  </a:path>
                </a:pathLst>
              </a:custGeom>
              <a:noFill/>
              <a:ln w="25400">
                <a:solidFill>
                  <a:schemeClr val="tx1"/>
                </a:solidFill>
                <a:round/>
                <a:headEnd/>
                <a:tailEnd/>
              </a:ln>
            </p:spPr>
            <p:txBody>
              <a:bodyPr wrap="none" anchor="ctr"/>
              <a:lstStyle/>
              <a:p>
                <a:endParaRPr lang="ko-KR" altLang="en-US"/>
              </a:p>
            </p:txBody>
          </p:sp>
          <p:sp>
            <p:nvSpPr>
              <p:cNvPr id="13329" name="Freeform 11"/>
              <p:cNvSpPr>
                <a:spLocks/>
              </p:cNvSpPr>
              <p:nvPr/>
            </p:nvSpPr>
            <p:spPr bwMode="auto">
              <a:xfrm>
                <a:off x="5257800" y="2209800"/>
                <a:ext cx="228600" cy="1981200"/>
              </a:xfrm>
              <a:custGeom>
                <a:avLst/>
                <a:gdLst>
                  <a:gd name="T0" fmla="*/ 0 w 208"/>
                  <a:gd name="T1" fmla="*/ 2147483647 h 1264"/>
                  <a:gd name="T2" fmla="*/ 2147483647 w 208"/>
                  <a:gd name="T3" fmla="*/ 2147483647 h 1264"/>
                  <a:gd name="T4" fmla="*/ 2147483647 w 208"/>
                  <a:gd name="T5" fmla="*/ 2147483647 h 1264"/>
                  <a:gd name="T6" fmla="*/ 2147483647 w 208"/>
                  <a:gd name="T7" fmla="*/ 2147483647 h 1264"/>
                  <a:gd name="T8" fmla="*/ 2147483647 w 208"/>
                  <a:gd name="T9" fmla="*/ 2147483647 h 1264"/>
                  <a:gd name="T10" fmla="*/ 2147483647 w 208"/>
                  <a:gd name="T11" fmla="*/ 2147483647 h 1264"/>
                  <a:gd name="T12" fmla="*/ 2147483647 w 208"/>
                  <a:gd name="T13" fmla="*/ 2147483647 h 1264"/>
                  <a:gd name="T14" fmla="*/ 0 w 208"/>
                  <a:gd name="T15" fmla="*/ 2147483647 h 1264"/>
                  <a:gd name="T16" fmla="*/ 2147483647 w 208"/>
                  <a:gd name="T17" fmla="*/ 2147483647 h 1264"/>
                  <a:gd name="T18" fmla="*/ 2147483647 w 208"/>
                  <a:gd name="T19" fmla="*/ 0 h 1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1264"/>
                  <a:gd name="T32" fmla="*/ 208 w 208"/>
                  <a:gd name="T33" fmla="*/ 1264 h 1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1264">
                    <a:moveTo>
                      <a:pt x="0" y="1248"/>
                    </a:moveTo>
                    <a:cubicBezTo>
                      <a:pt x="8" y="1256"/>
                      <a:pt x="16" y="1264"/>
                      <a:pt x="48" y="1248"/>
                    </a:cubicBezTo>
                    <a:cubicBezTo>
                      <a:pt x="80" y="1232"/>
                      <a:pt x="176" y="1208"/>
                      <a:pt x="192" y="1152"/>
                    </a:cubicBezTo>
                    <a:cubicBezTo>
                      <a:pt x="208" y="1096"/>
                      <a:pt x="168" y="976"/>
                      <a:pt x="144" y="912"/>
                    </a:cubicBezTo>
                    <a:cubicBezTo>
                      <a:pt x="120" y="848"/>
                      <a:pt x="56" y="832"/>
                      <a:pt x="48" y="768"/>
                    </a:cubicBezTo>
                    <a:cubicBezTo>
                      <a:pt x="40" y="704"/>
                      <a:pt x="96" y="592"/>
                      <a:pt x="96" y="528"/>
                    </a:cubicBezTo>
                    <a:cubicBezTo>
                      <a:pt x="96" y="464"/>
                      <a:pt x="64" y="424"/>
                      <a:pt x="48" y="384"/>
                    </a:cubicBezTo>
                    <a:cubicBezTo>
                      <a:pt x="32" y="344"/>
                      <a:pt x="0" y="328"/>
                      <a:pt x="0" y="288"/>
                    </a:cubicBezTo>
                    <a:cubicBezTo>
                      <a:pt x="0" y="248"/>
                      <a:pt x="40" y="192"/>
                      <a:pt x="48" y="144"/>
                    </a:cubicBezTo>
                    <a:cubicBezTo>
                      <a:pt x="56" y="96"/>
                      <a:pt x="48" y="24"/>
                      <a:pt x="48" y="0"/>
                    </a:cubicBezTo>
                  </a:path>
                </a:pathLst>
              </a:custGeom>
              <a:noFill/>
              <a:ln w="25400">
                <a:solidFill>
                  <a:schemeClr val="tx1"/>
                </a:solidFill>
                <a:round/>
                <a:headEnd/>
                <a:tailEnd/>
              </a:ln>
            </p:spPr>
            <p:txBody>
              <a:bodyPr wrap="none" anchor="ctr"/>
              <a:lstStyle/>
              <a:p>
                <a:endParaRPr lang="ko-KR" altLang="en-US"/>
              </a:p>
            </p:txBody>
          </p:sp>
          <p:sp>
            <p:nvSpPr>
              <p:cNvPr id="13330" name="Freeform 12"/>
              <p:cNvSpPr>
                <a:spLocks/>
              </p:cNvSpPr>
              <p:nvPr/>
            </p:nvSpPr>
            <p:spPr bwMode="auto">
              <a:xfrm flipV="1">
                <a:off x="5461000" y="3657600"/>
                <a:ext cx="228600" cy="76200"/>
              </a:xfrm>
              <a:custGeom>
                <a:avLst/>
                <a:gdLst>
                  <a:gd name="T0" fmla="*/ 2147483647 w 96"/>
                  <a:gd name="T1" fmla="*/ 0 h 1"/>
                  <a:gd name="T2" fmla="*/ 0 w 96"/>
                  <a:gd name="T3" fmla="*/ 0 h 1"/>
                  <a:gd name="T4" fmla="*/ 0 60000 65536"/>
                  <a:gd name="T5" fmla="*/ 0 60000 65536"/>
                  <a:gd name="T6" fmla="*/ 0 w 96"/>
                  <a:gd name="T7" fmla="*/ 0 h 1"/>
                  <a:gd name="T8" fmla="*/ 96 w 96"/>
                  <a:gd name="T9" fmla="*/ 1 h 1"/>
                </a:gdLst>
                <a:ahLst/>
                <a:cxnLst>
                  <a:cxn ang="T4">
                    <a:pos x="T0" y="T1"/>
                  </a:cxn>
                  <a:cxn ang="T5">
                    <a:pos x="T2" y="T3"/>
                  </a:cxn>
                </a:cxnLst>
                <a:rect l="T6" t="T7" r="T8" b="T9"/>
                <a:pathLst>
                  <a:path w="96" h="1">
                    <a:moveTo>
                      <a:pt x="96" y="0"/>
                    </a:moveTo>
                    <a:cubicBezTo>
                      <a:pt x="96" y="0"/>
                      <a:pt x="48" y="0"/>
                      <a:pt x="0" y="0"/>
                    </a:cubicBezTo>
                  </a:path>
                </a:pathLst>
              </a:custGeom>
              <a:noFill/>
              <a:ln w="25400">
                <a:solidFill>
                  <a:schemeClr val="tx1"/>
                </a:solidFill>
                <a:round/>
                <a:headEnd/>
                <a:tailEnd/>
              </a:ln>
            </p:spPr>
            <p:txBody>
              <a:bodyPr wrap="none" anchor="ctr"/>
              <a:lstStyle/>
              <a:p>
                <a:endParaRPr lang="ko-KR" altLang="en-US"/>
              </a:p>
            </p:txBody>
          </p:sp>
          <p:sp>
            <p:nvSpPr>
              <p:cNvPr id="13331" name="Freeform 13"/>
              <p:cNvSpPr>
                <a:spLocks/>
              </p:cNvSpPr>
              <p:nvPr/>
            </p:nvSpPr>
            <p:spPr bwMode="auto">
              <a:xfrm>
                <a:off x="5461000" y="3810000"/>
                <a:ext cx="228600" cy="76200"/>
              </a:xfrm>
              <a:custGeom>
                <a:avLst/>
                <a:gdLst>
                  <a:gd name="T0" fmla="*/ 2147483647 w 96"/>
                  <a:gd name="T1" fmla="*/ 0 h 1"/>
                  <a:gd name="T2" fmla="*/ 0 w 96"/>
                  <a:gd name="T3" fmla="*/ 0 h 1"/>
                  <a:gd name="T4" fmla="*/ 0 60000 65536"/>
                  <a:gd name="T5" fmla="*/ 0 60000 65536"/>
                  <a:gd name="T6" fmla="*/ 0 w 96"/>
                  <a:gd name="T7" fmla="*/ 0 h 1"/>
                  <a:gd name="T8" fmla="*/ 96 w 96"/>
                  <a:gd name="T9" fmla="*/ 1 h 1"/>
                </a:gdLst>
                <a:ahLst/>
                <a:cxnLst>
                  <a:cxn ang="T4">
                    <a:pos x="T0" y="T1"/>
                  </a:cxn>
                  <a:cxn ang="T5">
                    <a:pos x="T2" y="T3"/>
                  </a:cxn>
                </a:cxnLst>
                <a:rect l="T6" t="T7" r="T8" b="T9"/>
                <a:pathLst>
                  <a:path w="96" h="1">
                    <a:moveTo>
                      <a:pt x="96" y="0"/>
                    </a:moveTo>
                    <a:cubicBezTo>
                      <a:pt x="96" y="0"/>
                      <a:pt x="48" y="0"/>
                      <a:pt x="0" y="0"/>
                    </a:cubicBezTo>
                  </a:path>
                </a:pathLst>
              </a:custGeom>
              <a:noFill/>
              <a:ln w="25400">
                <a:solidFill>
                  <a:schemeClr val="tx1"/>
                </a:solidFill>
                <a:round/>
                <a:headEnd/>
                <a:tailEnd/>
              </a:ln>
            </p:spPr>
            <p:txBody>
              <a:bodyPr wrap="none" anchor="ctr"/>
              <a:lstStyle/>
              <a:p>
                <a:endParaRPr lang="ko-KR" altLang="en-US"/>
              </a:p>
            </p:txBody>
          </p:sp>
          <p:sp>
            <p:nvSpPr>
              <p:cNvPr id="13332" name="Freeform 14"/>
              <p:cNvSpPr>
                <a:spLocks/>
              </p:cNvSpPr>
              <p:nvPr/>
            </p:nvSpPr>
            <p:spPr bwMode="auto">
              <a:xfrm>
                <a:off x="1828800" y="1219200"/>
                <a:ext cx="152400" cy="3962400"/>
              </a:xfrm>
              <a:custGeom>
                <a:avLst/>
                <a:gdLst>
                  <a:gd name="T0" fmla="*/ 2147483647 w 152"/>
                  <a:gd name="T1" fmla="*/ 2147483647 h 2400"/>
                  <a:gd name="T2" fmla="*/ 2147483647 w 152"/>
                  <a:gd name="T3" fmla="*/ 2147483647 h 2400"/>
                  <a:gd name="T4" fmla="*/ 2147483647 w 152"/>
                  <a:gd name="T5" fmla="*/ 2147483647 h 2400"/>
                  <a:gd name="T6" fmla="*/ 2147483647 w 152"/>
                  <a:gd name="T7" fmla="*/ 2147483647 h 2400"/>
                  <a:gd name="T8" fmla="*/ 2147483647 w 152"/>
                  <a:gd name="T9" fmla="*/ 0 h 2400"/>
                  <a:gd name="T10" fmla="*/ 0 60000 65536"/>
                  <a:gd name="T11" fmla="*/ 0 60000 65536"/>
                  <a:gd name="T12" fmla="*/ 0 60000 65536"/>
                  <a:gd name="T13" fmla="*/ 0 60000 65536"/>
                  <a:gd name="T14" fmla="*/ 0 60000 65536"/>
                  <a:gd name="T15" fmla="*/ 0 w 152"/>
                  <a:gd name="T16" fmla="*/ 0 h 2400"/>
                  <a:gd name="T17" fmla="*/ 152 w 152"/>
                  <a:gd name="T18" fmla="*/ 2400 h 2400"/>
                </a:gdLst>
                <a:ahLst/>
                <a:cxnLst>
                  <a:cxn ang="T10">
                    <a:pos x="T0" y="T1"/>
                  </a:cxn>
                  <a:cxn ang="T11">
                    <a:pos x="T2" y="T3"/>
                  </a:cxn>
                  <a:cxn ang="T12">
                    <a:pos x="T4" y="T5"/>
                  </a:cxn>
                  <a:cxn ang="T13">
                    <a:pos x="T6" y="T7"/>
                  </a:cxn>
                  <a:cxn ang="T14">
                    <a:pos x="T8" y="T9"/>
                  </a:cxn>
                </a:cxnLst>
                <a:rect l="T15" t="T16" r="T17" b="T18"/>
                <a:pathLst>
                  <a:path w="152" h="2400">
                    <a:moveTo>
                      <a:pt x="104" y="2400"/>
                    </a:moveTo>
                    <a:cubicBezTo>
                      <a:pt x="56" y="2296"/>
                      <a:pt x="8" y="2192"/>
                      <a:pt x="8" y="2064"/>
                    </a:cubicBezTo>
                    <a:cubicBezTo>
                      <a:pt x="8" y="1936"/>
                      <a:pt x="104" y="1840"/>
                      <a:pt x="104" y="1632"/>
                    </a:cubicBezTo>
                    <a:cubicBezTo>
                      <a:pt x="104" y="1424"/>
                      <a:pt x="0" y="1088"/>
                      <a:pt x="8" y="816"/>
                    </a:cubicBezTo>
                    <a:cubicBezTo>
                      <a:pt x="16" y="544"/>
                      <a:pt x="128" y="136"/>
                      <a:pt x="152" y="0"/>
                    </a:cubicBezTo>
                  </a:path>
                </a:pathLst>
              </a:custGeom>
              <a:noFill/>
              <a:ln w="25400">
                <a:solidFill>
                  <a:schemeClr val="tx1"/>
                </a:solidFill>
                <a:round/>
                <a:headEnd/>
                <a:tailEnd/>
              </a:ln>
            </p:spPr>
            <p:txBody>
              <a:bodyPr wrap="none" anchor="ctr"/>
              <a:lstStyle/>
              <a:p>
                <a:endParaRPr lang="ko-KR" altLang="en-US"/>
              </a:p>
            </p:txBody>
          </p:sp>
          <p:sp>
            <p:nvSpPr>
              <p:cNvPr id="13333" name="Freeform 15"/>
              <p:cNvSpPr>
                <a:spLocks/>
              </p:cNvSpPr>
              <p:nvPr/>
            </p:nvSpPr>
            <p:spPr bwMode="auto">
              <a:xfrm>
                <a:off x="2133600" y="1219200"/>
                <a:ext cx="152400" cy="3962400"/>
              </a:xfrm>
              <a:custGeom>
                <a:avLst/>
                <a:gdLst>
                  <a:gd name="T0" fmla="*/ 0 w 144"/>
                  <a:gd name="T1" fmla="*/ 2147483647 h 2400"/>
                  <a:gd name="T2" fmla="*/ 2147483647 w 144"/>
                  <a:gd name="T3" fmla="*/ 2147483647 h 2400"/>
                  <a:gd name="T4" fmla="*/ 2147483647 w 144"/>
                  <a:gd name="T5" fmla="*/ 2147483647 h 2400"/>
                  <a:gd name="T6" fmla="*/ 2147483647 w 144"/>
                  <a:gd name="T7" fmla="*/ 2147483647 h 2400"/>
                  <a:gd name="T8" fmla="*/ 2147483647 w 144"/>
                  <a:gd name="T9" fmla="*/ 0 h 2400"/>
                  <a:gd name="T10" fmla="*/ 0 60000 65536"/>
                  <a:gd name="T11" fmla="*/ 0 60000 65536"/>
                  <a:gd name="T12" fmla="*/ 0 60000 65536"/>
                  <a:gd name="T13" fmla="*/ 0 60000 65536"/>
                  <a:gd name="T14" fmla="*/ 0 60000 65536"/>
                  <a:gd name="T15" fmla="*/ 0 w 144"/>
                  <a:gd name="T16" fmla="*/ 0 h 2400"/>
                  <a:gd name="T17" fmla="*/ 144 w 144"/>
                  <a:gd name="T18" fmla="*/ 2400 h 2400"/>
                </a:gdLst>
                <a:ahLst/>
                <a:cxnLst>
                  <a:cxn ang="T10">
                    <a:pos x="T0" y="T1"/>
                  </a:cxn>
                  <a:cxn ang="T11">
                    <a:pos x="T2" y="T3"/>
                  </a:cxn>
                  <a:cxn ang="T12">
                    <a:pos x="T4" y="T5"/>
                  </a:cxn>
                  <a:cxn ang="T13">
                    <a:pos x="T6" y="T7"/>
                  </a:cxn>
                  <a:cxn ang="T14">
                    <a:pos x="T8" y="T9"/>
                  </a:cxn>
                </a:cxnLst>
                <a:rect l="T15" t="T16" r="T17" b="T18"/>
                <a:pathLst>
                  <a:path w="144" h="2400">
                    <a:moveTo>
                      <a:pt x="0" y="2400"/>
                    </a:moveTo>
                    <a:cubicBezTo>
                      <a:pt x="44" y="2316"/>
                      <a:pt x="88" y="2232"/>
                      <a:pt x="96" y="2112"/>
                    </a:cubicBezTo>
                    <a:cubicBezTo>
                      <a:pt x="104" y="1992"/>
                      <a:pt x="40" y="1880"/>
                      <a:pt x="48" y="1680"/>
                    </a:cubicBezTo>
                    <a:cubicBezTo>
                      <a:pt x="56" y="1480"/>
                      <a:pt x="144" y="1192"/>
                      <a:pt x="144" y="912"/>
                    </a:cubicBezTo>
                    <a:cubicBezTo>
                      <a:pt x="144" y="632"/>
                      <a:pt x="96" y="316"/>
                      <a:pt x="48" y="0"/>
                    </a:cubicBezTo>
                  </a:path>
                </a:pathLst>
              </a:custGeom>
              <a:noFill/>
              <a:ln w="25400">
                <a:solidFill>
                  <a:schemeClr val="tx1"/>
                </a:solidFill>
                <a:round/>
                <a:headEnd/>
                <a:tailEnd/>
              </a:ln>
            </p:spPr>
            <p:txBody>
              <a:bodyPr wrap="none" anchor="ctr"/>
              <a:lstStyle/>
              <a:p>
                <a:endParaRPr lang="ko-KR" altLang="en-US"/>
              </a:p>
            </p:txBody>
          </p:sp>
          <p:sp>
            <p:nvSpPr>
              <p:cNvPr id="13334" name="Freeform 16"/>
              <p:cNvSpPr>
                <a:spLocks/>
              </p:cNvSpPr>
              <p:nvPr/>
            </p:nvSpPr>
            <p:spPr bwMode="auto">
              <a:xfrm>
                <a:off x="1828800" y="762000"/>
                <a:ext cx="317500" cy="520700"/>
              </a:xfrm>
              <a:custGeom>
                <a:avLst/>
                <a:gdLst>
                  <a:gd name="T0" fmla="*/ 2147483647 w 200"/>
                  <a:gd name="T1" fmla="*/ 2147483647 h 280"/>
                  <a:gd name="T2" fmla="*/ 2147483647 w 200"/>
                  <a:gd name="T3" fmla="*/ 2147483647 h 280"/>
                  <a:gd name="T4" fmla="*/ 2147483647 w 200"/>
                  <a:gd name="T5" fmla="*/ 2147483647 h 280"/>
                  <a:gd name="T6" fmla="*/ 2147483647 w 200"/>
                  <a:gd name="T7" fmla="*/ 0 h 280"/>
                  <a:gd name="T8" fmla="*/ 0 60000 65536"/>
                  <a:gd name="T9" fmla="*/ 0 60000 65536"/>
                  <a:gd name="T10" fmla="*/ 0 60000 65536"/>
                  <a:gd name="T11" fmla="*/ 0 60000 65536"/>
                  <a:gd name="T12" fmla="*/ 0 w 200"/>
                  <a:gd name="T13" fmla="*/ 0 h 280"/>
                  <a:gd name="T14" fmla="*/ 200 w 200"/>
                  <a:gd name="T15" fmla="*/ 280 h 280"/>
                </a:gdLst>
                <a:ahLst/>
                <a:cxnLst>
                  <a:cxn ang="T8">
                    <a:pos x="T0" y="T1"/>
                  </a:cxn>
                  <a:cxn ang="T9">
                    <a:pos x="T2" y="T3"/>
                  </a:cxn>
                  <a:cxn ang="T10">
                    <a:pos x="T4" y="T5"/>
                  </a:cxn>
                  <a:cxn ang="T11">
                    <a:pos x="T6" y="T7"/>
                  </a:cxn>
                </a:cxnLst>
                <a:rect l="T12" t="T13" r="T14" b="T15"/>
                <a:pathLst>
                  <a:path w="200" h="280">
                    <a:moveTo>
                      <a:pt x="200" y="240"/>
                    </a:moveTo>
                    <a:cubicBezTo>
                      <a:pt x="168" y="240"/>
                      <a:pt x="136" y="240"/>
                      <a:pt x="104" y="240"/>
                    </a:cubicBezTo>
                    <a:cubicBezTo>
                      <a:pt x="72" y="240"/>
                      <a:pt x="16" y="280"/>
                      <a:pt x="8" y="240"/>
                    </a:cubicBezTo>
                    <a:cubicBezTo>
                      <a:pt x="0" y="200"/>
                      <a:pt x="28" y="100"/>
                      <a:pt x="56" y="0"/>
                    </a:cubicBezTo>
                  </a:path>
                </a:pathLst>
              </a:custGeom>
              <a:noFill/>
              <a:ln w="25400">
                <a:solidFill>
                  <a:schemeClr val="tx1"/>
                </a:solidFill>
                <a:round/>
                <a:headEnd/>
                <a:tailEnd/>
              </a:ln>
            </p:spPr>
            <p:txBody>
              <a:bodyPr wrap="none" anchor="ctr"/>
              <a:lstStyle/>
              <a:p>
                <a:endParaRPr lang="ko-KR" altLang="en-US"/>
              </a:p>
            </p:txBody>
          </p:sp>
          <p:sp>
            <p:nvSpPr>
              <p:cNvPr id="13335" name="Freeform 17"/>
              <p:cNvSpPr>
                <a:spLocks/>
              </p:cNvSpPr>
              <p:nvPr/>
            </p:nvSpPr>
            <p:spPr bwMode="auto">
              <a:xfrm>
                <a:off x="2057400" y="1219200"/>
                <a:ext cx="228600" cy="1588"/>
              </a:xfrm>
              <a:custGeom>
                <a:avLst/>
                <a:gdLst>
                  <a:gd name="T0" fmla="*/ 0 w 144"/>
                  <a:gd name="T1" fmla="*/ 0 h 1"/>
                  <a:gd name="T2" fmla="*/ 2147483647 w 144"/>
                  <a:gd name="T3" fmla="*/ 0 h 1"/>
                  <a:gd name="T4" fmla="*/ 2147483647 w 144"/>
                  <a:gd name="T5" fmla="*/ 0 h 1"/>
                  <a:gd name="T6" fmla="*/ 0 60000 65536"/>
                  <a:gd name="T7" fmla="*/ 0 60000 65536"/>
                  <a:gd name="T8" fmla="*/ 0 60000 65536"/>
                  <a:gd name="T9" fmla="*/ 0 w 144"/>
                  <a:gd name="T10" fmla="*/ 0 h 1"/>
                  <a:gd name="T11" fmla="*/ 144 w 144"/>
                  <a:gd name="T12" fmla="*/ 1 h 1"/>
                </a:gdLst>
                <a:ahLst/>
                <a:cxnLst>
                  <a:cxn ang="T6">
                    <a:pos x="T0" y="T1"/>
                  </a:cxn>
                  <a:cxn ang="T7">
                    <a:pos x="T2" y="T3"/>
                  </a:cxn>
                  <a:cxn ang="T8">
                    <a:pos x="T4" y="T5"/>
                  </a:cxn>
                </a:cxnLst>
                <a:rect l="T9" t="T10" r="T11" b="T12"/>
                <a:pathLst>
                  <a:path w="144" h="1">
                    <a:moveTo>
                      <a:pt x="0" y="0"/>
                    </a:moveTo>
                    <a:cubicBezTo>
                      <a:pt x="36" y="0"/>
                      <a:pt x="72" y="0"/>
                      <a:pt x="96" y="0"/>
                    </a:cubicBezTo>
                    <a:cubicBezTo>
                      <a:pt x="120" y="0"/>
                      <a:pt x="132" y="0"/>
                      <a:pt x="144" y="0"/>
                    </a:cubicBezTo>
                  </a:path>
                </a:pathLst>
              </a:custGeom>
              <a:noFill/>
              <a:ln w="25400">
                <a:solidFill>
                  <a:schemeClr val="tx1"/>
                </a:solidFill>
                <a:round/>
                <a:headEnd/>
                <a:tailEnd/>
              </a:ln>
            </p:spPr>
            <p:txBody>
              <a:bodyPr wrap="none" anchor="ctr"/>
              <a:lstStyle/>
              <a:p>
                <a:endParaRPr lang="ko-KR" altLang="en-US"/>
              </a:p>
            </p:txBody>
          </p:sp>
          <p:sp>
            <p:nvSpPr>
              <p:cNvPr id="13336" name="Freeform 18"/>
              <p:cNvSpPr>
                <a:spLocks/>
              </p:cNvSpPr>
              <p:nvPr/>
            </p:nvSpPr>
            <p:spPr bwMode="auto">
              <a:xfrm>
                <a:off x="2209800" y="762000"/>
                <a:ext cx="76200" cy="457200"/>
              </a:xfrm>
              <a:custGeom>
                <a:avLst/>
                <a:gdLst>
                  <a:gd name="T0" fmla="*/ 0 w 56"/>
                  <a:gd name="T1" fmla="*/ 2147483647 h 248"/>
                  <a:gd name="T2" fmla="*/ 2147483647 w 56"/>
                  <a:gd name="T3" fmla="*/ 2147483647 h 248"/>
                  <a:gd name="T4" fmla="*/ 2147483647 w 56"/>
                  <a:gd name="T5" fmla="*/ 2147483647 h 248"/>
                  <a:gd name="T6" fmla="*/ 0 w 56"/>
                  <a:gd name="T7" fmla="*/ 0 h 248"/>
                  <a:gd name="T8" fmla="*/ 0 60000 65536"/>
                  <a:gd name="T9" fmla="*/ 0 60000 65536"/>
                  <a:gd name="T10" fmla="*/ 0 60000 65536"/>
                  <a:gd name="T11" fmla="*/ 0 60000 65536"/>
                  <a:gd name="T12" fmla="*/ 0 w 56"/>
                  <a:gd name="T13" fmla="*/ 0 h 248"/>
                  <a:gd name="T14" fmla="*/ 56 w 56"/>
                  <a:gd name="T15" fmla="*/ 248 h 248"/>
                </a:gdLst>
                <a:ahLst/>
                <a:cxnLst>
                  <a:cxn ang="T8">
                    <a:pos x="T0" y="T1"/>
                  </a:cxn>
                  <a:cxn ang="T9">
                    <a:pos x="T2" y="T3"/>
                  </a:cxn>
                  <a:cxn ang="T10">
                    <a:pos x="T4" y="T5"/>
                  </a:cxn>
                  <a:cxn ang="T11">
                    <a:pos x="T6" y="T7"/>
                  </a:cxn>
                </a:cxnLst>
                <a:rect l="T12" t="T13" r="T14" b="T15"/>
                <a:pathLst>
                  <a:path w="56" h="248">
                    <a:moveTo>
                      <a:pt x="0" y="240"/>
                    </a:moveTo>
                    <a:cubicBezTo>
                      <a:pt x="20" y="244"/>
                      <a:pt x="40" y="248"/>
                      <a:pt x="48" y="240"/>
                    </a:cubicBezTo>
                    <a:cubicBezTo>
                      <a:pt x="56" y="232"/>
                      <a:pt x="56" y="232"/>
                      <a:pt x="48" y="192"/>
                    </a:cubicBezTo>
                    <a:cubicBezTo>
                      <a:pt x="40" y="152"/>
                      <a:pt x="20" y="76"/>
                      <a:pt x="0" y="0"/>
                    </a:cubicBezTo>
                  </a:path>
                </a:pathLst>
              </a:custGeom>
              <a:noFill/>
              <a:ln w="25400">
                <a:solidFill>
                  <a:schemeClr val="tx1"/>
                </a:solidFill>
                <a:round/>
                <a:headEnd/>
                <a:tailEnd/>
              </a:ln>
            </p:spPr>
            <p:txBody>
              <a:bodyPr wrap="none" anchor="ctr"/>
              <a:lstStyle/>
              <a:p>
                <a:endParaRPr lang="ko-KR" altLang="en-US"/>
              </a:p>
            </p:txBody>
          </p:sp>
          <p:sp>
            <p:nvSpPr>
              <p:cNvPr id="13337" name="Line 19"/>
              <p:cNvSpPr>
                <a:spLocks noChangeShapeType="1"/>
              </p:cNvSpPr>
              <p:nvPr/>
            </p:nvSpPr>
            <p:spPr bwMode="auto">
              <a:xfrm flipV="1">
                <a:off x="2819400" y="1905000"/>
                <a:ext cx="0" cy="2590800"/>
              </a:xfrm>
              <a:prstGeom prst="line">
                <a:avLst/>
              </a:prstGeom>
              <a:noFill/>
              <a:ln w="25400">
                <a:solidFill>
                  <a:schemeClr val="tx1"/>
                </a:solidFill>
                <a:round/>
                <a:headEnd/>
                <a:tailEnd/>
              </a:ln>
            </p:spPr>
            <p:txBody>
              <a:bodyPr wrap="none" anchor="ctr"/>
              <a:lstStyle/>
              <a:p>
                <a:endParaRPr lang="ko-KR" altLang="en-US"/>
              </a:p>
            </p:txBody>
          </p:sp>
          <p:sp>
            <p:nvSpPr>
              <p:cNvPr id="13338" name="Line 20"/>
              <p:cNvSpPr>
                <a:spLocks noChangeShapeType="1"/>
              </p:cNvSpPr>
              <p:nvPr/>
            </p:nvSpPr>
            <p:spPr bwMode="auto">
              <a:xfrm flipV="1">
                <a:off x="2895600" y="1905000"/>
                <a:ext cx="0" cy="2590800"/>
              </a:xfrm>
              <a:prstGeom prst="line">
                <a:avLst/>
              </a:prstGeom>
              <a:noFill/>
              <a:ln w="25400">
                <a:solidFill>
                  <a:schemeClr val="tx1"/>
                </a:solidFill>
                <a:round/>
                <a:headEnd/>
                <a:tailEnd/>
              </a:ln>
            </p:spPr>
            <p:txBody>
              <a:bodyPr wrap="none" anchor="ctr"/>
              <a:lstStyle/>
              <a:p>
                <a:endParaRPr lang="ko-KR" altLang="en-US"/>
              </a:p>
            </p:txBody>
          </p:sp>
          <p:sp>
            <p:nvSpPr>
              <p:cNvPr id="13339" name="Freeform 21"/>
              <p:cNvSpPr>
                <a:spLocks/>
              </p:cNvSpPr>
              <p:nvPr/>
            </p:nvSpPr>
            <p:spPr bwMode="auto">
              <a:xfrm>
                <a:off x="2819400" y="4495800"/>
                <a:ext cx="76200" cy="304800"/>
              </a:xfrm>
              <a:custGeom>
                <a:avLst/>
                <a:gdLst>
                  <a:gd name="T0" fmla="*/ 0 w 96"/>
                  <a:gd name="T1" fmla="*/ 0 h 192"/>
                  <a:gd name="T2" fmla="*/ 2147483647 w 96"/>
                  <a:gd name="T3" fmla="*/ 2147483647 h 192"/>
                  <a:gd name="T4" fmla="*/ 2147483647 w 96"/>
                  <a:gd name="T5" fmla="*/ 0 h 192"/>
                  <a:gd name="T6" fmla="*/ 0 60000 65536"/>
                  <a:gd name="T7" fmla="*/ 0 60000 65536"/>
                  <a:gd name="T8" fmla="*/ 0 60000 65536"/>
                  <a:gd name="T9" fmla="*/ 0 w 96"/>
                  <a:gd name="T10" fmla="*/ 0 h 192"/>
                  <a:gd name="T11" fmla="*/ 96 w 96"/>
                  <a:gd name="T12" fmla="*/ 192 h 192"/>
                </a:gdLst>
                <a:ahLst/>
                <a:cxnLst>
                  <a:cxn ang="T6">
                    <a:pos x="T0" y="T1"/>
                  </a:cxn>
                  <a:cxn ang="T7">
                    <a:pos x="T2" y="T3"/>
                  </a:cxn>
                  <a:cxn ang="T8">
                    <a:pos x="T4" y="T5"/>
                  </a:cxn>
                </a:cxnLst>
                <a:rect l="T9" t="T10" r="T11" b="T12"/>
                <a:pathLst>
                  <a:path w="96" h="192">
                    <a:moveTo>
                      <a:pt x="0" y="0"/>
                    </a:moveTo>
                    <a:cubicBezTo>
                      <a:pt x="16" y="96"/>
                      <a:pt x="32" y="192"/>
                      <a:pt x="48" y="192"/>
                    </a:cubicBezTo>
                    <a:cubicBezTo>
                      <a:pt x="64" y="192"/>
                      <a:pt x="88" y="32"/>
                      <a:pt x="96" y="0"/>
                    </a:cubicBezTo>
                  </a:path>
                </a:pathLst>
              </a:custGeom>
              <a:noFill/>
              <a:ln w="25400">
                <a:solidFill>
                  <a:schemeClr val="tx1"/>
                </a:solidFill>
                <a:round/>
                <a:headEnd/>
                <a:tailEnd/>
              </a:ln>
            </p:spPr>
            <p:txBody>
              <a:bodyPr wrap="none" anchor="ctr"/>
              <a:lstStyle/>
              <a:p>
                <a:endParaRPr lang="ko-KR" altLang="en-US"/>
              </a:p>
            </p:txBody>
          </p:sp>
          <p:sp>
            <p:nvSpPr>
              <p:cNvPr id="13340" name="Oval 22"/>
              <p:cNvSpPr>
                <a:spLocks noChangeArrowheads="1"/>
              </p:cNvSpPr>
              <p:nvPr/>
            </p:nvSpPr>
            <p:spPr bwMode="auto">
              <a:xfrm>
                <a:off x="3429000" y="3124200"/>
                <a:ext cx="381000" cy="381000"/>
              </a:xfrm>
              <a:prstGeom prst="ellipse">
                <a:avLst/>
              </a:prstGeom>
              <a:noFill/>
              <a:ln w="25400">
                <a:solidFill>
                  <a:schemeClr val="tx1"/>
                </a:solidFill>
                <a:round/>
                <a:headEnd/>
                <a:tailEnd/>
              </a:ln>
            </p:spPr>
            <p:txBody>
              <a:bodyPr wrap="none" anchor="ctr"/>
              <a:lstStyle/>
              <a:p>
                <a:endParaRPr lang="ko-KR" altLang="en-US"/>
              </a:p>
            </p:txBody>
          </p:sp>
          <p:sp>
            <p:nvSpPr>
              <p:cNvPr id="13341" name="Oval 23"/>
              <p:cNvSpPr>
                <a:spLocks noChangeArrowheads="1"/>
              </p:cNvSpPr>
              <p:nvPr/>
            </p:nvSpPr>
            <p:spPr bwMode="auto">
              <a:xfrm>
                <a:off x="3429000" y="4267200"/>
                <a:ext cx="381000" cy="381000"/>
              </a:xfrm>
              <a:prstGeom prst="ellipse">
                <a:avLst/>
              </a:prstGeom>
              <a:noFill/>
              <a:ln w="25400">
                <a:solidFill>
                  <a:schemeClr val="tx1"/>
                </a:solidFill>
                <a:round/>
                <a:headEnd/>
                <a:tailEnd/>
              </a:ln>
            </p:spPr>
            <p:txBody>
              <a:bodyPr wrap="none" anchor="ctr"/>
              <a:lstStyle/>
              <a:p>
                <a:endParaRPr lang="ko-KR" altLang="en-US"/>
              </a:p>
            </p:txBody>
          </p:sp>
          <p:sp>
            <p:nvSpPr>
              <p:cNvPr id="13342" name="Oval 24"/>
              <p:cNvSpPr>
                <a:spLocks noChangeArrowheads="1"/>
              </p:cNvSpPr>
              <p:nvPr/>
            </p:nvSpPr>
            <p:spPr bwMode="auto">
              <a:xfrm>
                <a:off x="3429000" y="3733800"/>
                <a:ext cx="381000" cy="381000"/>
              </a:xfrm>
              <a:prstGeom prst="ellipse">
                <a:avLst/>
              </a:prstGeom>
              <a:noFill/>
              <a:ln w="25400">
                <a:solidFill>
                  <a:schemeClr val="tx1"/>
                </a:solidFill>
                <a:round/>
                <a:headEnd/>
                <a:tailEnd/>
              </a:ln>
            </p:spPr>
            <p:txBody>
              <a:bodyPr wrap="none" anchor="ctr"/>
              <a:lstStyle/>
              <a:p>
                <a:endParaRPr lang="ko-KR" altLang="en-US"/>
              </a:p>
            </p:txBody>
          </p:sp>
          <p:sp>
            <p:nvSpPr>
              <p:cNvPr id="13343" name="Oval 25"/>
              <p:cNvSpPr>
                <a:spLocks noChangeArrowheads="1"/>
              </p:cNvSpPr>
              <p:nvPr/>
            </p:nvSpPr>
            <p:spPr bwMode="auto">
              <a:xfrm>
                <a:off x="1981200" y="32766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44" name="Oval 26"/>
              <p:cNvSpPr>
                <a:spLocks noChangeArrowheads="1"/>
              </p:cNvSpPr>
              <p:nvPr/>
            </p:nvSpPr>
            <p:spPr bwMode="auto">
              <a:xfrm>
                <a:off x="1981200" y="35052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45" name="Oval 27"/>
              <p:cNvSpPr>
                <a:spLocks noChangeArrowheads="1"/>
              </p:cNvSpPr>
              <p:nvPr/>
            </p:nvSpPr>
            <p:spPr bwMode="auto">
              <a:xfrm>
                <a:off x="1981200" y="37338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46" name="Oval 28"/>
              <p:cNvSpPr>
                <a:spLocks noChangeArrowheads="1"/>
              </p:cNvSpPr>
              <p:nvPr/>
            </p:nvSpPr>
            <p:spPr bwMode="auto">
              <a:xfrm>
                <a:off x="1981200" y="39624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47" name="Oval 29"/>
              <p:cNvSpPr>
                <a:spLocks noChangeArrowheads="1"/>
              </p:cNvSpPr>
              <p:nvPr/>
            </p:nvSpPr>
            <p:spPr bwMode="auto">
              <a:xfrm>
                <a:off x="1981200" y="41910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48" name="Oval 30"/>
              <p:cNvSpPr>
                <a:spLocks noChangeArrowheads="1"/>
              </p:cNvSpPr>
              <p:nvPr/>
            </p:nvSpPr>
            <p:spPr bwMode="auto">
              <a:xfrm>
                <a:off x="1981200" y="44958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49" name="Oval 31"/>
              <p:cNvSpPr>
                <a:spLocks noChangeArrowheads="1"/>
              </p:cNvSpPr>
              <p:nvPr/>
            </p:nvSpPr>
            <p:spPr bwMode="auto">
              <a:xfrm>
                <a:off x="1981200" y="47244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50" name="Oval 32"/>
              <p:cNvSpPr>
                <a:spLocks noChangeArrowheads="1"/>
              </p:cNvSpPr>
              <p:nvPr/>
            </p:nvSpPr>
            <p:spPr bwMode="auto">
              <a:xfrm>
                <a:off x="1981200" y="4953000"/>
                <a:ext cx="152400" cy="152400"/>
              </a:xfrm>
              <a:prstGeom prst="ellipse">
                <a:avLst/>
              </a:prstGeom>
              <a:noFill/>
              <a:ln w="25400">
                <a:solidFill>
                  <a:schemeClr val="tx1"/>
                </a:solidFill>
                <a:round/>
                <a:headEnd/>
                <a:tailEnd/>
              </a:ln>
            </p:spPr>
            <p:txBody>
              <a:bodyPr wrap="none" anchor="ctr"/>
              <a:lstStyle/>
              <a:p>
                <a:endParaRPr lang="ko-KR" altLang="en-US"/>
              </a:p>
            </p:txBody>
          </p:sp>
          <p:sp>
            <p:nvSpPr>
              <p:cNvPr id="13351" name="Freeform 33"/>
              <p:cNvSpPr>
                <a:spLocks/>
              </p:cNvSpPr>
              <p:nvPr/>
            </p:nvSpPr>
            <p:spPr bwMode="auto">
              <a:xfrm>
                <a:off x="1905000" y="5105400"/>
                <a:ext cx="152400" cy="304800"/>
              </a:xfrm>
              <a:custGeom>
                <a:avLst/>
                <a:gdLst>
                  <a:gd name="T0" fmla="*/ 0 w 96"/>
                  <a:gd name="T1" fmla="*/ 0 h 144"/>
                  <a:gd name="T2" fmla="*/ 2147483647 w 96"/>
                  <a:gd name="T3" fmla="*/ 2147483647 h 144"/>
                  <a:gd name="T4" fmla="*/ 2147483647 w 96"/>
                  <a:gd name="T5" fmla="*/ 2147483647 h 144"/>
                  <a:gd name="T6" fmla="*/ 0 60000 65536"/>
                  <a:gd name="T7" fmla="*/ 0 60000 65536"/>
                  <a:gd name="T8" fmla="*/ 0 60000 65536"/>
                  <a:gd name="T9" fmla="*/ 0 w 96"/>
                  <a:gd name="T10" fmla="*/ 0 h 144"/>
                  <a:gd name="T11" fmla="*/ 96 w 96"/>
                  <a:gd name="T12" fmla="*/ 144 h 144"/>
                </a:gdLst>
                <a:ahLst/>
                <a:cxnLst>
                  <a:cxn ang="T6">
                    <a:pos x="T0" y="T1"/>
                  </a:cxn>
                  <a:cxn ang="T7">
                    <a:pos x="T2" y="T3"/>
                  </a:cxn>
                  <a:cxn ang="T8">
                    <a:pos x="T4" y="T5"/>
                  </a:cxn>
                </a:cxnLst>
                <a:rect l="T9" t="T10" r="T11" b="T12"/>
                <a:pathLst>
                  <a:path w="96" h="144">
                    <a:moveTo>
                      <a:pt x="0" y="0"/>
                    </a:moveTo>
                    <a:cubicBezTo>
                      <a:pt x="16" y="36"/>
                      <a:pt x="32" y="72"/>
                      <a:pt x="48" y="96"/>
                    </a:cubicBezTo>
                    <a:cubicBezTo>
                      <a:pt x="64" y="120"/>
                      <a:pt x="80" y="132"/>
                      <a:pt x="96" y="144"/>
                    </a:cubicBezTo>
                  </a:path>
                </a:pathLst>
              </a:custGeom>
              <a:noFill/>
              <a:ln w="25400">
                <a:solidFill>
                  <a:schemeClr val="tx1"/>
                </a:solidFill>
                <a:round/>
                <a:headEnd/>
                <a:tailEnd/>
              </a:ln>
            </p:spPr>
            <p:txBody>
              <a:bodyPr wrap="none" anchor="ctr"/>
              <a:lstStyle/>
              <a:p>
                <a:endParaRPr lang="ko-KR" altLang="en-US"/>
              </a:p>
            </p:txBody>
          </p:sp>
          <p:sp>
            <p:nvSpPr>
              <p:cNvPr id="13352" name="Freeform 34"/>
              <p:cNvSpPr>
                <a:spLocks/>
              </p:cNvSpPr>
              <p:nvPr/>
            </p:nvSpPr>
            <p:spPr bwMode="auto">
              <a:xfrm>
                <a:off x="2057400" y="5181600"/>
                <a:ext cx="76200" cy="228600"/>
              </a:xfrm>
              <a:custGeom>
                <a:avLst/>
                <a:gdLst>
                  <a:gd name="T0" fmla="*/ 2147483647 w 48"/>
                  <a:gd name="T1" fmla="*/ 0 h 144"/>
                  <a:gd name="T2" fmla="*/ 0 w 48"/>
                  <a:gd name="T3" fmla="*/ 2147483647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48" y="0"/>
                    </a:moveTo>
                    <a:cubicBezTo>
                      <a:pt x="48" y="0"/>
                      <a:pt x="24" y="72"/>
                      <a:pt x="0" y="144"/>
                    </a:cubicBezTo>
                  </a:path>
                </a:pathLst>
              </a:custGeom>
              <a:noFill/>
              <a:ln w="25400">
                <a:solidFill>
                  <a:schemeClr val="tx1"/>
                </a:solidFill>
                <a:round/>
                <a:headEnd/>
                <a:tailEnd/>
              </a:ln>
            </p:spPr>
            <p:txBody>
              <a:bodyPr wrap="none" anchor="ctr"/>
              <a:lstStyle/>
              <a:p>
                <a:endParaRPr lang="ko-KR" altLang="en-US"/>
              </a:p>
            </p:txBody>
          </p:sp>
          <p:sp>
            <p:nvSpPr>
              <p:cNvPr id="13353" name="Freeform 35"/>
              <p:cNvSpPr>
                <a:spLocks/>
              </p:cNvSpPr>
              <p:nvPr/>
            </p:nvSpPr>
            <p:spPr bwMode="auto">
              <a:xfrm>
                <a:off x="2743200" y="1524000"/>
                <a:ext cx="165100" cy="393700"/>
              </a:xfrm>
              <a:custGeom>
                <a:avLst/>
                <a:gdLst>
                  <a:gd name="T0" fmla="*/ 2147483647 w 104"/>
                  <a:gd name="T1" fmla="*/ 2147483647 h 248"/>
                  <a:gd name="T2" fmla="*/ 0 w 104"/>
                  <a:gd name="T3" fmla="*/ 2147483647 h 248"/>
                  <a:gd name="T4" fmla="*/ 2147483647 w 104"/>
                  <a:gd name="T5" fmla="*/ 2147483647 h 248"/>
                  <a:gd name="T6" fmla="*/ 2147483647 w 104"/>
                  <a:gd name="T7" fmla="*/ 2147483647 h 248"/>
                  <a:gd name="T8" fmla="*/ 2147483647 w 104"/>
                  <a:gd name="T9" fmla="*/ 2147483647 h 248"/>
                  <a:gd name="T10" fmla="*/ 2147483647 w 104"/>
                  <a:gd name="T11" fmla="*/ 2147483647 h 248"/>
                  <a:gd name="T12" fmla="*/ 0 60000 65536"/>
                  <a:gd name="T13" fmla="*/ 0 60000 65536"/>
                  <a:gd name="T14" fmla="*/ 0 60000 65536"/>
                  <a:gd name="T15" fmla="*/ 0 60000 65536"/>
                  <a:gd name="T16" fmla="*/ 0 60000 65536"/>
                  <a:gd name="T17" fmla="*/ 0 60000 65536"/>
                  <a:gd name="T18" fmla="*/ 0 w 104"/>
                  <a:gd name="T19" fmla="*/ 0 h 248"/>
                  <a:gd name="T20" fmla="*/ 104 w 104"/>
                  <a:gd name="T21" fmla="*/ 248 h 248"/>
                </a:gdLst>
                <a:ahLst/>
                <a:cxnLst>
                  <a:cxn ang="T12">
                    <a:pos x="T0" y="T1"/>
                  </a:cxn>
                  <a:cxn ang="T13">
                    <a:pos x="T2" y="T3"/>
                  </a:cxn>
                  <a:cxn ang="T14">
                    <a:pos x="T4" y="T5"/>
                  </a:cxn>
                  <a:cxn ang="T15">
                    <a:pos x="T6" y="T7"/>
                  </a:cxn>
                  <a:cxn ang="T16">
                    <a:pos x="T8" y="T9"/>
                  </a:cxn>
                  <a:cxn ang="T17">
                    <a:pos x="T10" y="T11"/>
                  </a:cxn>
                </a:cxnLst>
                <a:rect l="T18" t="T19" r="T20" b="T21"/>
                <a:pathLst>
                  <a:path w="104" h="248">
                    <a:moveTo>
                      <a:pt x="48" y="248"/>
                    </a:moveTo>
                    <a:cubicBezTo>
                      <a:pt x="24" y="220"/>
                      <a:pt x="0" y="192"/>
                      <a:pt x="0" y="152"/>
                    </a:cubicBezTo>
                    <a:cubicBezTo>
                      <a:pt x="0" y="112"/>
                      <a:pt x="32" y="16"/>
                      <a:pt x="48" y="8"/>
                    </a:cubicBezTo>
                    <a:cubicBezTo>
                      <a:pt x="64" y="0"/>
                      <a:pt x="88" y="64"/>
                      <a:pt x="96" y="104"/>
                    </a:cubicBezTo>
                    <a:cubicBezTo>
                      <a:pt x="104" y="144"/>
                      <a:pt x="96" y="248"/>
                      <a:pt x="96" y="248"/>
                    </a:cubicBezTo>
                    <a:cubicBezTo>
                      <a:pt x="96" y="248"/>
                      <a:pt x="96" y="176"/>
                      <a:pt x="96" y="104"/>
                    </a:cubicBezTo>
                  </a:path>
                </a:pathLst>
              </a:custGeom>
              <a:noFill/>
              <a:ln w="25400">
                <a:solidFill>
                  <a:schemeClr val="tx1"/>
                </a:solidFill>
                <a:round/>
                <a:headEnd/>
                <a:tailEnd/>
              </a:ln>
            </p:spPr>
            <p:txBody>
              <a:bodyPr wrap="none" anchor="ctr"/>
              <a:lstStyle/>
              <a:p>
                <a:endParaRPr lang="ko-KR" altLang="en-US"/>
              </a:p>
            </p:txBody>
          </p:sp>
          <p:sp>
            <p:nvSpPr>
              <p:cNvPr id="13354" name="Text Box 36"/>
              <p:cNvSpPr txBox="1">
                <a:spLocks noChangeArrowheads="1"/>
              </p:cNvSpPr>
              <p:nvPr/>
            </p:nvSpPr>
            <p:spPr bwMode="auto">
              <a:xfrm>
                <a:off x="1295400" y="3276600"/>
                <a:ext cx="533400" cy="1103313"/>
              </a:xfrm>
              <a:prstGeom prst="rect">
                <a:avLst/>
              </a:prstGeom>
              <a:noFill/>
              <a:ln w="9525">
                <a:noFill/>
                <a:miter lim="800000"/>
                <a:headEnd/>
                <a:tailEnd/>
              </a:ln>
            </p:spPr>
            <p:txBody>
              <a:bodyPr>
                <a:spAutoFit/>
              </a:bodyPr>
              <a:lstStyle/>
              <a:p>
                <a:pPr algn="l">
                  <a:lnSpc>
                    <a:spcPct val="70000"/>
                  </a:lnSpc>
                  <a:spcBef>
                    <a:spcPct val="50000"/>
                  </a:spcBef>
                </a:pPr>
                <a:r>
                  <a:rPr lang="en-US" altLang="ko-KR" sz="1200" b="1">
                    <a:solidFill>
                      <a:schemeClr val="tx1"/>
                    </a:solidFill>
                    <a:latin typeface="Times New Roman" pitchFamily="18" charset="0"/>
                  </a:rPr>
                  <a:t>T10</a:t>
                </a:r>
              </a:p>
              <a:p>
                <a:pPr algn="l">
                  <a:lnSpc>
                    <a:spcPct val="70000"/>
                  </a:lnSpc>
                  <a:spcBef>
                    <a:spcPct val="50000"/>
                  </a:spcBef>
                </a:pPr>
                <a:r>
                  <a:rPr lang="en-US" altLang="ko-KR" sz="1200" b="1">
                    <a:solidFill>
                      <a:schemeClr val="tx1"/>
                    </a:solidFill>
                    <a:latin typeface="Times New Roman" pitchFamily="18" charset="0"/>
                  </a:rPr>
                  <a:t>T11</a:t>
                </a:r>
              </a:p>
              <a:p>
                <a:pPr algn="l">
                  <a:lnSpc>
                    <a:spcPct val="70000"/>
                  </a:lnSpc>
                  <a:spcBef>
                    <a:spcPct val="50000"/>
                  </a:spcBef>
                </a:pPr>
                <a:r>
                  <a:rPr lang="en-US" altLang="ko-KR" sz="1200" b="1">
                    <a:solidFill>
                      <a:schemeClr val="tx1"/>
                    </a:solidFill>
                    <a:latin typeface="Times New Roman" pitchFamily="18" charset="0"/>
                  </a:rPr>
                  <a:t>T12</a:t>
                </a:r>
              </a:p>
              <a:p>
                <a:pPr algn="l">
                  <a:lnSpc>
                    <a:spcPct val="70000"/>
                  </a:lnSpc>
                  <a:spcBef>
                    <a:spcPct val="50000"/>
                  </a:spcBef>
                </a:pPr>
                <a:r>
                  <a:rPr lang="en-US" altLang="ko-KR" sz="1200" b="1">
                    <a:solidFill>
                      <a:schemeClr val="tx1"/>
                    </a:solidFill>
                    <a:latin typeface="Times New Roman" pitchFamily="18" charset="0"/>
                  </a:rPr>
                  <a:t>L1</a:t>
                </a:r>
              </a:p>
              <a:p>
                <a:pPr algn="l">
                  <a:lnSpc>
                    <a:spcPct val="70000"/>
                  </a:lnSpc>
                  <a:spcBef>
                    <a:spcPct val="50000"/>
                  </a:spcBef>
                </a:pPr>
                <a:r>
                  <a:rPr lang="en-US" altLang="ko-KR" sz="1200" b="1">
                    <a:solidFill>
                      <a:schemeClr val="tx1"/>
                    </a:solidFill>
                    <a:latin typeface="Times New Roman" pitchFamily="18" charset="0"/>
                  </a:rPr>
                  <a:t>L2</a:t>
                </a:r>
              </a:p>
            </p:txBody>
          </p:sp>
          <p:sp>
            <p:nvSpPr>
              <p:cNvPr id="13355" name="Text Box 37"/>
              <p:cNvSpPr txBox="1">
                <a:spLocks noChangeArrowheads="1"/>
              </p:cNvSpPr>
              <p:nvPr/>
            </p:nvSpPr>
            <p:spPr bwMode="auto">
              <a:xfrm>
                <a:off x="1295400" y="4500563"/>
                <a:ext cx="381000" cy="604837"/>
              </a:xfrm>
              <a:prstGeom prst="rect">
                <a:avLst/>
              </a:prstGeom>
              <a:noFill/>
              <a:ln w="9525">
                <a:noFill/>
                <a:miter lim="800000"/>
                <a:headEnd/>
                <a:tailEnd/>
              </a:ln>
            </p:spPr>
            <p:txBody>
              <a:bodyPr>
                <a:spAutoFit/>
              </a:bodyPr>
              <a:lstStyle/>
              <a:p>
                <a:pPr algn="l">
                  <a:lnSpc>
                    <a:spcPct val="60000"/>
                  </a:lnSpc>
                  <a:spcBef>
                    <a:spcPct val="50000"/>
                  </a:spcBef>
                </a:pPr>
                <a:r>
                  <a:rPr lang="en-US" altLang="ko-KR" sz="1200" b="1">
                    <a:solidFill>
                      <a:schemeClr val="tx1"/>
                    </a:solidFill>
                    <a:latin typeface="Times New Roman" pitchFamily="18" charset="0"/>
                  </a:rPr>
                  <a:t>S2</a:t>
                </a:r>
              </a:p>
              <a:p>
                <a:pPr algn="l">
                  <a:lnSpc>
                    <a:spcPct val="60000"/>
                  </a:lnSpc>
                  <a:spcBef>
                    <a:spcPct val="50000"/>
                  </a:spcBef>
                </a:pPr>
                <a:r>
                  <a:rPr lang="en-US" altLang="ko-KR" sz="1200" b="1">
                    <a:solidFill>
                      <a:schemeClr val="tx1"/>
                    </a:solidFill>
                    <a:latin typeface="Times New Roman" pitchFamily="18" charset="0"/>
                  </a:rPr>
                  <a:t>S3</a:t>
                </a:r>
              </a:p>
              <a:p>
                <a:pPr algn="l">
                  <a:lnSpc>
                    <a:spcPct val="60000"/>
                  </a:lnSpc>
                  <a:spcBef>
                    <a:spcPct val="50000"/>
                  </a:spcBef>
                </a:pPr>
                <a:r>
                  <a:rPr lang="en-US" altLang="ko-KR" sz="1200" b="1">
                    <a:solidFill>
                      <a:schemeClr val="tx1"/>
                    </a:solidFill>
                    <a:latin typeface="Times New Roman" pitchFamily="18" charset="0"/>
                  </a:rPr>
                  <a:t>S4</a:t>
                </a:r>
              </a:p>
            </p:txBody>
          </p:sp>
          <p:sp>
            <p:nvSpPr>
              <p:cNvPr id="13356" name="Line 38"/>
              <p:cNvSpPr>
                <a:spLocks noChangeShapeType="1"/>
              </p:cNvSpPr>
              <p:nvPr/>
            </p:nvSpPr>
            <p:spPr bwMode="auto">
              <a:xfrm flipV="1">
                <a:off x="2133600" y="3276600"/>
                <a:ext cx="1447800" cy="76200"/>
              </a:xfrm>
              <a:prstGeom prst="line">
                <a:avLst/>
              </a:prstGeom>
              <a:noFill/>
              <a:ln w="25400">
                <a:solidFill>
                  <a:srgbClr val="FF0000"/>
                </a:solidFill>
                <a:round/>
                <a:headEnd/>
                <a:tailEnd/>
              </a:ln>
            </p:spPr>
            <p:txBody>
              <a:bodyPr wrap="none" anchor="ctr"/>
              <a:lstStyle/>
              <a:p>
                <a:endParaRPr lang="ko-KR" altLang="en-US"/>
              </a:p>
            </p:txBody>
          </p:sp>
          <p:sp>
            <p:nvSpPr>
              <p:cNvPr id="13357" name="Freeform 39"/>
              <p:cNvSpPr>
                <a:spLocks/>
              </p:cNvSpPr>
              <p:nvPr/>
            </p:nvSpPr>
            <p:spPr bwMode="auto">
              <a:xfrm>
                <a:off x="2133600" y="3276600"/>
                <a:ext cx="1066800" cy="304800"/>
              </a:xfrm>
              <a:custGeom>
                <a:avLst/>
                <a:gdLst>
                  <a:gd name="T0" fmla="*/ 0 w 744"/>
                  <a:gd name="T1" fmla="*/ 2147483647 h 192"/>
                  <a:gd name="T2" fmla="*/ 2147483647 w 744"/>
                  <a:gd name="T3" fmla="*/ 2147483647 h 192"/>
                  <a:gd name="T4" fmla="*/ 2147483647 w 744"/>
                  <a:gd name="T5" fmla="*/ 0 h 192"/>
                  <a:gd name="T6" fmla="*/ 0 60000 65536"/>
                  <a:gd name="T7" fmla="*/ 0 60000 65536"/>
                  <a:gd name="T8" fmla="*/ 0 60000 65536"/>
                  <a:gd name="T9" fmla="*/ 0 w 744"/>
                  <a:gd name="T10" fmla="*/ 0 h 192"/>
                  <a:gd name="T11" fmla="*/ 744 w 744"/>
                  <a:gd name="T12" fmla="*/ 192 h 192"/>
                </a:gdLst>
                <a:ahLst/>
                <a:cxnLst>
                  <a:cxn ang="T6">
                    <a:pos x="T0" y="T1"/>
                  </a:cxn>
                  <a:cxn ang="T7">
                    <a:pos x="T2" y="T3"/>
                  </a:cxn>
                  <a:cxn ang="T8">
                    <a:pos x="T4" y="T5"/>
                  </a:cxn>
                </a:cxnLst>
                <a:rect l="T9" t="T10" r="T11" b="T12"/>
                <a:pathLst>
                  <a:path w="744" h="192">
                    <a:moveTo>
                      <a:pt x="0" y="192"/>
                    </a:moveTo>
                    <a:cubicBezTo>
                      <a:pt x="252" y="184"/>
                      <a:pt x="504" y="176"/>
                      <a:pt x="624" y="144"/>
                    </a:cubicBezTo>
                    <a:cubicBezTo>
                      <a:pt x="744" y="112"/>
                      <a:pt x="704" y="24"/>
                      <a:pt x="720" y="0"/>
                    </a:cubicBezTo>
                  </a:path>
                </a:pathLst>
              </a:custGeom>
              <a:noFill/>
              <a:ln w="25400">
                <a:solidFill>
                  <a:srgbClr val="FF0000"/>
                </a:solidFill>
                <a:round/>
                <a:headEnd/>
                <a:tailEnd/>
              </a:ln>
            </p:spPr>
            <p:txBody>
              <a:bodyPr wrap="none" anchor="ctr"/>
              <a:lstStyle/>
              <a:p>
                <a:endParaRPr lang="ko-KR" altLang="en-US"/>
              </a:p>
            </p:txBody>
          </p:sp>
          <p:sp>
            <p:nvSpPr>
              <p:cNvPr id="13358" name="Freeform 40"/>
              <p:cNvSpPr>
                <a:spLocks/>
              </p:cNvSpPr>
              <p:nvPr/>
            </p:nvSpPr>
            <p:spPr bwMode="auto">
              <a:xfrm>
                <a:off x="2133600" y="3505200"/>
                <a:ext cx="990600" cy="317500"/>
              </a:xfrm>
              <a:custGeom>
                <a:avLst/>
                <a:gdLst>
                  <a:gd name="T0" fmla="*/ 0 w 792"/>
                  <a:gd name="T1" fmla="*/ 2147483647 h 344"/>
                  <a:gd name="T2" fmla="*/ 2147483647 w 792"/>
                  <a:gd name="T3" fmla="*/ 2147483647 h 344"/>
                  <a:gd name="T4" fmla="*/ 2147483647 w 792"/>
                  <a:gd name="T5" fmla="*/ 0 h 344"/>
                  <a:gd name="T6" fmla="*/ 0 60000 65536"/>
                  <a:gd name="T7" fmla="*/ 0 60000 65536"/>
                  <a:gd name="T8" fmla="*/ 0 60000 65536"/>
                  <a:gd name="T9" fmla="*/ 0 w 792"/>
                  <a:gd name="T10" fmla="*/ 0 h 344"/>
                  <a:gd name="T11" fmla="*/ 792 w 792"/>
                  <a:gd name="T12" fmla="*/ 344 h 344"/>
                </a:gdLst>
                <a:ahLst/>
                <a:cxnLst>
                  <a:cxn ang="T6">
                    <a:pos x="T0" y="T1"/>
                  </a:cxn>
                  <a:cxn ang="T7">
                    <a:pos x="T2" y="T3"/>
                  </a:cxn>
                  <a:cxn ang="T8">
                    <a:pos x="T4" y="T5"/>
                  </a:cxn>
                </a:cxnLst>
                <a:rect l="T9" t="T10" r="T11" b="T12"/>
                <a:pathLst>
                  <a:path w="792" h="344">
                    <a:moveTo>
                      <a:pt x="0" y="336"/>
                    </a:moveTo>
                    <a:cubicBezTo>
                      <a:pt x="276" y="340"/>
                      <a:pt x="552" y="344"/>
                      <a:pt x="672" y="288"/>
                    </a:cubicBezTo>
                    <a:cubicBezTo>
                      <a:pt x="792" y="232"/>
                      <a:pt x="756" y="116"/>
                      <a:pt x="720" y="0"/>
                    </a:cubicBezTo>
                  </a:path>
                </a:pathLst>
              </a:custGeom>
              <a:noFill/>
              <a:ln w="25400">
                <a:solidFill>
                  <a:srgbClr val="FF0000"/>
                </a:solidFill>
                <a:round/>
                <a:headEnd/>
                <a:tailEnd/>
              </a:ln>
            </p:spPr>
            <p:txBody>
              <a:bodyPr wrap="none" anchor="ctr"/>
              <a:lstStyle/>
              <a:p>
                <a:endParaRPr lang="ko-KR" altLang="en-US"/>
              </a:p>
            </p:txBody>
          </p:sp>
          <p:sp>
            <p:nvSpPr>
              <p:cNvPr id="13359" name="Freeform 41"/>
              <p:cNvSpPr>
                <a:spLocks/>
              </p:cNvSpPr>
              <p:nvPr/>
            </p:nvSpPr>
            <p:spPr bwMode="auto">
              <a:xfrm>
                <a:off x="3581400" y="3200400"/>
                <a:ext cx="76200" cy="152400"/>
              </a:xfrm>
              <a:custGeom>
                <a:avLst/>
                <a:gdLst>
                  <a:gd name="T0" fmla="*/ 2147483647 w 56"/>
                  <a:gd name="T1" fmla="*/ 2147483647 h 96"/>
                  <a:gd name="T2" fmla="*/ 2147483647 w 56"/>
                  <a:gd name="T3" fmla="*/ 2147483647 h 96"/>
                  <a:gd name="T4" fmla="*/ 2147483647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8" y="96"/>
                    </a:moveTo>
                    <a:cubicBezTo>
                      <a:pt x="4" y="80"/>
                      <a:pt x="0" y="64"/>
                      <a:pt x="8" y="48"/>
                    </a:cubicBezTo>
                    <a:cubicBezTo>
                      <a:pt x="16" y="32"/>
                      <a:pt x="36" y="16"/>
                      <a:pt x="56" y="0"/>
                    </a:cubicBezTo>
                  </a:path>
                </a:pathLst>
              </a:custGeom>
              <a:noFill/>
              <a:ln w="25400">
                <a:solidFill>
                  <a:srgbClr val="FF0000"/>
                </a:solidFill>
                <a:round/>
                <a:headEnd/>
                <a:tailEnd/>
              </a:ln>
            </p:spPr>
            <p:txBody>
              <a:bodyPr wrap="none" anchor="ctr"/>
              <a:lstStyle/>
              <a:p>
                <a:endParaRPr lang="ko-KR" altLang="en-US"/>
              </a:p>
            </p:txBody>
          </p:sp>
          <p:sp>
            <p:nvSpPr>
              <p:cNvPr id="13360" name="Freeform 42"/>
              <p:cNvSpPr>
                <a:spLocks/>
              </p:cNvSpPr>
              <p:nvPr/>
            </p:nvSpPr>
            <p:spPr bwMode="auto">
              <a:xfrm>
                <a:off x="2133600" y="3962400"/>
                <a:ext cx="1447800" cy="76200"/>
              </a:xfrm>
              <a:custGeom>
                <a:avLst/>
                <a:gdLst>
                  <a:gd name="T0" fmla="*/ 0 w 912"/>
                  <a:gd name="T1" fmla="*/ 2147483647 h 48"/>
                  <a:gd name="T2" fmla="*/ 2147483647 w 912"/>
                  <a:gd name="T3" fmla="*/ 0 h 48"/>
                  <a:gd name="T4" fmla="*/ 0 60000 65536"/>
                  <a:gd name="T5" fmla="*/ 0 60000 65536"/>
                  <a:gd name="T6" fmla="*/ 0 w 912"/>
                  <a:gd name="T7" fmla="*/ 0 h 48"/>
                  <a:gd name="T8" fmla="*/ 912 w 912"/>
                  <a:gd name="T9" fmla="*/ 48 h 48"/>
                </a:gdLst>
                <a:ahLst/>
                <a:cxnLst>
                  <a:cxn ang="T4">
                    <a:pos x="T0" y="T1"/>
                  </a:cxn>
                  <a:cxn ang="T5">
                    <a:pos x="T2" y="T3"/>
                  </a:cxn>
                </a:cxnLst>
                <a:rect l="T6" t="T7" r="T8" b="T9"/>
                <a:pathLst>
                  <a:path w="912" h="48">
                    <a:moveTo>
                      <a:pt x="0" y="48"/>
                    </a:moveTo>
                    <a:cubicBezTo>
                      <a:pt x="0" y="48"/>
                      <a:pt x="456" y="24"/>
                      <a:pt x="912" y="0"/>
                    </a:cubicBezTo>
                  </a:path>
                </a:pathLst>
              </a:custGeom>
              <a:noFill/>
              <a:ln w="25400">
                <a:solidFill>
                  <a:srgbClr val="FF0000"/>
                </a:solidFill>
                <a:round/>
                <a:headEnd/>
                <a:tailEnd/>
              </a:ln>
            </p:spPr>
            <p:txBody>
              <a:bodyPr wrap="none" anchor="ctr"/>
              <a:lstStyle/>
              <a:p>
                <a:endParaRPr lang="ko-KR" altLang="en-US"/>
              </a:p>
            </p:txBody>
          </p:sp>
          <p:sp>
            <p:nvSpPr>
              <p:cNvPr id="13361" name="Freeform 43"/>
              <p:cNvSpPr>
                <a:spLocks/>
              </p:cNvSpPr>
              <p:nvPr/>
            </p:nvSpPr>
            <p:spPr bwMode="auto">
              <a:xfrm>
                <a:off x="3581400" y="3886200"/>
                <a:ext cx="76200" cy="1524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40" y="88"/>
                      <a:pt x="48" y="96"/>
                    </a:cubicBezTo>
                  </a:path>
                </a:pathLst>
              </a:custGeom>
              <a:noFill/>
              <a:ln w="25400">
                <a:solidFill>
                  <a:srgbClr val="FF0000"/>
                </a:solidFill>
                <a:round/>
                <a:headEnd/>
                <a:tailEnd/>
              </a:ln>
            </p:spPr>
            <p:txBody>
              <a:bodyPr wrap="none" anchor="ctr"/>
              <a:lstStyle/>
              <a:p>
                <a:endParaRPr lang="ko-KR" altLang="en-US"/>
              </a:p>
            </p:txBody>
          </p:sp>
          <p:sp>
            <p:nvSpPr>
              <p:cNvPr id="13362" name="Freeform 44"/>
              <p:cNvSpPr>
                <a:spLocks/>
              </p:cNvSpPr>
              <p:nvPr/>
            </p:nvSpPr>
            <p:spPr bwMode="auto">
              <a:xfrm>
                <a:off x="2133600" y="3962400"/>
                <a:ext cx="1079500" cy="304800"/>
              </a:xfrm>
              <a:custGeom>
                <a:avLst/>
                <a:gdLst>
                  <a:gd name="T0" fmla="*/ 0 w 680"/>
                  <a:gd name="T1" fmla="*/ 2147483647 h 192"/>
                  <a:gd name="T2" fmla="*/ 2147483647 w 680"/>
                  <a:gd name="T3" fmla="*/ 2147483647 h 192"/>
                  <a:gd name="T4" fmla="*/ 2147483647 w 680"/>
                  <a:gd name="T5" fmla="*/ 0 h 192"/>
                  <a:gd name="T6" fmla="*/ 0 60000 65536"/>
                  <a:gd name="T7" fmla="*/ 0 60000 65536"/>
                  <a:gd name="T8" fmla="*/ 0 60000 65536"/>
                  <a:gd name="T9" fmla="*/ 0 w 680"/>
                  <a:gd name="T10" fmla="*/ 0 h 192"/>
                  <a:gd name="T11" fmla="*/ 680 w 680"/>
                  <a:gd name="T12" fmla="*/ 192 h 192"/>
                </a:gdLst>
                <a:ahLst/>
                <a:cxnLst>
                  <a:cxn ang="T6">
                    <a:pos x="T0" y="T1"/>
                  </a:cxn>
                  <a:cxn ang="T7">
                    <a:pos x="T2" y="T3"/>
                  </a:cxn>
                  <a:cxn ang="T8">
                    <a:pos x="T4" y="T5"/>
                  </a:cxn>
                </a:cxnLst>
                <a:rect l="T9" t="T10" r="T11" b="T12"/>
                <a:pathLst>
                  <a:path w="680" h="192">
                    <a:moveTo>
                      <a:pt x="0" y="192"/>
                    </a:moveTo>
                    <a:cubicBezTo>
                      <a:pt x="236" y="184"/>
                      <a:pt x="472" y="176"/>
                      <a:pt x="576" y="144"/>
                    </a:cubicBezTo>
                    <a:cubicBezTo>
                      <a:pt x="680" y="112"/>
                      <a:pt x="652" y="56"/>
                      <a:pt x="624" y="0"/>
                    </a:cubicBezTo>
                  </a:path>
                </a:pathLst>
              </a:custGeom>
              <a:noFill/>
              <a:ln w="25400">
                <a:solidFill>
                  <a:srgbClr val="FF0000"/>
                </a:solidFill>
                <a:round/>
                <a:headEnd/>
                <a:tailEnd/>
              </a:ln>
            </p:spPr>
            <p:txBody>
              <a:bodyPr wrap="none" anchor="ctr"/>
              <a:lstStyle/>
              <a:p>
                <a:endParaRPr lang="ko-KR" altLang="en-US"/>
              </a:p>
            </p:txBody>
          </p:sp>
          <p:sp>
            <p:nvSpPr>
              <p:cNvPr id="13363" name="Freeform 45"/>
              <p:cNvSpPr>
                <a:spLocks/>
              </p:cNvSpPr>
              <p:nvPr/>
            </p:nvSpPr>
            <p:spPr bwMode="auto">
              <a:xfrm>
                <a:off x="3276600" y="3962400"/>
                <a:ext cx="304800" cy="622300"/>
              </a:xfrm>
              <a:custGeom>
                <a:avLst/>
                <a:gdLst>
                  <a:gd name="T0" fmla="*/ 0 w 240"/>
                  <a:gd name="T1" fmla="*/ 0 h 392"/>
                  <a:gd name="T2" fmla="*/ 2147483647 w 240"/>
                  <a:gd name="T3" fmla="*/ 2147483647 h 392"/>
                  <a:gd name="T4" fmla="*/ 2147483647 w 240"/>
                  <a:gd name="T5" fmla="*/ 2147483647 h 392"/>
                  <a:gd name="T6" fmla="*/ 0 60000 65536"/>
                  <a:gd name="T7" fmla="*/ 0 60000 65536"/>
                  <a:gd name="T8" fmla="*/ 0 60000 65536"/>
                  <a:gd name="T9" fmla="*/ 0 w 240"/>
                  <a:gd name="T10" fmla="*/ 0 h 392"/>
                  <a:gd name="T11" fmla="*/ 240 w 240"/>
                  <a:gd name="T12" fmla="*/ 392 h 392"/>
                </a:gdLst>
                <a:ahLst/>
                <a:cxnLst>
                  <a:cxn ang="T6">
                    <a:pos x="T0" y="T1"/>
                  </a:cxn>
                  <a:cxn ang="T7">
                    <a:pos x="T2" y="T3"/>
                  </a:cxn>
                  <a:cxn ang="T8">
                    <a:pos x="T4" y="T5"/>
                  </a:cxn>
                </a:cxnLst>
                <a:rect l="T9" t="T10" r="T11" b="T12"/>
                <a:pathLst>
                  <a:path w="240" h="392">
                    <a:moveTo>
                      <a:pt x="0" y="0"/>
                    </a:moveTo>
                    <a:cubicBezTo>
                      <a:pt x="4" y="140"/>
                      <a:pt x="8" y="280"/>
                      <a:pt x="48" y="336"/>
                    </a:cubicBezTo>
                    <a:cubicBezTo>
                      <a:pt x="88" y="392"/>
                      <a:pt x="164" y="364"/>
                      <a:pt x="240" y="336"/>
                    </a:cubicBezTo>
                  </a:path>
                </a:pathLst>
              </a:custGeom>
              <a:noFill/>
              <a:ln w="25400">
                <a:solidFill>
                  <a:srgbClr val="FF0000"/>
                </a:solidFill>
                <a:round/>
                <a:headEnd/>
                <a:tailEnd/>
              </a:ln>
            </p:spPr>
            <p:txBody>
              <a:bodyPr wrap="none" anchor="ctr"/>
              <a:lstStyle/>
              <a:p>
                <a:endParaRPr lang="ko-KR" altLang="en-US"/>
              </a:p>
            </p:txBody>
          </p:sp>
          <p:sp>
            <p:nvSpPr>
              <p:cNvPr id="13364" name="Freeform 46"/>
              <p:cNvSpPr>
                <a:spLocks/>
              </p:cNvSpPr>
              <p:nvPr/>
            </p:nvSpPr>
            <p:spPr bwMode="auto">
              <a:xfrm>
                <a:off x="3581400" y="4419600"/>
                <a:ext cx="76200" cy="1524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24" y="80"/>
                      <a:pt x="48" y="96"/>
                    </a:cubicBezTo>
                  </a:path>
                </a:pathLst>
              </a:custGeom>
              <a:noFill/>
              <a:ln w="25400">
                <a:solidFill>
                  <a:srgbClr val="FF0000"/>
                </a:solidFill>
                <a:round/>
                <a:headEnd/>
                <a:tailEnd/>
              </a:ln>
            </p:spPr>
            <p:txBody>
              <a:bodyPr wrap="none" anchor="ctr"/>
              <a:lstStyle/>
              <a:p>
                <a:endParaRPr lang="ko-KR" altLang="en-US"/>
              </a:p>
            </p:txBody>
          </p:sp>
          <p:sp>
            <p:nvSpPr>
              <p:cNvPr id="13365" name="Freeform 47"/>
              <p:cNvSpPr>
                <a:spLocks/>
              </p:cNvSpPr>
              <p:nvPr/>
            </p:nvSpPr>
            <p:spPr bwMode="auto">
              <a:xfrm>
                <a:off x="3048000" y="3733800"/>
                <a:ext cx="88900" cy="228600"/>
              </a:xfrm>
              <a:custGeom>
                <a:avLst/>
                <a:gdLst>
                  <a:gd name="T0" fmla="*/ 2147483647 w 56"/>
                  <a:gd name="T1" fmla="*/ 2147483647 h 144"/>
                  <a:gd name="T2" fmla="*/ 2147483647 w 56"/>
                  <a:gd name="T3" fmla="*/ 2147483647 h 144"/>
                  <a:gd name="T4" fmla="*/ 0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144"/>
                    </a:moveTo>
                    <a:cubicBezTo>
                      <a:pt x="52" y="108"/>
                      <a:pt x="56" y="72"/>
                      <a:pt x="48" y="48"/>
                    </a:cubicBezTo>
                    <a:cubicBezTo>
                      <a:pt x="40" y="24"/>
                      <a:pt x="8" y="8"/>
                      <a:pt x="0" y="0"/>
                    </a:cubicBezTo>
                  </a:path>
                </a:pathLst>
              </a:custGeom>
              <a:noFill/>
              <a:ln w="25400">
                <a:solidFill>
                  <a:srgbClr val="FF0000"/>
                </a:solidFill>
                <a:round/>
                <a:headEnd/>
                <a:tailEnd/>
              </a:ln>
            </p:spPr>
            <p:txBody>
              <a:bodyPr wrap="none" anchor="ctr"/>
              <a:lstStyle/>
              <a:p>
                <a:endParaRPr lang="ko-KR" altLang="en-US"/>
              </a:p>
            </p:txBody>
          </p:sp>
          <p:sp>
            <p:nvSpPr>
              <p:cNvPr id="13366" name="Text Box 48"/>
              <p:cNvSpPr txBox="1">
                <a:spLocks noChangeArrowheads="1"/>
              </p:cNvSpPr>
              <p:nvPr/>
            </p:nvSpPr>
            <p:spPr bwMode="auto">
              <a:xfrm>
                <a:off x="3505200" y="2819400"/>
                <a:ext cx="533400" cy="701675"/>
              </a:xfrm>
              <a:prstGeom prst="rect">
                <a:avLst/>
              </a:prstGeom>
              <a:noFill/>
              <a:ln w="9525">
                <a:noFill/>
                <a:miter lim="800000"/>
                <a:headEnd/>
                <a:tailEnd/>
              </a:ln>
            </p:spPr>
            <p:txBody>
              <a:bodyPr>
                <a:spAutoFit/>
              </a:bodyPr>
              <a:lstStyle/>
              <a:p>
                <a:pPr algn="l">
                  <a:spcBef>
                    <a:spcPct val="50000"/>
                  </a:spcBef>
                </a:pPr>
                <a:r>
                  <a:rPr lang="en-US" altLang="ko-KR" sz="4000">
                    <a:solidFill>
                      <a:srgbClr val="FF0000"/>
                    </a:solidFill>
                    <a:latin typeface="Times New Roman" pitchFamily="18" charset="0"/>
                  </a:rPr>
                  <a:t>.</a:t>
                </a:r>
                <a:endParaRPr lang="en-US" altLang="ko-KR">
                  <a:solidFill>
                    <a:schemeClr val="tx1"/>
                  </a:solidFill>
                  <a:latin typeface="Times New Roman" pitchFamily="18" charset="0"/>
                </a:endParaRPr>
              </a:p>
            </p:txBody>
          </p:sp>
          <p:sp>
            <p:nvSpPr>
              <p:cNvPr id="13367" name="Rectangle 49"/>
              <p:cNvSpPr>
                <a:spLocks noChangeArrowheads="1"/>
              </p:cNvSpPr>
              <p:nvPr/>
            </p:nvSpPr>
            <p:spPr bwMode="auto">
              <a:xfrm>
                <a:off x="3575050" y="3962400"/>
                <a:ext cx="311150" cy="701675"/>
              </a:xfrm>
              <a:prstGeom prst="rect">
                <a:avLst/>
              </a:prstGeom>
              <a:noFill/>
              <a:ln w="9525">
                <a:noFill/>
                <a:miter lim="800000"/>
                <a:headEnd/>
                <a:tailEnd/>
              </a:ln>
            </p:spPr>
            <p:txBody>
              <a:bodyPr wrap="none">
                <a:spAutoFit/>
              </a:bodyPr>
              <a:lstStyle/>
              <a:p>
                <a:pPr algn="l"/>
                <a:r>
                  <a:rPr lang="en-US" altLang="ko-KR" sz="4000">
                    <a:solidFill>
                      <a:srgbClr val="FF0000"/>
                    </a:solidFill>
                    <a:latin typeface="Times New Roman" pitchFamily="18" charset="0"/>
                  </a:rPr>
                  <a:t>.</a:t>
                </a:r>
                <a:endParaRPr lang="en-US" altLang="ko-KR" sz="4000">
                  <a:solidFill>
                    <a:schemeClr val="tx1"/>
                  </a:solidFill>
                  <a:latin typeface="Times New Roman" pitchFamily="18" charset="0"/>
                </a:endParaRPr>
              </a:p>
            </p:txBody>
          </p:sp>
          <p:sp>
            <p:nvSpPr>
              <p:cNvPr id="13368" name="Rectangle 50"/>
              <p:cNvSpPr>
                <a:spLocks noChangeArrowheads="1"/>
              </p:cNvSpPr>
              <p:nvPr/>
            </p:nvSpPr>
            <p:spPr bwMode="auto">
              <a:xfrm>
                <a:off x="3505200" y="3429000"/>
                <a:ext cx="311150" cy="701675"/>
              </a:xfrm>
              <a:prstGeom prst="rect">
                <a:avLst/>
              </a:prstGeom>
              <a:noFill/>
              <a:ln w="9525">
                <a:noFill/>
                <a:miter lim="800000"/>
                <a:headEnd/>
                <a:tailEnd/>
              </a:ln>
            </p:spPr>
            <p:txBody>
              <a:bodyPr wrap="none">
                <a:spAutoFit/>
              </a:bodyPr>
              <a:lstStyle/>
              <a:p>
                <a:pPr algn="l"/>
                <a:r>
                  <a:rPr lang="en-US" altLang="ko-KR" sz="4000">
                    <a:solidFill>
                      <a:srgbClr val="FF0000"/>
                    </a:solidFill>
                    <a:latin typeface="Times New Roman" pitchFamily="18" charset="0"/>
                  </a:rPr>
                  <a:t>.</a:t>
                </a:r>
                <a:endParaRPr lang="en-US" altLang="ko-KR" sz="4000">
                  <a:solidFill>
                    <a:schemeClr val="tx1"/>
                  </a:solidFill>
                  <a:latin typeface="Times New Roman" pitchFamily="18" charset="0"/>
                </a:endParaRPr>
              </a:p>
            </p:txBody>
          </p:sp>
          <p:sp>
            <p:nvSpPr>
              <p:cNvPr id="13369" name="Freeform 51"/>
              <p:cNvSpPr>
                <a:spLocks/>
              </p:cNvSpPr>
              <p:nvPr/>
            </p:nvSpPr>
            <p:spPr bwMode="auto">
              <a:xfrm>
                <a:off x="3657600" y="2133600"/>
                <a:ext cx="2362200" cy="1219200"/>
              </a:xfrm>
              <a:custGeom>
                <a:avLst/>
                <a:gdLst>
                  <a:gd name="T0" fmla="*/ 0 w 1440"/>
                  <a:gd name="T1" fmla="*/ 2147483647 h 768"/>
                  <a:gd name="T2" fmla="*/ 2147483647 w 1440"/>
                  <a:gd name="T3" fmla="*/ 2147483647 h 768"/>
                  <a:gd name="T4" fmla="*/ 2147483647 w 1440"/>
                  <a:gd name="T5" fmla="*/ 0 h 768"/>
                  <a:gd name="T6" fmla="*/ 0 60000 65536"/>
                  <a:gd name="T7" fmla="*/ 0 60000 65536"/>
                  <a:gd name="T8" fmla="*/ 0 60000 65536"/>
                  <a:gd name="T9" fmla="*/ 0 w 1440"/>
                  <a:gd name="T10" fmla="*/ 0 h 768"/>
                  <a:gd name="T11" fmla="*/ 1440 w 1440"/>
                  <a:gd name="T12" fmla="*/ 768 h 768"/>
                </a:gdLst>
                <a:ahLst/>
                <a:cxnLst>
                  <a:cxn ang="T6">
                    <a:pos x="T0" y="T1"/>
                  </a:cxn>
                  <a:cxn ang="T7">
                    <a:pos x="T2" y="T3"/>
                  </a:cxn>
                  <a:cxn ang="T8">
                    <a:pos x="T4" y="T5"/>
                  </a:cxn>
                </a:cxnLst>
                <a:rect l="T9" t="T10" r="T11" b="T12"/>
                <a:pathLst>
                  <a:path w="1440" h="768">
                    <a:moveTo>
                      <a:pt x="0" y="768"/>
                    </a:moveTo>
                    <a:cubicBezTo>
                      <a:pt x="456" y="760"/>
                      <a:pt x="912" y="752"/>
                      <a:pt x="1152" y="624"/>
                    </a:cubicBezTo>
                    <a:cubicBezTo>
                      <a:pt x="1392" y="496"/>
                      <a:pt x="1416" y="248"/>
                      <a:pt x="1440" y="0"/>
                    </a:cubicBezTo>
                  </a:path>
                </a:pathLst>
              </a:custGeom>
              <a:noFill/>
              <a:ln w="25400">
                <a:solidFill>
                  <a:srgbClr val="FF0000"/>
                </a:solidFill>
                <a:round/>
                <a:headEnd/>
                <a:tailEnd/>
              </a:ln>
            </p:spPr>
            <p:txBody>
              <a:bodyPr wrap="none" anchor="ctr"/>
              <a:lstStyle/>
              <a:p>
                <a:endParaRPr lang="ko-KR" altLang="en-US"/>
              </a:p>
            </p:txBody>
          </p:sp>
          <p:sp>
            <p:nvSpPr>
              <p:cNvPr id="13370" name="Freeform 52"/>
              <p:cNvSpPr>
                <a:spLocks/>
              </p:cNvSpPr>
              <p:nvPr/>
            </p:nvSpPr>
            <p:spPr bwMode="auto">
              <a:xfrm>
                <a:off x="3657600" y="3873500"/>
                <a:ext cx="2667000" cy="546100"/>
              </a:xfrm>
              <a:custGeom>
                <a:avLst/>
                <a:gdLst>
                  <a:gd name="T0" fmla="*/ 0 w 1680"/>
                  <a:gd name="T1" fmla="*/ 2147483647 h 392"/>
                  <a:gd name="T2" fmla="*/ 2147483647 w 1680"/>
                  <a:gd name="T3" fmla="*/ 2147483647 h 392"/>
                  <a:gd name="T4" fmla="*/ 2147483647 w 1680"/>
                  <a:gd name="T5" fmla="*/ 2147483647 h 392"/>
                  <a:gd name="T6" fmla="*/ 0 60000 65536"/>
                  <a:gd name="T7" fmla="*/ 0 60000 65536"/>
                  <a:gd name="T8" fmla="*/ 0 60000 65536"/>
                  <a:gd name="T9" fmla="*/ 0 w 1680"/>
                  <a:gd name="T10" fmla="*/ 0 h 392"/>
                  <a:gd name="T11" fmla="*/ 1680 w 1680"/>
                  <a:gd name="T12" fmla="*/ 392 h 392"/>
                </a:gdLst>
                <a:ahLst/>
                <a:cxnLst>
                  <a:cxn ang="T6">
                    <a:pos x="T0" y="T1"/>
                  </a:cxn>
                  <a:cxn ang="T7">
                    <a:pos x="T2" y="T3"/>
                  </a:cxn>
                  <a:cxn ang="T8">
                    <a:pos x="T4" y="T5"/>
                  </a:cxn>
                </a:cxnLst>
                <a:rect l="T9" t="T10" r="T11" b="T12"/>
                <a:pathLst>
                  <a:path w="1680" h="392">
                    <a:moveTo>
                      <a:pt x="0" y="56"/>
                    </a:moveTo>
                    <a:cubicBezTo>
                      <a:pt x="508" y="28"/>
                      <a:pt x="1016" y="0"/>
                      <a:pt x="1296" y="56"/>
                    </a:cubicBezTo>
                    <a:cubicBezTo>
                      <a:pt x="1576" y="112"/>
                      <a:pt x="1628" y="252"/>
                      <a:pt x="1680" y="392"/>
                    </a:cubicBezTo>
                  </a:path>
                </a:pathLst>
              </a:custGeom>
              <a:noFill/>
              <a:ln w="25400">
                <a:solidFill>
                  <a:srgbClr val="FF0000"/>
                </a:solidFill>
                <a:round/>
                <a:headEnd/>
                <a:tailEnd/>
              </a:ln>
            </p:spPr>
            <p:txBody>
              <a:bodyPr wrap="none" anchor="ctr"/>
              <a:lstStyle/>
              <a:p>
                <a:endParaRPr lang="ko-KR" altLang="en-US"/>
              </a:p>
            </p:txBody>
          </p:sp>
          <p:sp>
            <p:nvSpPr>
              <p:cNvPr id="13371" name="Freeform 53"/>
              <p:cNvSpPr>
                <a:spLocks/>
              </p:cNvSpPr>
              <p:nvPr/>
            </p:nvSpPr>
            <p:spPr bwMode="auto">
              <a:xfrm>
                <a:off x="6019800" y="3810000"/>
                <a:ext cx="609600" cy="228600"/>
              </a:xfrm>
              <a:custGeom>
                <a:avLst/>
                <a:gdLst>
                  <a:gd name="T0" fmla="*/ 0 w 480"/>
                  <a:gd name="T1" fmla="*/ 2147483647 h 144"/>
                  <a:gd name="T2" fmla="*/ 2147483647 w 480"/>
                  <a:gd name="T3" fmla="*/ 2147483647 h 144"/>
                  <a:gd name="T4" fmla="*/ 2147483647 w 480"/>
                  <a:gd name="T5" fmla="*/ 0 h 144"/>
                  <a:gd name="T6" fmla="*/ 0 60000 65536"/>
                  <a:gd name="T7" fmla="*/ 0 60000 65536"/>
                  <a:gd name="T8" fmla="*/ 0 60000 65536"/>
                  <a:gd name="T9" fmla="*/ 0 w 480"/>
                  <a:gd name="T10" fmla="*/ 0 h 144"/>
                  <a:gd name="T11" fmla="*/ 480 w 480"/>
                  <a:gd name="T12" fmla="*/ 144 h 144"/>
                </a:gdLst>
                <a:ahLst/>
                <a:cxnLst>
                  <a:cxn ang="T6">
                    <a:pos x="T0" y="T1"/>
                  </a:cxn>
                  <a:cxn ang="T7">
                    <a:pos x="T2" y="T3"/>
                  </a:cxn>
                  <a:cxn ang="T8">
                    <a:pos x="T4" y="T5"/>
                  </a:cxn>
                </a:cxnLst>
                <a:rect l="T9" t="T10" r="T11" b="T12"/>
                <a:pathLst>
                  <a:path w="480" h="144">
                    <a:moveTo>
                      <a:pt x="0" y="144"/>
                    </a:moveTo>
                    <a:cubicBezTo>
                      <a:pt x="104" y="108"/>
                      <a:pt x="208" y="72"/>
                      <a:pt x="288" y="48"/>
                    </a:cubicBezTo>
                    <a:cubicBezTo>
                      <a:pt x="368" y="24"/>
                      <a:pt x="424" y="12"/>
                      <a:pt x="480" y="0"/>
                    </a:cubicBezTo>
                  </a:path>
                </a:pathLst>
              </a:custGeom>
              <a:noFill/>
              <a:ln w="25400">
                <a:solidFill>
                  <a:srgbClr val="FF0000"/>
                </a:solidFill>
                <a:round/>
                <a:headEnd/>
                <a:tailEnd/>
              </a:ln>
            </p:spPr>
            <p:txBody>
              <a:bodyPr wrap="none" anchor="ctr"/>
              <a:lstStyle/>
              <a:p>
                <a:endParaRPr lang="ko-KR" altLang="en-US"/>
              </a:p>
            </p:txBody>
          </p:sp>
          <p:sp>
            <p:nvSpPr>
              <p:cNvPr id="13372" name="Freeform 54"/>
              <p:cNvSpPr>
                <a:spLocks/>
              </p:cNvSpPr>
              <p:nvPr/>
            </p:nvSpPr>
            <p:spPr bwMode="auto">
              <a:xfrm>
                <a:off x="5791200" y="3124200"/>
                <a:ext cx="1143000" cy="838200"/>
              </a:xfrm>
              <a:custGeom>
                <a:avLst/>
                <a:gdLst>
                  <a:gd name="T0" fmla="*/ 0 w 768"/>
                  <a:gd name="T1" fmla="*/ 2147483647 h 528"/>
                  <a:gd name="T2" fmla="*/ 2147483647 w 768"/>
                  <a:gd name="T3" fmla="*/ 2147483647 h 528"/>
                  <a:gd name="T4" fmla="*/ 2147483647 w 768"/>
                  <a:gd name="T5" fmla="*/ 0 h 528"/>
                  <a:gd name="T6" fmla="*/ 0 60000 65536"/>
                  <a:gd name="T7" fmla="*/ 0 60000 65536"/>
                  <a:gd name="T8" fmla="*/ 0 60000 65536"/>
                  <a:gd name="T9" fmla="*/ 0 w 768"/>
                  <a:gd name="T10" fmla="*/ 0 h 528"/>
                  <a:gd name="T11" fmla="*/ 768 w 768"/>
                  <a:gd name="T12" fmla="*/ 528 h 528"/>
                </a:gdLst>
                <a:ahLst/>
                <a:cxnLst>
                  <a:cxn ang="T6">
                    <a:pos x="T0" y="T1"/>
                  </a:cxn>
                  <a:cxn ang="T7">
                    <a:pos x="T2" y="T3"/>
                  </a:cxn>
                  <a:cxn ang="T8">
                    <a:pos x="T4" y="T5"/>
                  </a:cxn>
                </a:cxnLst>
                <a:rect l="T9" t="T10" r="T11" b="T12"/>
                <a:pathLst>
                  <a:path w="768" h="528">
                    <a:moveTo>
                      <a:pt x="0" y="528"/>
                    </a:moveTo>
                    <a:cubicBezTo>
                      <a:pt x="80" y="428"/>
                      <a:pt x="160" y="328"/>
                      <a:pt x="288" y="240"/>
                    </a:cubicBezTo>
                    <a:cubicBezTo>
                      <a:pt x="416" y="152"/>
                      <a:pt x="592" y="76"/>
                      <a:pt x="768" y="0"/>
                    </a:cubicBezTo>
                  </a:path>
                </a:pathLst>
              </a:custGeom>
              <a:noFill/>
              <a:ln w="25400">
                <a:solidFill>
                  <a:srgbClr val="FF0000"/>
                </a:solidFill>
                <a:round/>
                <a:headEnd/>
                <a:tailEnd/>
              </a:ln>
            </p:spPr>
            <p:txBody>
              <a:bodyPr wrap="none" anchor="ctr"/>
              <a:lstStyle/>
              <a:p>
                <a:endParaRPr lang="ko-KR" altLang="en-US"/>
              </a:p>
            </p:txBody>
          </p:sp>
          <p:sp>
            <p:nvSpPr>
              <p:cNvPr id="13373" name="Freeform 55"/>
              <p:cNvSpPr>
                <a:spLocks/>
              </p:cNvSpPr>
              <p:nvPr/>
            </p:nvSpPr>
            <p:spPr bwMode="auto">
              <a:xfrm>
                <a:off x="3733800" y="4495800"/>
                <a:ext cx="2438400" cy="152400"/>
              </a:xfrm>
              <a:custGeom>
                <a:avLst/>
                <a:gdLst>
                  <a:gd name="T0" fmla="*/ 0 w 1584"/>
                  <a:gd name="T1" fmla="*/ 0 h 112"/>
                  <a:gd name="T2" fmla="*/ 2147483647 w 1584"/>
                  <a:gd name="T3" fmla="*/ 2147483647 h 112"/>
                  <a:gd name="T4" fmla="*/ 2147483647 w 1584"/>
                  <a:gd name="T5" fmla="*/ 2147483647 h 112"/>
                  <a:gd name="T6" fmla="*/ 0 60000 65536"/>
                  <a:gd name="T7" fmla="*/ 0 60000 65536"/>
                  <a:gd name="T8" fmla="*/ 0 60000 65536"/>
                  <a:gd name="T9" fmla="*/ 0 w 1584"/>
                  <a:gd name="T10" fmla="*/ 0 h 112"/>
                  <a:gd name="T11" fmla="*/ 1584 w 1584"/>
                  <a:gd name="T12" fmla="*/ 112 h 112"/>
                </a:gdLst>
                <a:ahLst/>
                <a:cxnLst>
                  <a:cxn ang="T6">
                    <a:pos x="T0" y="T1"/>
                  </a:cxn>
                  <a:cxn ang="T7">
                    <a:pos x="T2" y="T3"/>
                  </a:cxn>
                  <a:cxn ang="T8">
                    <a:pos x="T4" y="T5"/>
                  </a:cxn>
                </a:cxnLst>
                <a:rect l="T9" t="T10" r="T11" b="T12"/>
                <a:pathLst>
                  <a:path w="1584" h="112">
                    <a:moveTo>
                      <a:pt x="0" y="0"/>
                    </a:moveTo>
                    <a:cubicBezTo>
                      <a:pt x="396" y="40"/>
                      <a:pt x="792" y="80"/>
                      <a:pt x="1056" y="96"/>
                    </a:cubicBezTo>
                    <a:cubicBezTo>
                      <a:pt x="1320" y="112"/>
                      <a:pt x="1452" y="104"/>
                      <a:pt x="1584" y="96"/>
                    </a:cubicBezTo>
                  </a:path>
                </a:pathLst>
              </a:custGeom>
              <a:noFill/>
              <a:ln w="25400">
                <a:solidFill>
                  <a:srgbClr val="FF0000"/>
                </a:solidFill>
                <a:round/>
                <a:headEnd/>
                <a:tailEnd/>
              </a:ln>
            </p:spPr>
            <p:txBody>
              <a:bodyPr wrap="none" anchor="ctr"/>
              <a:lstStyle/>
              <a:p>
                <a:endParaRPr lang="ko-KR" altLang="en-US"/>
              </a:p>
            </p:txBody>
          </p:sp>
          <p:sp>
            <p:nvSpPr>
              <p:cNvPr id="13374" name="Freeform 56"/>
              <p:cNvSpPr>
                <a:spLocks/>
              </p:cNvSpPr>
              <p:nvPr/>
            </p:nvSpPr>
            <p:spPr bwMode="auto">
              <a:xfrm>
                <a:off x="2133600" y="4483100"/>
                <a:ext cx="355600" cy="698500"/>
              </a:xfrm>
              <a:custGeom>
                <a:avLst/>
                <a:gdLst>
                  <a:gd name="T0" fmla="*/ 0 w 224"/>
                  <a:gd name="T1" fmla="*/ 2147483647 h 440"/>
                  <a:gd name="T2" fmla="*/ 2147483647 w 224"/>
                  <a:gd name="T3" fmla="*/ 2147483647 h 440"/>
                  <a:gd name="T4" fmla="*/ 2147483647 w 224"/>
                  <a:gd name="T5" fmla="*/ 2147483647 h 440"/>
                  <a:gd name="T6" fmla="*/ 0 w 224"/>
                  <a:gd name="T7" fmla="*/ 2147483647 h 440"/>
                  <a:gd name="T8" fmla="*/ 0 60000 65536"/>
                  <a:gd name="T9" fmla="*/ 0 60000 65536"/>
                  <a:gd name="T10" fmla="*/ 0 60000 65536"/>
                  <a:gd name="T11" fmla="*/ 0 60000 65536"/>
                  <a:gd name="T12" fmla="*/ 0 w 224"/>
                  <a:gd name="T13" fmla="*/ 0 h 440"/>
                  <a:gd name="T14" fmla="*/ 224 w 224"/>
                  <a:gd name="T15" fmla="*/ 440 h 440"/>
                </a:gdLst>
                <a:ahLst/>
                <a:cxnLst>
                  <a:cxn ang="T8">
                    <a:pos x="T0" y="T1"/>
                  </a:cxn>
                  <a:cxn ang="T9">
                    <a:pos x="T2" y="T3"/>
                  </a:cxn>
                  <a:cxn ang="T10">
                    <a:pos x="T4" y="T5"/>
                  </a:cxn>
                  <a:cxn ang="T11">
                    <a:pos x="T6" y="T7"/>
                  </a:cxn>
                </a:cxnLst>
                <a:rect l="T12" t="T13" r="T14" b="T15"/>
                <a:pathLst>
                  <a:path w="224" h="440">
                    <a:moveTo>
                      <a:pt x="0" y="56"/>
                    </a:moveTo>
                    <a:cubicBezTo>
                      <a:pt x="80" y="28"/>
                      <a:pt x="160" y="0"/>
                      <a:pt x="192" y="56"/>
                    </a:cubicBezTo>
                    <a:cubicBezTo>
                      <a:pt x="224" y="112"/>
                      <a:pt x="224" y="344"/>
                      <a:pt x="192" y="392"/>
                    </a:cubicBezTo>
                    <a:cubicBezTo>
                      <a:pt x="160" y="440"/>
                      <a:pt x="80" y="392"/>
                      <a:pt x="0" y="344"/>
                    </a:cubicBezTo>
                  </a:path>
                </a:pathLst>
              </a:custGeom>
              <a:noFill/>
              <a:ln w="25400">
                <a:solidFill>
                  <a:schemeClr val="accent2"/>
                </a:solidFill>
                <a:round/>
                <a:headEnd/>
                <a:tailEnd/>
              </a:ln>
            </p:spPr>
            <p:txBody>
              <a:bodyPr wrap="none" anchor="ctr"/>
              <a:lstStyle/>
              <a:p>
                <a:endParaRPr lang="ko-KR" altLang="en-US"/>
              </a:p>
            </p:txBody>
          </p:sp>
          <p:sp>
            <p:nvSpPr>
              <p:cNvPr id="13375" name="Freeform 57"/>
              <p:cNvSpPr>
                <a:spLocks/>
              </p:cNvSpPr>
              <p:nvPr/>
            </p:nvSpPr>
            <p:spPr bwMode="auto">
              <a:xfrm>
                <a:off x="2133600" y="4800600"/>
                <a:ext cx="304800" cy="76200"/>
              </a:xfrm>
              <a:custGeom>
                <a:avLst/>
                <a:gdLst>
                  <a:gd name="T0" fmla="*/ 0 w 192"/>
                  <a:gd name="T1" fmla="*/ 0 h 48"/>
                  <a:gd name="T2" fmla="*/ 2147483647 w 192"/>
                  <a:gd name="T3" fmla="*/ 2147483647 h 48"/>
                  <a:gd name="T4" fmla="*/ 0 60000 65536"/>
                  <a:gd name="T5" fmla="*/ 0 60000 65536"/>
                  <a:gd name="T6" fmla="*/ 0 w 192"/>
                  <a:gd name="T7" fmla="*/ 0 h 48"/>
                  <a:gd name="T8" fmla="*/ 192 w 192"/>
                  <a:gd name="T9" fmla="*/ 48 h 48"/>
                </a:gdLst>
                <a:ahLst/>
                <a:cxnLst>
                  <a:cxn ang="T4">
                    <a:pos x="T0" y="T1"/>
                  </a:cxn>
                  <a:cxn ang="T5">
                    <a:pos x="T2" y="T3"/>
                  </a:cxn>
                </a:cxnLst>
                <a:rect l="T6" t="T7" r="T8" b="T9"/>
                <a:pathLst>
                  <a:path w="192" h="48">
                    <a:moveTo>
                      <a:pt x="0" y="0"/>
                    </a:moveTo>
                    <a:cubicBezTo>
                      <a:pt x="0" y="0"/>
                      <a:pt x="96" y="24"/>
                      <a:pt x="192" y="48"/>
                    </a:cubicBezTo>
                  </a:path>
                </a:pathLst>
              </a:custGeom>
              <a:noFill/>
              <a:ln w="25400">
                <a:solidFill>
                  <a:schemeClr val="accent2"/>
                </a:solidFill>
                <a:round/>
                <a:headEnd/>
                <a:tailEnd/>
              </a:ln>
            </p:spPr>
            <p:txBody>
              <a:bodyPr wrap="none" anchor="ctr"/>
              <a:lstStyle/>
              <a:p>
                <a:endParaRPr lang="ko-KR" altLang="en-US"/>
              </a:p>
            </p:txBody>
          </p:sp>
          <p:sp>
            <p:nvSpPr>
              <p:cNvPr id="13376" name="Freeform 58"/>
              <p:cNvSpPr>
                <a:spLocks/>
              </p:cNvSpPr>
              <p:nvPr/>
            </p:nvSpPr>
            <p:spPr bwMode="auto">
              <a:xfrm>
                <a:off x="2387600" y="4875213"/>
                <a:ext cx="3937000" cy="77787"/>
              </a:xfrm>
              <a:custGeom>
                <a:avLst/>
                <a:gdLst>
                  <a:gd name="T0" fmla="*/ 0 w 2624"/>
                  <a:gd name="T1" fmla="*/ 0 h 1"/>
                  <a:gd name="T2" fmla="*/ 2147483647 w 2624"/>
                  <a:gd name="T3" fmla="*/ 0 h 1"/>
                  <a:gd name="T4" fmla="*/ 2147483647 w 2624"/>
                  <a:gd name="T5" fmla="*/ 0 h 1"/>
                  <a:gd name="T6" fmla="*/ 0 60000 65536"/>
                  <a:gd name="T7" fmla="*/ 0 60000 65536"/>
                  <a:gd name="T8" fmla="*/ 0 60000 65536"/>
                  <a:gd name="T9" fmla="*/ 0 w 2624"/>
                  <a:gd name="T10" fmla="*/ 0 h 1"/>
                  <a:gd name="T11" fmla="*/ 2624 w 2624"/>
                  <a:gd name="T12" fmla="*/ 1 h 1"/>
                </a:gdLst>
                <a:ahLst/>
                <a:cxnLst>
                  <a:cxn ang="T6">
                    <a:pos x="T0" y="T1"/>
                  </a:cxn>
                  <a:cxn ang="T7">
                    <a:pos x="T2" y="T3"/>
                  </a:cxn>
                  <a:cxn ang="T8">
                    <a:pos x="T4" y="T5"/>
                  </a:cxn>
                </a:cxnLst>
                <a:rect l="T9" t="T10" r="T11" b="T12"/>
                <a:pathLst>
                  <a:path w="2624" h="1">
                    <a:moveTo>
                      <a:pt x="0" y="0"/>
                    </a:moveTo>
                    <a:cubicBezTo>
                      <a:pt x="896" y="0"/>
                      <a:pt x="1792" y="0"/>
                      <a:pt x="2208" y="0"/>
                    </a:cubicBezTo>
                    <a:cubicBezTo>
                      <a:pt x="2624" y="0"/>
                      <a:pt x="2560" y="0"/>
                      <a:pt x="2496" y="0"/>
                    </a:cubicBezTo>
                  </a:path>
                </a:pathLst>
              </a:custGeom>
              <a:noFill/>
              <a:ln w="25400">
                <a:solidFill>
                  <a:schemeClr val="accent2"/>
                </a:solidFill>
                <a:round/>
                <a:headEnd/>
                <a:tailEnd/>
              </a:ln>
            </p:spPr>
            <p:txBody>
              <a:bodyPr wrap="none" anchor="ctr"/>
              <a:lstStyle/>
              <a:p>
                <a:endParaRPr lang="ko-KR" altLang="en-US"/>
              </a:p>
            </p:txBody>
          </p:sp>
          <p:sp>
            <p:nvSpPr>
              <p:cNvPr id="13377" name="Freeform 59"/>
              <p:cNvSpPr>
                <a:spLocks/>
              </p:cNvSpPr>
              <p:nvPr/>
            </p:nvSpPr>
            <p:spPr bwMode="auto">
              <a:xfrm>
                <a:off x="6172200" y="4800600"/>
                <a:ext cx="152400" cy="76200"/>
              </a:xfrm>
              <a:custGeom>
                <a:avLst/>
                <a:gdLst>
                  <a:gd name="T0" fmla="*/ 0 w 96"/>
                  <a:gd name="T1" fmla="*/ 2147483647 h 48"/>
                  <a:gd name="T2" fmla="*/ 2147483647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0" y="48"/>
                    </a:moveTo>
                    <a:cubicBezTo>
                      <a:pt x="40" y="28"/>
                      <a:pt x="80" y="8"/>
                      <a:pt x="96" y="0"/>
                    </a:cubicBezTo>
                  </a:path>
                </a:pathLst>
              </a:custGeom>
              <a:noFill/>
              <a:ln w="25400">
                <a:solidFill>
                  <a:schemeClr val="accent2"/>
                </a:solidFill>
                <a:round/>
                <a:headEnd/>
                <a:tailEnd/>
              </a:ln>
            </p:spPr>
            <p:txBody>
              <a:bodyPr wrap="none" anchor="ctr"/>
              <a:lstStyle/>
              <a:p>
                <a:endParaRPr lang="ko-KR" altLang="en-US"/>
              </a:p>
            </p:txBody>
          </p:sp>
          <p:sp>
            <p:nvSpPr>
              <p:cNvPr id="13378" name="Freeform 60"/>
              <p:cNvSpPr>
                <a:spLocks/>
              </p:cNvSpPr>
              <p:nvPr/>
            </p:nvSpPr>
            <p:spPr bwMode="auto">
              <a:xfrm>
                <a:off x="5562600" y="4038600"/>
                <a:ext cx="1511300" cy="1422400"/>
              </a:xfrm>
              <a:custGeom>
                <a:avLst/>
                <a:gdLst>
                  <a:gd name="T0" fmla="*/ 0 w 952"/>
                  <a:gd name="T1" fmla="*/ 2147483647 h 896"/>
                  <a:gd name="T2" fmla="*/ 2147483647 w 952"/>
                  <a:gd name="T3" fmla="*/ 2147483647 h 896"/>
                  <a:gd name="T4" fmla="*/ 2147483647 w 952"/>
                  <a:gd name="T5" fmla="*/ 2147483647 h 896"/>
                  <a:gd name="T6" fmla="*/ 2147483647 w 952"/>
                  <a:gd name="T7" fmla="*/ 0 h 896"/>
                  <a:gd name="T8" fmla="*/ 0 60000 65536"/>
                  <a:gd name="T9" fmla="*/ 0 60000 65536"/>
                  <a:gd name="T10" fmla="*/ 0 60000 65536"/>
                  <a:gd name="T11" fmla="*/ 0 60000 65536"/>
                  <a:gd name="T12" fmla="*/ 0 w 952"/>
                  <a:gd name="T13" fmla="*/ 0 h 896"/>
                  <a:gd name="T14" fmla="*/ 952 w 952"/>
                  <a:gd name="T15" fmla="*/ 896 h 896"/>
                </a:gdLst>
                <a:ahLst/>
                <a:cxnLst>
                  <a:cxn ang="T8">
                    <a:pos x="T0" y="T1"/>
                  </a:cxn>
                  <a:cxn ang="T9">
                    <a:pos x="T2" y="T3"/>
                  </a:cxn>
                  <a:cxn ang="T10">
                    <a:pos x="T4" y="T5"/>
                  </a:cxn>
                  <a:cxn ang="T11">
                    <a:pos x="T6" y="T7"/>
                  </a:cxn>
                </a:cxnLst>
                <a:rect l="T12" t="T13" r="T14" b="T15"/>
                <a:pathLst>
                  <a:path w="952" h="896">
                    <a:moveTo>
                      <a:pt x="0" y="528"/>
                    </a:moveTo>
                    <a:cubicBezTo>
                      <a:pt x="68" y="680"/>
                      <a:pt x="136" y="832"/>
                      <a:pt x="288" y="864"/>
                    </a:cubicBezTo>
                    <a:cubicBezTo>
                      <a:pt x="440" y="896"/>
                      <a:pt x="872" y="864"/>
                      <a:pt x="912" y="720"/>
                    </a:cubicBezTo>
                    <a:cubicBezTo>
                      <a:pt x="952" y="576"/>
                      <a:pt x="740" y="288"/>
                      <a:pt x="528" y="0"/>
                    </a:cubicBezTo>
                  </a:path>
                </a:pathLst>
              </a:custGeom>
              <a:noFill/>
              <a:ln w="25400">
                <a:solidFill>
                  <a:schemeClr val="accent2"/>
                </a:solidFill>
                <a:round/>
                <a:headEnd/>
                <a:tailEnd/>
              </a:ln>
            </p:spPr>
            <p:txBody>
              <a:bodyPr wrap="none" anchor="ctr"/>
              <a:lstStyle/>
              <a:p>
                <a:endParaRPr lang="ko-KR" altLang="en-US"/>
              </a:p>
            </p:txBody>
          </p:sp>
          <p:sp>
            <p:nvSpPr>
              <p:cNvPr id="13379" name="Freeform 61"/>
              <p:cNvSpPr>
                <a:spLocks/>
              </p:cNvSpPr>
              <p:nvPr/>
            </p:nvSpPr>
            <p:spPr bwMode="auto">
              <a:xfrm>
                <a:off x="6781800" y="3886200"/>
                <a:ext cx="1588" cy="685800"/>
              </a:xfrm>
              <a:custGeom>
                <a:avLst/>
                <a:gdLst>
                  <a:gd name="T0" fmla="*/ 0 w 1"/>
                  <a:gd name="T1" fmla="*/ 2147483647 h 432"/>
                  <a:gd name="T2" fmla="*/ 0 w 1"/>
                  <a:gd name="T3" fmla="*/ 0 h 432"/>
                  <a:gd name="T4" fmla="*/ 0 60000 65536"/>
                  <a:gd name="T5" fmla="*/ 0 60000 65536"/>
                  <a:gd name="T6" fmla="*/ 0 w 1"/>
                  <a:gd name="T7" fmla="*/ 0 h 432"/>
                  <a:gd name="T8" fmla="*/ 1 w 1"/>
                  <a:gd name="T9" fmla="*/ 432 h 432"/>
                </a:gdLst>
                <a:ahLst/>
                <a:cxnLst>
                  <a:cxn ang="T4">
                    <a:pos x="T0" y="T1"/>
                  </a:cxn>
                  <a:cxn ang="T5">
                    <a:pos x="T2" y="T3"/>
                  </a:cxn>
                </a:cxnLst>
                <a:rect l="T6" t="T7" r="T8" b="T9"/>
                <a:pathLst>
                  <a:path w="1" h="432">
                    <a:moveTo>
                      <a:pt x="0" y="432"/>
                    </a:moveTo>
                    <a:cubicBezTo>
                      <a:pt x="0" y="432"/>
                      <a:pt x="0" y="216"/>
                      <a:pt x="0" y="0"/>
                    </a:cubicBezTo>
                  </a:path>
                </a:pathLst>
              </a:custGeom>
              <a:noFill/>
              <a:ln w="25400">
                <a:solidFill>
                  <a:schemeClr val="accent2"/>
                </a:solidFill>
                <a:round/>
                <a:headEnd/>
                <a:tailEnd/>
              </a:ln>
            </p:spPr>
            <p:txBody>
              <a:bodyPr wrap="none" anchor="ctr"/>
              <a:lstStyle/>
              <a:p>
                <a:endParaRPr lang="ko-KR" altLang="en-US"/>
              </a:p>
            </p:txBody>
          </p:sp>
          <p:sp>
            <p:nvSpPr>
              <p:cNvPr id="13380" name="Freeform 62"/>
              <p:cNvSpPr>
                <a:spLocks/>
              </p:cNvSpPr>
              <p:nvPr/>
            </p:nvSpPr>
            <p:spPr bwMode="auto">
              <a:xfrm>
                <a:off x="6781800" y="2514600"/>
                <a:ext cx="1041400" cy="2057400"/>
              </a:xfrm>
              <a:custGeom>
                <a:avLst/>
                <a:gdLst>
                  <a:gd name="T0" fmla="*/ 0 w 656"/>
                  <a:gd name="T1" fmla="*/ 2147483647 h 1344"/>
                  <a:gd name="T2" fmla="*/ 2147483647 w 656"/>
                  <a:gd name="T3" fmla="*/ 2147483647 h 1344"/>
                  <a:gd name="T4" fmla="*/ 2147483647 w 656"/>
                  <a:gd name="T5" fmla="*/ 0 h 1344"/>
                  <a:gd name="T6" fmla="*/ 0 60000 65536"/>
                  <a:gd name="T7" fmla="*/ 0 60000 65536"/>
                  <a:gd name="T8" fmla="*/ 0 60000 65536"/>
                  <a:gd name="T9" fmla="*/ 0 w 656"/>
                  <a:gd name="T10" fmla="*/ 0 h 1344"/>
                  <a:gd name="T11" fmla="*/ 656 w 656"/>
                  <a:gd name="T12" fmla="*/ 1344 h 1344"/>
                </a:gdLst>
                <a:ahLst/>
                <a:cxnLst>
                  <a:cxn ang="T6">
                    <a:pos x="T0" y="T1"/>
                  </a:cxn>
                  <a:cxn ang="T7">
                    <a:pos x="T2" y="T3"/>
                  </a:cxn>
                  <a:cxn ang="T8">
                    <a:pos x="T4" y="T5"/>
                  </a:cxn>
                </a:cxnLst>
                <a:rect l="T9" t="T10" r="T11" b="T12"/>
                <a:pathLst>
                  <a:path w="656" h="1344">
                    <a:moveTo>
                      <a:pt x="0" y="1344"/>
                    </a:moveTo>
                    <a:cubicBezTo>
                      <a:pt x="296" y="1264"/>
                      <a:pt x="592" y="1184"/>
                      <a:pt x="624" y="960"/>
                    </a:cubicBezTo>
                    <a:cubicBezTo>
                      <a:pt x="656" y="736"/>
                      <a:pt x="424" y="368"/>
                      <a:pt x="192" y="0"/>
                    </a:cubicBezTo>
                  </a:path>
                </a:pathLst>
              </a:custGeom>
              <a:noFill/>
              <a:ln w="25400">
                <a:solidFill>
                  <a:schemeClr val="accent2"/>
                </a:solidFill>
                <a:round/>
                <a:headEnd/>
                <a:tailEnd/>
              </a:ln>
            </p:spPr>
            <p:txBody>
              <a:bodyPr wrap="none" anchor="ctr"/>
              <a:lstStyle/>
              <a:p>
                <a:endParaRPr lang="ko-KR" altLang="en-US"/>
              </a:p>
            </p:txBody>
          </p:sp>
          <p:sp>
            <p:nvSpPr>
              <p:cNvPr id="13381" name="Freeform 63"/>
              <p:cNvSpPr>
                <a:spLocks/>
              </p:cNvSpPr>
              <p:nvPr/>
            </p:nvSpPr>
            <p:spPr bwMode="auto">
              <a:xfrm>
                <a:off x="2133600" y="838200"/>
                <a:ext cx="2895600" cy="2133600"/>
              </a:xfrm>
              <a:custGeom>
                <a:avLst/>
                <a:gdLst>
                  <a:gd name="T0" fmla="*/ 0 w 1824"/>
                  <a:gd name="T1" fmla="*/ 2147483647 h 1344"/>
                  <a:gd name="T2" fmla="*/ 2147483647 w 1824"/>
                  <a:gd name="T3" fmla="*/ 2147483647 h 1344"/>
                  <a:gd name="T4" fmla="*/ 2147483647 w 1824"/>
                  <a:gd name="T5" fmla="*/ 2147483647 h 1344"/>
                  <a:gd name="T6" fmla="*/ 2147483647 w 1824"/>
                  <a:gd name="T7" fmla="*/ 2147483647 h 1344"/>
                  <a:gd name="T8" fmla="*/ 0 60000 65536"/>
                  <a:gd name="T9" fmla="*/ 0 60000 65536"/>
                  <a:gd name="T10" fmla="*/ 0 60000 65536"/>
                  <a:gd name="T11" fmla="*/ 0 60000 65536"/>
                  <a:gd name="T12" fmla="*/ 0 w 1824"/>
                  <a:gd name="T13" fmla="*/ 0 h 1344"/>
                  <a:gd name="T14" fmla="*/ 1824 w 1824"/>
                  <a:gd name="T15" fmla="*/ 1344 h 1344"/>
                </a:gdLst>
                <a:ahLst/>
                <a:cxnLst>
                  <a:cxn ang="T8">
                    <a:pos x="T0" y="T1"/>
                  </a:cxn>
                  <a:cxn ang="T9">
                    <a:pos x="T2" y="T3"/>
                  </a:cxn>
                  <a:cxn ang="T10">
                    <a:pos x="T4" y="T5"/>
                  </a:cxn>
                  <a:cxn ang="T11">
                    <a:pos x="T6" y="T7"/>
                  </a:cxn>
                </a:cxnLst>
                <a:rect l="T12" t="T13" r="T14" b="T15"/>
                <a:pathLst>
                  <a:path w="1824" h="1344">
                    <a:moveTo>
                      <a:pt x="0" y="144"/>
                    </a:moveTo>
                    <a:cubicBezTo>
                      <a:pt x="444" y="72"/>
                      <a:pt x="888" y="0"/>
                      <a:pt x="1104" y="144"/>
                    </a:cubicBezTo>
                    <a:cubicBezTo>
                      <a:pt x="1320" y="288"/>
                      <a:pt x="1176" y="808"/>
                      <a:pt x="1296" y="1008"/>
                    </a:cubicBezTo>
                    <a:cubicBezTo>
                      <a:pt x="1416" y="1208"/>
                      <a:pt x="1620" y="1276"/>
                      <a:pt x="1824" y="1344"/>
                    </a:cubicBezTo>
                  </a:path>
                </a:pathLst>
              </a:custGeom>
              <a:noFill/>
              <a:ln w="25400">
                <a:solidFill>
                  <a:schemeClr val="accent2"/>
                </a:solidFill>
                <a:round/>
                <a:headEnd/>
                <a:tailEnd/>
              </a:ln>
            </p:spPr>
            <p:txBody>
              <a:bodyPr wrap="none" anchor="ctr"/>
              <a:lstStyle/>
              <a:p>
                <a:endParaRPr lang="ko-KR" altLang="en-US"/>
              </a:p>
            </p:txBody>
          </p:sp>
          <p:sp>
            <p:nvSpPr>
              <p:cNvPr id="13382" name="Freeform 64"/>
              <p:cNvSpPr>
                <a:spLocks/>
              </p:cNvSpPr>
              <p:nvPr/>
            </p:nvSpPr>
            <p:spPr bwMode="auto">
              <a:xfrm>
                <a:off x="5105400" y="2971800"/>
                <a:ext cx="76200" cy="685800"/>
              </a:xfrm>
              <a:custGeom>
                <a:avLst/>
                <a:gdLst>
                  <a:gd name="T0" fmla="*/ 2147483647 w 48"/>
                  <a:gd name="T1" fmla="*/ 0 h 432"/>
                  <a:gd name="T2" fmla="*/ 0 w 48"/>
                  <a:gd name="T3" fmla="*/ 2147483647 h 432"/>
                  <a:gd name="T4" fmla="*/ 2147483647 w 48"/>
                  <a:gd name="T5" fmla="*/ 2147483647 h 432"/>
                  <a:gd name="T6" fmla="*/ 0 60000 65536"/>
                  <a:gd name="T7" fmla="*/ 0 60000 65536"/>
                  <a:gd name="T8" fmla="*/ 0 60000 65536"/>
                  <a:gd name="T9" fmla="*/ 0 w 48"/>
                  <a:gd name="T10" fmla="*/ 0 h 432"/>
                  <a:gd name="T11" fmla="*/ 48 w 48"/>
                  <a:gd name="T12" fmla="*/ 432 h 432"/>
                </a:gdLst>
                <a:ahLst/>
                <a:cxnLst>
                  <a:cxn ang="T6">
                    <a:pos x="T0" y="T1"/>
                  </a:cxn>
                  <a:cxn ang="T7">
                    <a:pos x="T2" y="T3"/>
                  </a:cxn>
                  <a:cxn ang="T8">
                    <a:pos x="T4" y="T5"/>
                  </a:cxn>
                </a:cxnLst>
                <a:rect l="T9" t="T10" r="T11" b="T12"/>
                <a:pathLst>
                  <a:path w="48" h="432">
                    <a:moveTo>
                      <a:pt x="48" y="0"/>
                    </a:moveTo>
                    <a:cubicBezTo>
                      <a:pt x="24" y="84"/>
                      <a:pt x="0" y="168"/>
                      <a:pt x="0" y="240"/>
                    </a:cubicBezTo>
                    <a:cubicBezTo>
                      <a:pt x="0" y="312"/>
                      <a:pt x="24" y="372"/>
                      <a:pt x="48" y="432"/>
                    </a:cubicBezTo>
                  </a:path>
                </a:pathLst>
              </a:custGeom>
              <a:noFill/>
              <a:ln w="25400">
                <a:solidFill>
                  <a:schemeClr val="accent2"/>
                </a:solidFill>
                <a:round/>
                <a:headEnd/>
                <a:tailEnd/>
              </a:ln>
            </p:spPr>
            <p:txBody>
              <a:bodyPr wrap="none" anchor="ctr"/>
              <a:lstStyle/>
              <a:p>
                <a:endParaRPr lang="ko-KR" altLang="en-US"/>
              </a:p>
            </p:txBody>
          </p:sp>
          <p:sp>
            <p:nvSpPr>
              <p:cNvPr id="13383" name="Freeform 65"/>
              <p:cNvSpPr>
                <a:spLocks/>
              </p:cNvSpPr>
              <p:nvPr/>
            </p:nvSpPr>
            <p:spPr bwMode="auto">
              <a:xfrm>
                <a:off x="6477000" y="4038600"/>
                <a:ext cx="152400" cy="1066800"/>
              </a:xfrm>
              <a:custGeom>
                <a:avLst/>
                <a:gdLst>
                  <a:gd name="T0" fmla="*/ 0 w 104"/>
                  <a:gd name="T1" fmla="*/ 0 h 624"/>
                  <a:gd name="T2" fmla="*/ 2147483647 w 104"/>
                  <a:gd name="T3" fmla="*/ 2147483647 h 624"/>
                  <a:gd name="T4" fmla="*/ 2147483647 w 104"/>
                  <a:gd name="T5" fmla="*/ 2147483647 h 624"/>
                  <a:gd name="T6" fmla="*/ 2147483647 w 104"/>
                  <a:gd name="T7" fmla="*/ 2147483647 h 624"/>
                  <a:gd name="T8" fmla="*/ 2147483647 w 104"/>
                  <a:gd name="T9" fmla="*/ 2147483647 h 624"/>
                  <a:gd name="T10" fmla="*/ 2147483647 w 104"/>
                  <a:gd name="T11" fmla="*/ 2147483647 h 624"/>
                  <a:gd name="T12" fmla="*/ 0 60000 65536"/>
                  <a:gd name="T13" fmla="*/ 0 60000 65536"/>
                  <a:gd name="T14" fmla="*/ 0 60000 65536"/>
                  <a:gd name="T15" fmla="*/ 0 60000 65536"/>
                  <a:gd name="T16" fmla="*/ 0 60000 65536"/>
                  <a:gd name="T17" fmla="*/ 0 60000 65536"/>
                  <a:gd name="T18" fmla="*/ 0 w 104"/>
                  <a:gd name="T19" fmla="*/ 0 h 624"/>
                  <a:gd name="T20" fmla="*/ 104 w 104"/>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104" h="624">
                    <a:moveTo>
                      <a:pt x="0" y="0"/>
                    </a:moveTo>
                    <a:cubicBezTo>
                      <a:pt x="16" y="52"/>
                      <a:pt x="32" y="104"/>
                      <a:pt x="48" y="144"/>
                    </a:cubicBezTo>
                    <a:cubicBezTo>
                      <a:pt x="64" y="184"/>
                      <a:pt x="88" y="208"/>
                      <a:pt x="96" y="240"/>
                    </a:cubicBezTo>
                    <a:cubicBezTo>
                      <a:pt x="104" y="272"/>
                      <a:pt x="104" y="288"/>
                      <a:pt x="96" y="336"/>
                    </a:cubicBezTo>
                    <a:cubicBezTo>
                      <a:pt x="88" y="384"/>
                      <a:pt x="48" y="480"/>
                      <a:pt x="48" y="528"/>
                    </a:cubicBezTo>
                    <a:cubicBezTo>
                      <a:pt x="48" y="576"/>
                      <a:pt x="72" y="600"/>
                      <a:pt x="96" y="624"/>
                    </a:cubicBezTo>
                  </a:path>
                </a:pathLst>
              </a:custGeom>
              <a:noFill/>
              <a:ln w="25400">
                <a:solidFill>
                  <a:schemeClr val="tx1"/>
                </a:solidFill>
                <a:round/>
                <a:headEnd/>
                <a:tailEnd/>
              </a:ln>
            </p:spPr>
            <p:txBody>
              <a:bodyPr wrap="none" anchor="ctr"/>
              <a:lstStyle/>
              <a:p>
                <a:endParaRPr lang="ko-KR" altLang="en-US"/>
              </a:p>
            </p:txBody>
          </p:sp>
          <p:sp>
            <p:nvSpPr>
              <p:cNvPr id="13384" name="Freeform 66"/>
              <p:cNvSpPr>
                <a:spLocks/>
              </p:cNvSpPr>
              <p:nvPr/>
            </p:nvSpPr>
            <p:spPr bwMode="auto">
              <a:xfrm>
                <a:off x="6324600" y="4724400"/>
                <a:ext cx="76200" cy="1524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24" y="80"/>
                      <a:pt x="48" y="96"/>
                    </a:cubicBezTo>
                  </a:path>
                </a:pathLst>
              </a:custGeom>
              <a:noFill/>
              <a:ln w="25400">
                <a:solidFill>
                  <a:schemeClr val="accent2"/>
                </a:solidFill>
                <a:round/>
                <a:headEnd/>
                <a:tailEnd/>
              </a:ln>
            </p:spPr>
            <p:txBody>
              <a:bodyPr wrap="none" anchor="ctr"/>
              <a:lstStyle/>
              <a:p>
                <a:endParaRPr lang="ko-KR" altLang="en-US"/>
              </a:p>
            </p:txBody>
          </p:sp>
          <p:sp>
            <p:nvSpPr>
              <p:cNvPr id="13385" name="Freeform 67"/>
              <p:cNvSpPr>
                <a:spLocks/>
              </p:cNvSpPr>
              <p:nvPr/>
            </p:nvSpPr>
            <p:spPr bwMode="auto">
              <a:xfrm>
                <a:off x="6172200" y="4572000"/>
                <a:ext cx="76200" cy="762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24" y="80"/>
                      <a:pt x="48" y="96"/>
                    </a:cubicBezTo>
                  </a:path>
                </a:pathLst>
              </a:custGeom>
              <a:noFill/>
              <a:ln w="25400">
                <a:solidFill>
                  <a:srgbClr val="FF0000"/>
                </a:solidFill>
                <a:round/>
                <a:headEnd/>
                <a:tailEnd/>
              </a:ln>
            </p:spPr>
            <p:txBody>
              <a:bodyPr wrap="none" anchor="ctr"/>
              <a:lstStyle/>
              <a:p>
                <a:endParaRPr lang="ko-KR" altLang="en-US"/>
              </a:p>
            </p:txBody>
          </p:sp>
          <p:sp>
            <p:nvSpPr>
              <p:cNvPr id="13386" name="Freeform 68"/>
              <p:cNvSpPr>
                <a:spLocks/>
              </p:cNvSpPr>
              <p:nvPr/>
            </p:nvSpPr>
            <p:spPr bwMode="auto">
              <a:xfrm>
                <a:off x="6311900" y="4406900"/>
                <a:ext cx="88900" cy="88900"/>
              </a:xfrm>
              <a:custGeom>
                <a:avLst/>
                <a:gdLst>
                  <a:gd name="T0" fmla="*/ 2147483647 w 56"/>
                  <a:gd name="T1" fmla="*/ 2147483647 h 56"/>
                  <a:gd name="T2" fmla="*/ 2147483647 w 56"/>
                  <a:gd name="T3" fmla="*/ 2147483647 h 56"/>
                  <a:gd name="T4" fmla="*/ 2147483647 w 56"/>
                  <a:gd name="T5" fmla="*/ 2147483647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56"/>
                    </a:moveTo>
                    <a:cubicBezTo>
                      <a:pt x="4" y="36"/>
                      <a:pt x="0" y="16"/>
                      <a:pt x="8" y="8"/>
                    </a:cubicBezTo>
                    <a:cubicBezTo>
                      <a:pt x="16" y="0"/>
                      <a:pt x="36" y="4"/>
                      <a:pt x="56" y="8"/>
                    </a:cubicBezTo>
                  </a:path>
                </a:pathLst>
              </a:custGeom>
              <a:noFill/>
              <a:ln w="25400">
                <a:solidFill>
                  <a:srgbClr val="FF0000"/>
                </a:solidFill>
                <a:round/>
                <a:headEnd/>
                <a:tailEnd/>
              </a:ln>
            </p:spPr>
            <p:txBody>
              <a:bodyPr wrap="none" anchor="ctr"/>
              <a:lstStyle/>
              <a:p>
                <a:endParaRPr lang="ko-KR" altLang="en-US"/>
              </a:p>
            </p:txBody>
          </p:sp>
          <p:sp>
            <p:nvSpPr>
              <p:cNvPr id="13387" name="Freeform 69"/>
              <p:cNvSpPr>
                <a:spLocks/>
              </p:cNvSpPr>
              <p:nvPr/>
            </p:nvSpPr>
            <p:spPr bwMode="auto">
              <a:xfrm>
                <a:off x="6324600" y="3962400"/>
                <a:ext cx="88900" cy="88900"/>
              </a:xfrm>
              <a:custGeom>
                <a:avLst/>
                <a:gdLst>
                  <a:gd name="T0" fmla="*/ 0 w 56"/>
                  <a:gd name="T1" fmla="*/ 2147483647 h 56"/>
                  <a:gd name="T2" fmla="*/ 2147483647 w 56"/>
                  <a:gd name="T3" fmla="*/ 2147483647 h 56"/>
                  <a:gd name="T4" fmla="*/ 2147483647 w 56"/>
                  <a:gd name="T5" fmla="*/ 0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48"/>
                    </a:moveTo>
                    <a:cubicBezTo>
                      <a:pt x="20" y="52"/>
                      <a:pt x="40" y="56"/>
                      <a:pt x="48" y="48"/>
                    </a:cubicBezTo>
                    <a:cubicBezTo>
                      <a:pt x="56" y="40"/>
                      <a:pt x="52" y="20"/>
                      <a:pt x="48" y="0"/>
                    </a:cubicBezTo>
                  </a:path>
                </a:pathLst>
              </a:custGeom>
              <a:noFill/>
              <a:ln w="25400">
                <a:solidFill>
                  <a:schemeClr val="accent2"/>
                </a:solidFill>
                <a:round/>
                <a:headEnd/>
                <a:tailEnd/>
              </a:ln>
            </p:spPr>
            <p:txBody>
              <a:bodyPr wrap="none" anchor="ctr"/>
              <a:lstStyle/>
              <a:p>
                <a:endParaRPr lang="ko-KR" altLang="en-US"/>
              </a:p>
            </p:txBody>
          </p:sp>
          <p:sp>
            <p:nvSpPr>
              <p:cNvPr id="13388" name="Freeform 70"/>
              <p:cNvSpPr>
                <a:spLocks/>
              </p:cNvSpPr>
              <p:nvPr/>
            </p:nvSpPr>
            <p:spPr bwMode="auto">
              <a:xfrm>
                <a:off x="6629400" y="3733800"/>
                <a:ext cx="76200" cy="1524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24" y="80"/>
                      <a:pt x="48" y="96"/>
                    </a:cubicBezTo>
                  </a:path>
                </a:pathLst>
              </a:custGeom>
              <a:noFill/>
              <a:ln w="25400">
                <a:solidFill>
                  <a:srgbClr val="FF0000"/>
                </a:solidFill>
                <a:round/>
                <a:headEnd/>
                <a:tailEnd/>
              </a:ln>
            </p:spPr>
            <p:txBody>
              <a:bodyPr wrap="none" anchor="ctr"/>
              <a:lstStyle/>
              <a:p>
                <a:endParaRPr lang="ko-KR" altLang="en-US"/>
              </a:p>
            </p:txBody>
          </p:sp>
          <p:sp>
            <p:nvSpPr>
              <p:cNvPr id="13389" name="Freeform 71"/>
              <p:cNvSpPr>
                <a:spLocks/>
              </p:cNvSpPr>
              <p:nvPr/>
            </p:nvSpPr>
            <p:spPr bwMode="auto">
              <a:xfrm>
                <a:off x="6705600" y="3810000"/>
                <a:ext cx="152400" cy="76200"/>
              </a:xfrm>
              <a:custGeom>
                <a:avLst/>
                <a:gdLst>
                  <a:gd name="T0" fmla="*/ 0 w 96"/>
                  <a:gd name="T1" fmla="*/ 0 h 48"/>
                  <a:gd name="T2" fmla="*/ 2147483647 w 96"/>
                  <a:gd name="T3" fmla="*/ 2147483647 h 48"/>
                  <a:gd name="T4" fmla="*/ 2147483647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0" y="0"/>
                    </a:moveTo>
                    <a:cubicBezTo>
                      <a:pt x="16" y="24"/>
                      <a:pt x="32" y="48"/>
                      <a:pt x="48" y="48"/>
                    </a:cubicBezTo>
                    <a:cubicBezTo>
                      <a:pt x="64" y="48"/>
                      <a:pt x="80" y="24"/>
                      <a:pt x="96" y="0"/>
                    </a:cubicBezTo>
                  </a:path>
                </a:pathLst>
              </a:custGeom>
              <a:noFill/>
              <a:ln w="25400">
                <a:solidFill>
                  <a:schemeClr val="accent2"/>
                </a:solidFill>
                <a:round/>
                <a:headEnd/>
                <a:tailEnd/>
              </a:ln>
            </p:spPr>
            <p:txBody>
              <a:bodyPr wrap="none" anchor="ctr"/>
              <a:lstStyle/>
              <a:p>
                <a:endParaRPr lang="ko-KR" altLang="en-US"/>
              </a:p>
            </p:txBody>
          </p:sp>
          <p:sp>
            <p:nvSpPr>
              <p:cNvPr id="13390" name="Freeform 72"/>
              <p:cNvSpPr>
                <a:spLocks/>
              </p:cNvSpPr>
              <p:nvPr/>
            </p:nvSpPr>
            <p:spPr bwMode="auto">
              <a:xfrm>
                <a:off x="6921500" y="3048000"/>
                <a:ext cx="88900" cy="88900"/>
              </a:xfrm>
              <a:custGeom>
                <a:avLst/>
                <a:gdLst>
                  <a:gd name="T0" fmla="*/ 2147483647 w 56"/>
                  <a:gd name="T1" fmla="*/ 0 h 56"/>
                  <a:gd name="T2" fmla="*/ 2147483647 w 56"/>
                  <a:gd name="T3" fmla="*/ 2147483647 h 56"/>
                  <a:gd name="T4" fmla="*/ 2147483647 w 56"/>
                  <a:gd name="T5" fmla="*/ 2147483647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0"/>
                    </a:moveTo>
                    <a:cubicBezTo>
                      <a:pt x="4" y="20"/>
                      <a:pt x="0" y="40"/>
                      <a:pt x="8" y="48"/>
                    </a:cubicBezTo>
                    <a:cubicBezTo>
                      <a:pt x="16" y="56"/>
                      <a:pt x="36" y="52"/>
                      <a:pt x="56" y="48"/>
                    </a:cubicBezTo>
                  </a:path>
                </a:pathLst>
              </a:custGeom>
              <a:noFill/>
              <a:ln w="25400">
                <a:solidFill>
                  <a:srgbClr val="FF0000"/>
                </a:solidFill>
                <a:round/>
                <a:headEnd/>
                <a:tailEnd/>
              </a:ln>
            </p:spPr>
            <p:txBody>
              <a:bodyPr wrap="none" anchor="ctr"/>
              <a:lstStyle/>
              <a:p>
                <a:endParaRPr lang="ko-KR" altLang="en-US"/>
              </a:p>
            </p:txBody>
          </p:sp>
          <p:sp>
            <p:nvSpPr>
              <p:cNvPr id="13391" name="Freeform 73"/>
              <p:cNvSpPr>
                <a:spLocks/>
              </p:cNvSpPr>
              <p:nvPr/>
            </p:nvSpPr>
            <p:spPr bwMode="auto">
              <a:xfrm>
                <a:off x="7010400" y="2438400"/>
                <a:ext cx="88900" cy="88900"/>
              </a:xfrm>
              <a:custGeom>
                <a:avLst/>
                <a:gdLst>
                  <a:gd name="T0" fmla="*/ 2147483647 w 56"/>
                  <a:gd name="T1" fmla="*/ 0 h 56"/>
                  <a:gd name="T2" fmla="*/ 2147483647 w 56"/>
                  <a:gd name="T3" fmla="*/ 2147483647 h 56"/>
                  <a:gd name="T4" fmla="*/ 0 w 56"/>
                  <a:gd name="T5" fmla="*/ 2147483647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48" y="0"/>
                    </a:moveTo>
                    <a:cubicBezTo>
                      <a:pt x="52" y="20"/>
                      <a:pt x="56" y="40"/>
                      <a:pt x="48" y="48"/>
                    </a:cubicBezTo>
                    <a:cubicBezTo>
                      <a:pt x="40" y="56"/>
                      <a:pt x="20" y="52"/>
                      <a:pt x="0" y="48"/>
                    </a:cubicBezTo>
                  </a:path>
                </a:pathLst>
              </a:custGeom>
              <a:noFill/>
              <a:ln w="25400">
                <a:solidFill>
                  <a:schemeClr val="accent2"/>
                </a:solidFill>
                <a:round/>
                <a:headEnd/>
                <a:tailEnd/>
              </a:ln>
            </p:spPr>
            <p:txBody>
              <a:bodyPr wrap="none" anchor="ctr"/>
              <a:lstStyle/>
              <a:p>
                <a:endParaRPr lang="ko-KR" altLang="en-US"/>
              </a:p>
            </p:txBody>
          </p:sp>
          <p:sp>
            <p:nvSpPr>
              <p:cNvPr id="13392" name="Freeform 74"/>
              <p:cNvSpPr>
                <a:spLocks/>
              </p:cNvSpPr>
              <p:nvPr/>
            </p:nvSpPr>
            <p:spPr bwMode="auto">
              <a:xfrm>
                <a:off x="5943600" y="2057400"/>
                <a:ext cx="152400" cy="76200"/>
              </a:xfrm>
              <a:custGeom>
                <a:avLst/>
                <a:gdLst>
                  <a:gd name="T0" fmla="*/ 0 w 96"/>
                  <a:gd name="T1" fmla="*/ 0 h 48"/>
                  <a:gd name="T2" fmla="*/ 2147483647 w 96"/>
                  <a:gd name="T3" fmla="*/ 2147483647 h 48"/>
                  <a:gd name="T4" fmla="*/ 2147483647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0" y="0"/>
                    </a:moveTo>
                    <a:cubicBezTo>
                      <a:pt x="16" y="24"/>
                      <a:pt x="32" y="48"/>
                      <a:pt x="48" y="48"/>
                    </a:cubicBezTo>
                    <a:cubicBezTo>
                      <a:pt x="64" y="48"/>
                      <a:pt x="80" y="24"/>
                      <a:pt x="96" y="0"/>
                    </a:cubicBezTo>
                  </a:path>
                </a:pathLst>
              </a:custGeom>
              <a:noFill/>
              <a:ln w="25400">
                <a:solidFill>
                  <a:srgbClr val="FF0000"/>
                </a:solidFill>
                <a:round/>
                <a:headEnd/>
                <a:tailEnd/>
              </a:ln>
            </p:spPr>
            <p:txBody>
              <a:bodyPr wrap="none" anchor="ctr"/>
              <a:lstStyle/>
              <a:p>
                <a:endParaRPr lang="ko-KR" altLang="en-US"/>
              </a:p>
            </p:txBody>
          </p:sp>
          <p:sp>
            <p:nvSpPr>
              <p:cNvPr id="13393" name="Freeform 75"/>
              <p:cNvSpPr>
                <a:spLocks/>
              </p:cNvSpPr>
              <p:nvPr/>
            </p:nvSpPr>
            <p:spPr bwMode="auto">
              <a:xfrm>
                <a:off x="5562600" y="1981200"/>
                <a:ext cx="88900" cy="152400"/>
              </a:xfrm>
              <a:custGeom>
                <a:avLst/>
                <a:gdLst>
                  <a:gd name="T0" fmla="*/ 2147483647 w 56"/>
                  <a:gd name="T1" fmla="*/ 0 h 96"/>
                  <a:gd name="T2" fmla="*/ 2147483647 w 56"/>
                  <a:gd name="T3" fmla="*/ 2147483647 h 96"/>
                  <a:gd name="T4" fmla="*/ 2147483647 w 56"/>
                  <a:gd name="T5" fmla="*/ 2147483647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8" y="0"/>
                    </a:moveTo>
                    <a:cubicBezTo>
                      <a:pt x="4" y="16"/>
                      <a:pt x="0" y="32"/>
                      <a:pt x="8" y="48"/>
                    </a:cubicBezTo>
                    <a:cubicBezTo>
                      <a:pt x="16" y="64"/>
                      <a:pt x="36" y="80"/>
                      <a:pt x="56" y="96"/>
                    </a:cubicBezTo>
                  </a:path>
                </a:pathLst>
              </a:custGeom>
              <a:noFill/>
              <a:ln w="25400">
                <a:solidFill>
                  <a:schemeClr val="accent2"/>
                </a:solidFill>
                <a:round/>
                <a:headEnd/>
                <a:tailEnd/>
              </a:ln>
            </p:spPr>
            <p:txBody>
              <a:bodyPr wrap="none" anchor="ctr"/>
              <a:lstStyle/>
              <a:p>
                <a:endParaRPr lang="ko-KR" altLang="en-US"/>
              </a:p>
            </p:txBody>
          </p:sp>
          <p:sp>
            <p:nvSpPr>
              <p:cNvPr id="13394" name="Freeform 76"/>
              <p:cNvSpPr>
                <a:spLocks/>
              </p:cNvSpPr>
              <p:nvPr/>
            </p:nvSpPr>
            <p:spPr bwMode="auto">
              <a:xfrm>
                <a:off x="5105400" y="3657600"/>
                <a:ext cx="152400" cy="76200"/>
              </a:xfrm>
              <a:custGeom>
                <a:avLst/>
                <a:gdLst>
                  <a:gd name="T0" fmla="*/ 0 w 96"/>
                  <a:gd name="T1" fmla="*/ 2147483647 h 56"/>
                  <a:gd name="T2" fmla="*/ 2147483647 w 96"/>
                  <a:gd name="T3" fmla="*/ 2147483647 h 56"/>
                  <a:gd name="T4" fmla="*/ 2147483647 w 96"/>
                  <a:gd name="T5" fmla="*/ 2147483647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56"/>
                    </a:moveTo>
                    <a:cubicBezTo>
                      <a:pt x="16" y="36"/>
                      <a:pt x="32" y="16"/>
                      <a:pt x="48" y="8"/>
                    </a:cubicBezTo>
                    <a:cubicBezTo>
                      <a:pt x="64" y="0"/>
                      <a:pt x="80" y="4"/>
                      <a:pt x="96" y="8"/>
                    </a:cubicBezTo>
                  </a:path>
                </a:pathLst>
              </a:custGeom>
              <a:noFill/>
              <a:ln w="25400">
                <a:solidFill>
                  <a:schemeClr val="accent2"/>
                </a:solidFill>
                <a:round/>
                <a:headEnd/>
                <a:tailEnd/>
              </a:ln>
            </p:spPr>
            <p:txBody>
              <a:bodyPr wrap="none" anchor="ctr"/>
              <a:lstStyle/>
              <a:p>
                <a:endParaRPr lang="ko-KR" altLang="en-US"/>
              </a:p>
            </p:txBody>
          </p:sp>
          <p:sp>
            <p:nvSpPr>
              <p:cNvPr id="13395" name="Freeform 77"/>
              <p:cNvSpPr>
                <a:spLocks/>
              </p:cNvSpPr>
              <p:nvPr/>
            </p:nvSpPr>
            <p:spPr bwMode="auto">
              <a:xfrm>
                <a:off x="5029200" y="2895600"/>
                <a:ext cx="76200" cy="1524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24" y="80"/>
                      <a:pt x="48" y="96"/>
                    </a:cubicBezTo>
                  </a:path>
                </a:pathLst>
              </a:custGeom>
              <a:noFill/>
              <a:ln w="25400">
                <a:solidFill>
                  <a:schemeClr val="accent2"/>
                </a:solidFill>
                <a:round/>
                <a:headEnd/>
                <a:tailEnd/>
              </a:ln>
            </p:spPr>
            <p:txBody>
              <a:bodyPr wrap="none" anchor="ctr"/>
              <a:lstStyle/>
              <a:p>
                <a:endParaRPr lang="ko-KR" altLang="en-US"/>
              </a:p>
            </p:txBody>
          </p:sp>
          <p:sp>
            <p:nvSpPr>
              <p:cNvPr id="13396" name="Rectangle 78"/>
              <p:cNvSpPr>
                <a:spLocks noChangeArrowheads="1"/>
              </p:cNvSpPr>
              <p:nvPr/>
            </p:nvSpPr>
            <p:spPr bwMode="auto">
              <a:xfrm>
                <a:off x="4946650" y="2438400"/>
                <a:ext cx="311150" cy="701675"/>
              </a:xfrm>
              <a:prstGeom prst="rect">
                <a:avLst/>
              </a:prstGeom>
              <a:noFill/>
              <a:ln w="9525">
                <a:noFill/>
                <a:miter lim="800000"/>
                <a:headEnd/>
                <a:tailEnd/>
              </a:ln>
            </p:spPr>
            <p:txBody>
              <a:bodyPr wrap="none">
                <a:spAutoFit/>
              </a:bodyPr>
              <a:lstStyle/>
              <a:p>
                <a:pPr algn="l"/>
                <a:r>
                  <a:rPr lang="en-US" altLang="ko-KR" sz="4000">
                    <a:solidFill>
                      <a:schemeClr val="accent2"/>
                    </a:solidFill>
                    <a:latin typeface="Times New Roman" pitchFamily="18" charset="0"/>
                  </a:rPr>
                  <a:t>.</a:t>
                </a:r>
                <a:endParaRPr lang="en-US" altLang="ko-KR" sz="4000">
                  <a:solidFill>
                    <a:schemeClr val="tx1"/>
                  </a:solidFill>
                  <a:latin typeface="Times New Roman" pitchFamily="18" charset="0"/>
                </a:endParaRPr>
              </a:p>
            </p:txBody>
          </p:sp>
          <p:sp>
            <p:nvSpPr>
              <p:cNvPr id="13397" name="Line 79"/>
              <p:cNvSpPr>
                <a:spLocks noChangeShapeType="1"/>
              </p:cNvSpPr>
              <p:nvPr/>
            </p:nvSpPr>
            <p:spPr bwMode="auto">
              <a:xfrm>
                <a:off x="5105400" y="2971800"/>
                <a:ext cx="76200" cy="0"/>
              </a:xfrm>
              <a:prstGeom prst="line">
                <a:avLst/>
              </a:prstGeom>
              <a:noFill/>
              <a:ln w="25400">
                <a:solidFill>
                  <a:schemeClr val="accent2"/>
                </a:solidFill>
                <a:round/>
                <a:headEnd/>
                <a:tailEnd/>
              </a:ln>
            </p:spPr>
            <p:txBody>
              <a:bodyPr wrap="none" anchor="ctr"/>
              <a:lstStyle/>
              <a:p>
                <a:endParaRPr lang="ko-KR" altLang="en-US"/>
              </a:p>
            </p:txBody>
          </p:sp>
          <p:sp>
            <p:nvSpPr>
              <p:cNvPr id="13398" name="Freeform 80"/>
              <p:cNvSpPr>
                <a:spLocks/>
              </p:cNvSpPr>
              <p:nvPr/>
            </p:nvSpPr>
            <p:spPr bwMode="auto">
              <a:xfrm>
                <a:off x="5029200" y="2057400"/>
                <a:ext cx="533400" cy="914400"/>
              </a:xfrm>
              <a:custGeom>
                <a:avLst/>
                <a:gdLst>
                  <a:gd name="T0" fmla="*/ 2147483647 w 432"/>
                  <a:gd name="T1" fmla="*/ 2147483647 h 576"/>
                  <a:gd name="T2" fmla="*/ 2147483647 w 432"/>
                  <a:gd name="T3" fmla="*/ 2147483647 h 576"/>
                  <a:gd name="T4" fmla="*/ 2147483647 w 432"/>
                  <a:gd name="T5" fmla="*/ 0 h 576"/>
                  <a:gd name="T6" fmla="*/ 0 60000 65536"/>
                  <a:gd name="T7" fmla="*/ 0 60000 65536"/>
                  <a:gd name="T8" fmla="*/ 0 60000 65536"/>
                  <a:gd name="T9" fmla="*/ 0 w 432"/>
                  <a:gd name="T10" fmla="*/ 0 h 576"/>
                  <a:gd name="T11" fmla="*/ 432 w 432"/>
                  <a:gd name="T12" fmla="*/ 576 h 576"/>
                </a:gdLst>
                <a:ahLst/>
                <a:cxnLst>
                  <a:cxn ang="T6">
                    <a:pos x="T0" y="T1"/>
                  </a:cxn>
                  <a:cxn ang="T7">
                    <a:pos x="T2" y="T3"/>
                  </a:cxn>
                  <a:cxn ang="T8">
                    <a:pos x="T4" y="T5"/>
                  </a:cxn>
                </a:cxnLst>
                <a:rect l="T9" t="T10" r="T11" b="T12"/>
                <a:pathLst>
                  <a:path w="432" h="576">
                    <a:moveTo>
                      <a:pt x="144" y="576"/>
                    </a:moveTo>
                    <a:cubicBezTo>
                      <a:pt x="72" y="384"/>
                      <a:pt x="0" y="192"/>
                      <a:pt x="48" y="96"/>
                    </a:cubicBezTo>
                    <a:cubicBezTo>
                      <a:pt x="96" y="0"/>
                      <a:pt x="264" y="0"/>
                      <a:pt x="432" y="0"/>
                    </a:cubicBezTo>
                  </a:path>
                </a:pathLst>
              </a:custGeom>
              <a:noFill/>
              <a:ln w="25400">
                <a:solidFill>
                  <a:schemeClr val="accent2"/>
                </a:solidFill>
                <a:round/>
                <a:headEnd/>
                <a:tailEnd/>
              </a:ln>
            </p:spPr>
            <p:txBody>
              <a:bodyPr wrap="none" anchor="ctr"/>
              <a:lstStyle/>
              <a:p>
                <a:endParaRPr lang="ko-KR" altLang="en-US"/>
              </a:p>
            </p:txBody>
          </p:sp>
          <p:sp>
            <p:nvSpPr>
              <p:cNvPr id="13399" name="Line 81"/>
              <p:cNvSpPr>
                <a:spLocks noChangeShapeType="1"/>
              </p:cNvSpPr>
              <p:nvPr/>
            </p:nvSpPr>
            <p:spPr bwMode="auto">
              <a:xfrm flipV="1">
                <a:off x="3886200" y="762000"/>
                <a:ext cx="1524000" cy="304800"/>
              </a:xfrm>
              <a:prstGeom prst="line">
                <a:avLst/>
              </a:prstGeom>
              <a:noFill/>
              <a:ln w="25400">
                <a:solidFill>
                  <a:schemeClr val="accent2"/>
                </a:solidFill>
                <a:round/>
                <a:headEnd/>
                <a:tailEnd type="triangle" w="med" len="med"/>
              </a:ln>
            </p:spPr>
            <p:txBody>
              <a:bodyPr wrap="none" anchor="ctr"/>
              <a:lstStyle/>
              <a:p>
                <a:endParaRPr lang="ko-KR" altLang="en-US"/>
              </a:p>
            </p:txBody>
          </p:sp>
          <p:sp>
            <p:nvSpPr>
              <p:cNvPr id="13400" name="Text Box 82"/>
              <p:cNvSpPr txBox="1">
                <a:spLocks noChangeArrowheads="1"/>
              </p:cNvSpPr>
              <p:nvPr/>
            </p:nvSpPr>
            <p:spPr bwMode="auto">
              <a:xfrm>
                <a:off x="3733800" y="3048000"/>
                <a:ext cx="762000" cy="274638"/>
              </a:xfrm>
              <a:prstGeom prst="rect">
                <a:avLst/>
              </a:prstGeom>
              <a:noFill/>
              <a:ln w="9525">
                <a:noFill/>
                <a:miter lim="800000"/>
                <a:headEnd/>
                <a:tailEnd/>
              </a:ln>
            </p:spPr>
            <p:txBody>
              <a:bodyPr>
                <a:spAutoFit/>
              </a:bodyPr>
              <a:lstStyle/>
              <a:p>
                <a:pPr algn="l">
                  <a:spcBef>
                    <a:spcPct val="50000"/>
                  </a:spcBef>
                </a:pPr>
                <a:r>
                  <a:rPr lang="en-US" altLang="ko-KR" sz="1200" b="1">
                    <a:solidFill>
                      <a:schemeClr val="tx1"/>
                    </a:solidFill>
                    <a:latin typeface="Times New Roman" pitchFamily="18" charset="0"/>
                  </a:rPr>
                  <a:t>SMG</a:t>
                </a:r>
              </a:p>
            </p:txBody>
          </p:sp>
          <p:sp>
            <p:nvSpPr>
              <p:cNvPr id="13401" name="Text Box 83"/>
              <p:cNvSpPr txBox="1">
                <a:spLocks noChangeArrowheads="1"/>
              </p:cNvSpPr>
              <p:nvPr/>
            </p:nvSpPr>
            <p:spPr bwMode="auto">
              <a:xfrm>
                <a:off x="3733800" y="3611563"/>
                <a:ext cx="914400" cy="274637"/>
              </a:xfrm>
              <a:prstGeom prst="rect">
                <a:avLst/>
              </a:prstGeom>
              <a:noFill/>
              <a:ln w="9525">
                <a:noFill/>
                <a:miter lim="800000"/>
                <a:headEnd/>
                <a:tailEnd/>
              </a:ln>
            </p:spPr>
            <p:txBody>
              <a:bodyPr>
                <a:spAutoFit/>
              </a:bodyPr>
              <a:lstStyle/>
              <a:p>
                <a:pPr algn="l">
                  <a:spcBef>
                    <a:spcPct val="50000"/>
                  </a:spcBef>
                </a:pPr>
                <a:r>
                  <a:rPr lang="en-US" altLang="ko-KR" sz="1200" b="1">
                    <a:solidFill>
                      <a:schemeClr val="tx1"/>
                    </a:solidFill>
                    <a:latin typeface="Times New Roman" pitchFamily="18" charset="0"/>
                  </a:rPr>
                  <a:t>IMG</a:t>
                </a:r>
              </a:p>
            </p:txBody>
          </p:sp>
          <p:sp>
            <p:nvSpPr>
              <p:cNvPr id="13402" name="Text Box 84"/>
              <p:cNvSpPr txBox="1">
                <a:spLocks noChangeArrowheads="1"/>
              </p:cNvSpPr>
              <p:nvPr/>
            </p:nvSpPr>
            <p:spPr bwMode="auto">
              <a:xfrm>
                <a:off x="3733800" y="4191000"/>
                <a:ext cx="990600" cy="274638"/>
              </a:xfrm>
              <a:prstGeom prst="rect">
                <a:avLst/>
              </a:prstGeom>
              <a:noFill/>
              <a:ln w="9525">
                <a:noFill/>
                <a:miter lim="800000"/>
                <a:headEnd/>
                <a:tailEnd/>
              </a:ln>
            </p:spPr>
            <p:txBody>
              <a:bodyPr>
                <a:spAutoFit/>
              </a:bodyPr>
              <a:lstStyle/>
              <a:p>
                <a:pPr algn="l">
                  <a:spcBef>
                    <a:spcPct val="50000"/>
                  </a:spcBef>
                </a:pPr>
                <a:r>
                  <a:rPr lang="en-US" altLang="ko-KR" sz="1200" b="1">
                    <a:solidFill>
                      <a:schemeClr val="tx1"/>
                    </a:solidFill>
                    <a:latin typeface="Times New Roman" pitchFamily="18" charset="0"/>
                  </a:rPr>
                  <a:t>PG</a:t>
                </a:r>
              </a:p>
            </p:txBody>
          </p:sp>
          <p:sp>
            <p:nvSpPr>
              <p:cNvPr id="13403" name="Line 86"/>
              <p:cNvSpPr>
                <a:spLocks noChangeShapeType="1"/>
              </p:cNvSpPr>
              <p:nvPr/>
            </p:nvSpPr>
            <p:spPr bwMode="auto">
              <a:xfrm>
                <a:off x="2819400" y="2590800"/>
                <a:ext cx="76200" cy="0"/>
              </a:xfrm>
              <a:prstGeom prst="line">
                <a:avLst/>
              </a:prstGeom>
              <a:noFill/>
              <a:ln w="25400">
                <a:solidFill>
                  <a:schemeClr val="tx1"/>
                </a:solidFill>
                <a:round/>
                <a:headEnd/>
                <a:tailEnd/>
              </a:ln>
            </p:spPr>
            <p:txBody>
              <a:bodyPr wrap="none" anchor="ctr"/>
              <a:lstStyle/>
              <a:p>
                <a:endParaRPr lang="ko-KR" altLang="en-US"/>
              </a:p>
            </p:txBody>
          </p:sp>
          <p:sp>
            <p:nvSpPr>
              <p:cNvPr id="13404" name="Line 87"/>
              <p:cNvSpPr>
                <a:spLocks noChangeShapeType="1"/>
              </p:cNvSpPr>
              <p:nvPr/>
            </p:nvSpPr>
            <p:spPr bwMode="auto">
              <a:xfrm>
                <a:off x="2819400" y="2743200"/>
                <a:ext cx="76200" cy="0"/>
              </a:xfrm>
              <a:prstGeom prst="line">
                <a:avLst/>
              </a:prstGeom>
              <a:noFill/>
              <a:ln w="25400">
                <a:solidFill>
                  <a:schemeClr val="tx1"/>
                </a:solidFill>
                <a:round/>
                <a:headEnd/>
                <a:tailEnd/>
              </a:ln>
            </p:spPr>
            <p:txBody>
              <a:bodyPr wrap="none" anchor="ctr"/>
              <a:lstStyle/>
              <a:p>
                <a:endParaRPr lang="ko-KR" altLang="en-US"/>
              </a:p>
            </p:txBody>
          </p:sp>
          <p:sp>
            <p:nvSpPr>
              <p:cNvPr id="13405" name="Line 88"/>
              <p:cNvSpPr>
                <a:spLocks noChangeShapeType="1"/>
              </p:cNvSpPr>
              <p:nvPr/>
            </p:nvSpPr>
            <p:spPr bwMode="auto">
              <a:xfrm>
                <a:off x="2819400" y="2895600"/>
                <a:ext cx="76200" cy="0"/>
              </a:xfrm>
              <a:prstGeom prst="line">
                <a:avLst/>
              </a:prstGeom>
              <a:noFill/>
              <a:ln w="25400">
                <a:solidFill>
                  <a:schemeClr val="tx1"/>
                </a:solidFill>
                <a:round/>
                <a:headEnd/>
                <a:tailEnd/>
              </a:ln>
            </p:spPr>
            <p:txBody>
              <a:bodyPr wrap="none" anchor="ctr"/>
              <a:lstStyle/>
              <a:p>
                <a:endParaRPr lang="ko-KR" altLang="en-US"/>
              </a:p>
            </p:txBody>
          </p:sp>
          <p:sp>
            <p:nvSpPr>
              <p:cNvPr id="13406" name="Line 89"/>
              <p:cNvSpPr>
                <a:spLocks noChangeShapeType="1"/>
              </p:cNvSpPr>
              <p:nvPr/>
            </p:nvSpPr>
            <p:spPr bwMode="auto">
              <a:xfrm>
                <a:off x="2819400" y="3048000"/>
                <a:ext cx="76200" cy="0"/>
              </a:xfrm>
              <a:prstGeom prst="line">
                <a:avLst/>
              </a:prstGeom>
              <a:noFill/>
              <a:ln w="25400">
                <a:solidFill>
                  <a:schemeClr val="tx1"/>
                </a:solidFill>
                <a:round/>
                <a:headEnd/>
                <a:tailEnd/>
              </a:ln>
            </p:spPr>
            <p:txBody>
              <a:bodyPr wrap="none" anchor="ctr"/>
              <a:lstStyle/>
              <a:p>
                <a:endParaRPr lang="ko-KR" altLang="en-US"/>
              </a:p>
            </p:txBody>
          </p:sp>
          <p:sp>
            <p:nvSpPr>
              <p:cNvPr id="13407" name="Line 90"/>
              <p:cNvSpPr>
                <a:spLocks noChangeShapeType="1"/>
              </p:cNvSpPr>
              <p:nvPr/>
            </p:nvSpPr>
            <p:spPr bwMode="auto">
              <a:xfrm>
                <a:off x="2819400" y="3200400"/>
                <a:ext cx="76200" cy="0"/>
              </a:xfrm>
              <a:prstGeom prst="line">
                <a:avLst/>
              </a:prstGeom>
              <a:noFill/>
              <a:ln w="25400">
                <a:solidFill>
                  <a:schemeClr val="tx1"/>
                </a:solidFill>
                <a:round/>
                <a:headEnd/>
                <a:tailEnd/>
              </a:ln>
            </p:spPr>
            <p:txBody>
              <a:bodyPr wrap="none" anchor="ctr"/>
              <a:lstStyle/>
              <a:p>
                <a:endParaRPr lang="ko-KR" altLang="en-US"/>
              </a:p>
            </p:txBody>
          </p:sp>
          <p:sp>
            <p:nvSpPr>
              <p:cNvPr id="13408" name="Line 91"/>
              <p:cNvSpPr>
                <a:spLocks noChangeShapeType="1"/>
              </p:cNvSpPr>
              <p:nvPr/>
            </p:nvSpPr>
            <p:spPr bwMode="auto">
              <a:xfrm>
                <a:off x="2819400" y="3429000"/>
                <a:ext cx="76200" cy="0"/>
              </a:xfrm>
              <a:prstGeom prst="line">
                <a:avLst/>
              </a:prstGeom>
              <a:noFill/>
              <a:ln w="25400">
                <a:solidFill>
                  <a:schemeClr val="tx1"/>
                </a:solidFill>
                <a:round/>
                <a:headEnd/>
                <a:tailEnd/>
              </a:ln>
            </p:spPr>
            <p:txBody>
              <a:bodyPr wrap="none" anchor="ctr"/>
              <a:lstStyle/>
              <a:p>
                <a:endParaRPr lang="ko-KR" altLang="en-US"/>
              </a:p>
            </p:txBody>
          </p:sp>
          <p:sp>
            <p:nvSpPr>
              <p:cNvPr id="13409" name="Line 92"/>
              <p:cNvSpPr>
                <a:spLocks noChangeShapeType="1"/>
              </p:cNvSpPr>
              <p:nvPr/>
            </p:nvSpPr>
            <p:spPr bwMode="auto">
              <a:xfrm>
                <a:off x="2819400" y="3657600"/>
                <a:ext cx="76200" cy="0"/>
              </a:xfrm>
              <a:prstGeom prst="line">
                <a:avLst/>
              </a:prstGeom>
              <a:noFill/>
              <a:ln w="25400">
                <a:solidFill>
                  <a:schemeClr val="tx1"/>
                </a:solidFill>
                <a:round/>
                <a:headEnd/>
                <a:tailEnd/>
              </a:ln>
            </p:spPr>
            <p:txBody>
              <a:bodyPr wrap="none" anchor="ctr"/>
              <a:lstStyle/>
              <a:p>
                <a:endParaRPr lang="ko-KR" altLang="en-US"/>
              </a:p>
            </p:txBody>
          </p:sp>
          <p:sp>
            <p:nvSpPr>
              <p:cNvPr id="13410" name="Line 93"/>
              <p:cNvSpPr>
                <a:spLocks noChangeShapeType="1"/>
              </p:cNvSpPr>
              <p:nvPr/>
            </p:nvSpPr>
            <p:spPr bwMode="auto">
              <a:xfrm>
                <a:off x="2819400" y="3886200"/>
                <a:ext cx="76200" cy="0"/>
              </a:xfrm>
              <a:prstGeom prst="line">
                <a:avLst/>
              </a:prstGeom>
              <a:noFill/>
              <a:ln w="25400">
                <a:solidFill>
                  <a:schemeClr val="tx1"/>
                </a:solidFill>
                <a:round/>
                <a:headEnd/>
                <a:tailEnd/>
              </a:ln>
            </p:spPr>
            <p:txBody>
              <a:bodyPr wrap="none" anchor="ctr"/>
              <a:lstStyle/>
              <a:p>
                <a:endParaRPr lang="ko-KR" altLang="en-US"/>
              </a:p>
            </p:txBody>
          </p:sp>
          <p:sp>
            <p:nvSpPr>
              <p:cNvPr id="13411" name="Line 94"/>
              <p:cNvSpPr>
                <a:spLocks noChangeShapeType="1"/>
              </p:cNvSpPr>
              <p:nvPr/>
            </p:nvSpPr>
            <p:spPr bwMode="auto">
              <a:xfrm>
                <a:off x="2819400" y="4038600"/>
                <a:ext cx="76200" cy="0"/>
              </a:xfrm>
              <a:prstGeom prst="line">
                <a:avLst/>
              </a:prstGeom>
              <a:noFill/>
              <a:ln w="25400">
                <a:solidFill>
                  <a:schemeClr val="tx1"/>
                </a:solidFill>
                <a:round/>
                <a:headEnd/>
                <a:tailEnd/>
              </a:ln>
            </p:spPr>
            <p:txBody>
              <a:bodyPr wrap="none" anchor="ctr"/>
              <a:lstStyle/>
              <a:p>
                <a:endParaRPr lang="ko-KR" altLang="en-US"/>
              </a:p>
            </p:txBody>
          </p:sp>
          <p:sp>
            <p:nvSpPr>
              <p:cNvPr id="13412" name="Line 95"/>
              <p:cNvSpPr>
                <a:spLocks noChangeShapeType="1"/>
              </p:cNvSpPr>
              <p:nvPr/>
            </p:nvSpPr>
            <p:spPr bwMode="auto">
              <a:xfrm>
                <a:off x="2819400" y="2667000"/>
                <a:ext cx="76200" cy="0"/>
              </a:xfrm>
              <a:prstGeom prst="line">
                <a:avLst/>
              </a:prstGeom>
              <a:noFill/>
              <a:ln w="25400">
                <a:solidFill>
                  <a:schemeClr val="tx1"/>
                </a:solidFill>
                <a:round/>
                <a:headEnd/>
                <a:tailEnd/>
              </a:ln>
            </p:spPr>
            <p:txBody>
              <a:bodyPr wrap="none" anchor="ctr"/>
              <a:lstStyle/>
              <a:p>
                <a:endParaRPr lang="ko-KR" altLang="en-US"/>
              </a:p>
            </p:txBody>
          </p:sp>
          <p:sp>
            <p:nvSpPr>
              <p:cNvPr id="13413" name="Line 96"/>
              <p:cNvSpPr>
                <a:spLocks noChangeShapeType="1"/>
              </p:cNvSpPr>
              <p:nvPr/>
            </p:nvSpPr>
            <p:spPr bwMode="auto">
              <a:xfrm>
                <a:off x="2819400" y="2819400"/>
                <a:ext cx="76200" cy="0"/>
              </a:xfrm>
              <a:prstGeom prst="line">
                <a:avLst/>
              </a:prstGeom>
              <a:noFill/>
              <a:ln w="25400">
                <a:solidFill>
                  <a:schemeClr val="tx1"/>
                </a:solidFill>
                <a:round/>
                <a:headEnd/>
                <a:tailEnd/>
              </a:ln>
            </p:spPr>
            <p:txBody>
              <a:bodyPr wrap="none" anchor="ctr"/>
              <a:lstStyle/>
              <a:p>
                <a:endParaRPr lang="ko-KR" altLang="en-US"/>
              </a:p>
            </p:txBody>
          </p:sp>
          <p:sp>
            <p:nvSpPr>
              <p:cNvPr id="13414" name="Line 97"/>
              <p:cNvSpPr>
                <a:spLocks noChangeShapeType="1"/>
              </p:cNvSpPr>
              <p:nvPr/>
            </p:nvSpPr>
            <p:spPr bwMode="auto">
              <a:xfrm>
                <a:off x="2819400" y="2971800"/>
                <a:ext cx="76200" cy="0"/>
              </a:xfrm>
              <a:prstGeom prst="line">
                <a:avLst/>
              </a:prstGeom>
              <a:noFill/>
              <a:ln w="25400">
                <a:solidFill>
                  <a:schemeClr val="tx1"/>
                </a:solidFill>
                <a:round/>
                <a:headEnd/>
                <a:tailEnd/>
              </a:ln>
            </p:spPr>
            <p:txBody>
              <a:bodyPr wrap="none" anchor="ctr"/>
              <a:lstStyle/>
              <a:p>
                <a:endParaRPr lang="ko-KR" altLang="en-US"/>
              </a:p>
            </p:txBody>
          </p:sp>
          <p:sp>
            <p:nvSpPr>
              <p:cNvPr id="13415" name="Line 98"/>
              <p:cNvSpPr>
                <a:spLocks noChangeShapeType="1"/>
              </p:cNvSpPr>
              <p:nvPr/>
            </p:nvSpPr>
            <p:spPr bwMode="auto">
              <a:xfrm>
                <a:off x="2819400" y="3124200"/>
                <a:ext cx="76200" cy="0"/>
              </a:xfrm>
              <a:prstGeom prst="line">
                <a:avLst/>
              </a:prstGeom>
              <a:noFill/>
              <a:ln w="25400">
                <a:solidFill>
                  <a:schemeClr val="tx1"/>
                </a:solidFill>
                <a:round/>
                <a:headEnd/>
                <a:tailEnd/>
              </a:ln>
            </p:spPr>
            <p:txBody>
              <a:bodyPr wrap="none" anchor="ctr"/>
              <a:lstStyle/>
              <a:p>
                <a:endParaRPr lang="ko-KR" altLang="en-US"/>
              </a:p>
            </p:txBody>
          </p:sp>
          <p:sp>
            <p:nvSpPr>
              <p:cNvPr id="13416" name="Line 99"/>
              <p:cNvSpPr>
                <a:spLocks noChangeShapeType="1"/>
              </p:cNvSpPr>
              <p:nvPr/>
            </p:nvSpPr>
            <p:spPr bwMode="auto">
              <a:xfrm>
                <a:off x="2819400" y="3352800"/>
                <a:ext cx="76200" cy="0"/>
              </a:xfrm>
              <a:prstGeom prst="line">
                <a:avLst/>
              </a:prstGeom>
              <a:noFill/>
              <a:ln w="25400">
                <a:solidFill>
                  <a:schemeClr val="tx1"/>
                </a:solidFill>
                <a:round/>
                <a:headEnd/>
                <a:tailEnd/>
              </a:ln>
            </p:spPr>
            <p:txBody>
              <a:bodyPr wrap="none" anchor="ctr"/>
              <a:lstStyle/>
              <a:p>
                <a:endParaRPr lang="ko-KR" altLang="en-US"/>
              </a:p>
            </p:txBody>
          </p:sp>
          <p:sp>
            <p:nvSpPr>
              <p:cNvPr id="13417" name="Line 100"/>
              <p:cNvSpPr>
                <a:spLocks noChangeShapeType="1"/>
              </p:cNvSpPr>
              <p:nvPr/>
            </p:nvSpPr>
            <p:spPr bwMode="auto">
              <a:xfrm>
                <a:off x="2819400" y="3733800"/>
                <a:ext cx="76200" cy="0"/>
              </a:xfrm>
              <a:prstGeom prst="line">
                <a:avLst/>
              </a:prstGeom>
              <a:noFill/>
              <a:ln w="25400">
                <a:solidFill>
                  <a:schemeClr val="tx1"/>
                </a:solidFill>
                <a:round/>
                <a:headEnd/>
                <a:tailEnd/>
              </a:ln>
            </p:spPr>
            <p:txBody>
              <a:bodyPr wrap="none" anchor="ctr"/>
              <a:lstStyle/>
              <a:p>
                <a:endParaRPr lang="ko-KR" altLang="en-US"/>
              </a:p>
            </p:txBody>
          </p:sp>
          <p:sp>
            <p:nvSpPr>
              <p:cNvPr id="13418" name="Line 101"/>
              <p:cNvSpPr>
                <a:spLocks noChangeShapeType="1"/>
              </p:cNvSpPr>
              <p:nvPr/>
            </p:nvSpPr>
            <p:spPr bwMode="auto">
              <a:xfrm>
                <a:off x="2819400" y="4114800"/>
                <a:ext cx="76200" cy="0"/>
              </a:xfrm>
              <a:prstGeom prst="line">
                <a:avLst/>
              </a:prstGeom>
              <a:noFill/>
              <a:ln w="25400">
                <a:solidFill>
                  <a:schemeClr val="tx1"/>
                </a:solidFill>
                <a:round/>
                <a:headEnd/>
                <a:tailEnd/>
              </a:ln>
            </p:spPr>
            <p:txBody>
              <a:bodyPr wrap="none" anchor="ctr"/>
              <a:lstStyle/>
              <a:p>
                <a:endParaRPr lang="ko-KR" altLang="en-US"/>
              </a:p>
            </p:txBody>
          </p:sp>
          <p:sp>
            <p:nvSpPr>
              <p:cNvPr id="13419" name="Line 102"/>
              <p:cNvSpPr>
                <a:spLocks noChangeShapeType="1"/>
              </p:cNvSpPr>
              <p:nvPr/>
            </p:nvSpPr>
            <p:spPr bwMode="auto">
              <a:xfrm>
                <a:off x="2819400" y="4191000"/>
                <a:ext cx="76200" cy="0"/>
              </a:xfrm>
              <a:prstGeom prst="line">
                <a:avLst/>
              </a:prstGeom>
              <a:noFill/>
              <a:ln w="25400">
                <a:solidFill>
                  <a:schemeClr val="tx1"/>
                </a:solidFill>
                <a:round/>
                <a:headEnd/>
                <a:tailEnd/>
              </a:ln>
            </p:spPr>
            <p:txBody>
              <a:bodyPr wrap="none" anchor="ctr"/>
              <a:lstStyle/>
              <a:p>
                <a:endParaRPr lang="ko-KR" altLang="en-US"/>
              </a:p>
            </p:txBody>
          </p:sp>
          <p:sp>
            <p:nvSpPr>
              <p:cNvPr id="13420" name="Line 103"/>
              <p:cNvSpPr>
                <a:spLocks noChangeShapeType="1"/>
              </p:cNvSpPr>
              <p:nvPr/>
            </p:nvSpPr>
            <p:spPr bwMode="auto">
              <a:xfrm>
                <a:off x="2819400" y="4267200"/>
                <a:ext cx="76200" cy="0"/>
              </a:xfrm>
              <a:prstGeom prst="line">
                <a:avLst/>
              </a:prstGeom>
              <a:noFill/>
              <a:ln w="25400">
                <a:solidFill>
                  <a:schemeClr val="tx1"/>
                </a:solidFill>
                <a:round/>
                <a:headEnd/>
                <a:tailEnd/>
              </a:ln>
            </p:spPr>
            <p:txBody>
              <a:bodyPr wrap="none" anchor="ctr"/>
              <a:lstStyle/>
              <a:p>
                <a:endParaRPr lang="ko-KR" altLang="en-US"/>
              </a:p>
            </p:txBody>
          </p:sp>
          <p:sp>
            <p:nvSpPr>
              <p:cNvPr id="13421" name="Line 104"/>
              <p:cNvSpPr>
                <a:spLocks noChangeShapeType="1"/>
              </p:cNvSpPr>
              <p:nvPr/>
            </p:nvSpPr>
            <p:spPr bwMode="auto">
              <a:xfrm>
                <a:off x="2819400" y="3505200"/>
                <a:ext cx="76200" cy="0"/>
              </a:xfrm>
              <a:prstGeom prst="line">
                <a:avLst/>
              </a:prstGeom>
              <a:noFill/>
              <a:ln w="25400">
                <a:solidFill>
                  <a:schemeClr val="tx1"/>
                </a:solidFill>
                <a:round/>
                <a:headEnd/>
                <a:tailEnd/>
              </a:ln>
            </p:spPr>
            <p:txBody>
              <a:bodyPr wrap="none" anchor="ctr"/>
              <a:lstStyle/>
              <a:p>
                <a:endParaRPr lang="ko-KR" altLang="en-US"/>
              </a:p>
            </p:txBody>
          </p:sp>
          <p:sp>
            <p:nvSpPr>
              <p:cNvPr id="13422" name="Line 105"/>
              <p:cNvSpPr>
                <a:spLocks noChangeShapeType="1"/>
              </p:cNvSpPr>
              <p:nvPr/>
            </p:nvSpPr>
            <p:spPr bwMode="auto">
              <a:xfrm>
                <a:off x="2819400" y="3581400"/>
                <a:ext cx="76200" cy="0"/>
              </a:xfrm>
              <a:prstGeom prst="line">
                <a:avLst/>
              </a:prstGeom>
              <a:noFill/>
              <a:ln w="25400">
                <a:solidFill>
                  <a:schemeClr val="tx1"/>
                </a:solidFill>
                <a:round/>
                <a:headEnd/>
                <a:tailEnd/>
              </a:ln>
            </p:spPr>
            <p:txBody>
              <a:bodyPr wrap="none" anchor="ctr"/>
              <a:lstStyle/>
              <a:p>
                <a:endParaRPr lang="ko-KR" altLang="en-US"/>
              </a:p>
            </p:txBody>
          </p:sp>
          <p:sp>
            <p:nvSpPr>
              <p:cNvPr id="13423" name="Line 106"/>
              <p:cNvSpPr>
                <a:spLocks noChangeShapeType="1"/>
              </p:cNvSpPr>
              <p:nvPr/>
            </p:nvSpPr>
            <p:spPr bwMode="auto">
              <a:xfrm>
                <a:off x="2819400" y="4343400"/>
                <a:ext cx="76200" cy="0"/>
              </a:xfrm>
              <a:prstGeom prst="line">
                <a:avLst/>
              </a:prstGeom>
              <a:noFill/>
              <a:ln w="25400">
                <a:solidFill>
                  <a:schemeClr val="tx1"/>
                </a:solidFill>
                <a:round/>
                <a:headEnd/>
                <a:tailEnd/>
              </a:ln>
            </p:spPr>
            <p:txBody>
              <a:bodyPr wrap="none" anchor="ctr"/>
              <a:lstStyle/>
              <a:p>
                <a:endParaRPr lang="ko-KR" altLang="en-US"/>
              </a:p>
            </p:txBody>
          </p:sp>
          <p:sp>
            <p:nvSpPr>
              <p:cNvPr id="13424" name="Line 107"/>
              <p:cNvSpPr>
                <a:spLocks noChangeShapeType="1"/>
              </p:cNvSpPr>
              <p:nvPr/>
            </p:nvSpPr>
            <p:spPr bwMode="auto">
              <a:xfrm>
                <a:off x="2819400" y="3962400"/>
                <a:ext cx="76200" cy="0"/>
              </a:xfrm>
              <a:prstGeom prst="line">
                <a:avLst/>
              </a:prstGeom>
              <a:noFill/>
              <a:ln w="25400">
                <a:solidFill>
                  <a:schemeClr val="tx1"/>
                </a:solidFill>
                <a:round/>
                <a:headEnd/>
                <a:tailEnd/>
              </a:ln>
            </p:spPr>
            <p:txBody>
              <a:bodyPr wrap="none" anchor="ctr"/>
              <a:lstStyle/>
              <a:p>
                <a:endParaRPr lang="ko-KR" altLang="en-US"/>
              </a:p>
            </p:txBody>
          </p:sp>
          <p:sp>
            <p:nvSpPr>
              <p:cNvPr id="13425" name="Line 108"/>
              <p:cNvSpPr>
                <a:spLocks noChangeShapeType="1"/>
              </p:cNvSpPr>
              <p:nvPr/>
            </p:nvSpPr>
            <p:spPr bwMode="auto">
              <a:xfrm>
                <a:off x="2819400" y="3276600"/>
                <a:ext cx="76200" cy="0"/>
              </a:xfrm>
              <a:prstGeom prst="line">
                <a:avLst/>
              </a:prstGeom>
              <a:noFill/>
              <a:ln w="25400">
                <a:solidFill>
                  <a:schemeClr val="tx1"/>
                </a:solidFill>
                <a:round/>
                <a:headEnd/>
                <a:tailEnd/>
              </a:ln>
            </p:spPr>
            <p:txBody>
              <a:bodyPr wrap="none" anchor="ctr"/>
              <a:lstStyle/>
              <a:p>
                <a:endParaRPr lang="ko-KR" altLang="en-US"/>
              </a:p>
            </p:txBody>
          </p:sp>
          <p:sp>
            <p:nvSpPr>
              <p:cNvPr id="13426" name="Line 109"/>
              <p:cNvSpPr>
                <a:spLocks noChangeShapeType="1"/>
              </p:cNvSpPr>
              <p:nvPr/>
            </p:nvSpPr>
            <p:spPr bwMode="auto">
              <a:xfrm>
                <a:off x="2819400" y="3810000"/>
                <a:ext cx="76200" cy="0"/>
              </a:xfrm>
              <a:prstGeom prst="line">
                <a:avLst/>
              </a:prstGeom>
              <a:noFill/>
              <a:ln w="25400">
                <a:solidFill>
                  <a:schemeClr val="tx1"/>
                </a:solidFill>
                <a:round/>
                <a:headEnd/>
                <a:tailEnd/>
              </a:ln>
            </p:spPr>
            <p:txBody>
              <a:bodyPr wrap="none" anchor="ctr"/>
              <a:lstStyle/>
              <a:p>
                <a:endParaRPr lang="ko-KR" altLang="en-US"/>
              </a:p>
            </p:txBody>
          </p:sp>
          <p:sp>
            <p:nvSpPr>
              <p:cNvPr id="13427" name="Text Box 110"/>
              <p:cNvSpPr txBox="1">
                <a:spLocks noChangeArrowheads="1"/>
              </p:cNvSpPr>
              <p:nvPr/>
            </p:nvSpPr>
            <p:spPr bwMode="auto">
              <a:xfrm>
                <a:off x="2514600" y="685800"/>
                <a:ext cx="1371600" cy="304800"/>
              </a:xfrm>
              <a:prstGeom prst="rect">
                <a:avLst/>
              </a:prstGeom>
              <a:noFill/>
              <a:ln w="9525">
                <a:noFill/>
                <a:miter lim="800000"/>
                <a:headEnd/>
                <a:tailEnd/>
              </a:ln>
            </p:spPr>
            <p:txBody>
              <a:bodyPr>
                <a:spAutoFit/>
              </a:bodyPr>
              <a:lstStyle/>
              <a:p>
                <a:pPr algn="l">
                  <a:spcBef>
                    <a:spcPct val="50000"/>
                  </a:spcBef>
                </a:pPr>
                <a:r>
                  <a:rPr lang="en-US" altLang="ko-KR" sz="1400" b="1">
                    <a:solidFill>
                      <a:schemeClr val="tx1"/>
                    </a:solidFill>
                    <a:latin typeface="Times New Roman" pitchFamily="18" charset="0"/>
                  </a:rPr>
                  <a:t>Vagus nerve</a:t>
                </a:r>
              </a:p>
            </p:txBody>
          </p:sp>
          <p:sp>
            <p:nvSpPr>
              <p:cNvPr id="13428" name="Line 111"/>
              <p:cNvSpPr>
                <a:spLocks noChangeShapeType="1"/>
              </p:cNvSpPr>
              <p:nvPr/>
            </p:nvSpPr>
            <p:spPr bwMode="auto">
              <a:xfrm flipH="1">
                <a:off x="1676400" y="4800600"/>
                <a:ext cx="304800" cy="0"/>
              </a:xfrm>
              <a:prstGeom prst="line">
                <a:avLst/>
              </a:prstGeom>
              <a:noFill/>
              <a:ln w="25400">
                <a:solidFill>
                  <a:schemeClr val="tx1"/>
                </a:solidFill>
                <a:round/>
                <a:headEnd/>
                <a:tailEnd/>
              </a:ln>
            </p:spPr>
            <p:txBody>
              <a:bodyPr wrap="none" anchor="ctr"/>
              <a:lstStyle/>
              <a:p>
                <a:endParaRPr lang="ko-KR" altLang="en-US"/>
              </a:p>
            </p:txBody>
          </p:sp>
          <p:sp>
            <p:nvSpPr>
              <p:cNvPr id="13429" name="Line 112"/>
              <p:cNvSpPr>
                <a:spLocks noChangeShapeType="1"/>
              </p:cNvSpPr>
              <p:nvPr/>
            </p:nvSpPr>
            <p:spPr bwMode="auto">
              <a:xfrm>
                <a:off x="1676400" y="4800600"/>
                <a:ext cx="0" cy="533400"/>
              </a:xfrm>
              <a:prstGeom prst="line">
                <a:avLst/>
              </a:prstGeom>
              <a:noFill/>
              <a:ln w="25400">
                <a:solidFill>
                  <a:schemeClr val="tx1"/>
                </a:solidFill>
                <a:round/>
                <a:headEnd/>
                <a:tailEnd/>
              </a:ln>
            </p:spPr>
            <p:txBody>
              <a:bodyPr wrap="none" anchor="ctr"/>
              <a:lstStyle/>
              <a:p>
                <a:endParaRPr lang="ko-KR" altLang="en-US"/>
              </a:p>
            </p:txBody>
          </p:sp>
          <p:sp>
            <p:nvSpPr>
              <p:cNvPr id="13430" name="Line 113"/>
              <p:cNvSpPr>
                <a:spLocks noChangeShapeType="1"/>
              </p:cNvSpPr>
              <p:nvPr/>
            </p:nvSpPr>
            <p:spPr bwMode="auto">
              <a:xfrm flipH="1">
                <a:off x="1752600" y="4572000"/>
                <a:ext cx="228600" cy="228600"/>
              </a:xfrm>
              <a:prstGeom prst="line">
                <a:avLst/>
              </a:prstGeom>
              <a:noFill/>
              <a:ln w="25400">
                <a:solidFill>
                  <a:schemeClr val="tx1"/>
                </a:solidFill>
                <a:round/>
                <a:headEnd/>
                <a:tailEnd/>
              </a:ln>
            </p:spPr>
            <p:txBody>
              <a:bodyPr wrap="none" anchor="ctr"/>
              <a:lstStyle/>
              <a:p>
                <a:endParaRPr lang="ko-KR" altLang="en-US"/>
              </a:p>
            </p:txBody>
          </p:sp>
          <p:sp>
            <p:nvSpPr>
              <p:cNvPr id="13431" name="Line 114"/>
              <p:cNvSpPr>
                <a:spLocks noChangeShapeType="1"/>
              </p:cNvSpPr>
              <p:nvPr/>
            </p:nvSpPr>
            <p:spPr bwMode="auto">
              <a:xfrm flipH="1" flipV="1">
                <a:off x="1752600" y="4800600"/>
                <a:ext cx="228600" cy="228600"/>
              </a:xfrm>
              <a:prstGeom prst="line">
                <a:avLst/>
              </a:prstGeom>
              <a:noFill/>
              <a:ln w="25400">
                <a:solidFill>
                  <a:schemeClr val="tx1"/>
                </a:solidFill>
                <a:round/>
                <a:headEnd/>
                <a:tailEnd/>
              </a:ln>
            </p:spPr>
            <p:txBody>
              <a:bodyPr wrap="none" anchor="ctr"/>
              <a:lstStyle/>
              <a:p>
                <a:endParaRPr lang="ko-KR" altLang="en-US"/>
              </a:p>
            </p:txBody>
          </p:sp>
          <p:sp>
            <p:nvSpPr>
              <p:cNvPr id="13432" name="Line 115"/>
              <p:cNvSpPr>
                <a:spLocks noChangeShapeType="1"/>
              </p:cNvSpPr>
              <p:nvPr/>
            </p:nvSpPr>
            <p:spPr bwMode="auto">
              <a:xfrm flipV="1">
                <a:off x="1676400" y="4953000"/>
                <a:ext cx="4419600" cy="381000"/>
              </a:xfrm>
              <a:prstGeom prst="line">
                <a:avLst/>
              </a:prstGeom>
              <a:noFill/>
              <a:ln w="25400">
                <a:solidFill>
                  <a:schemeClr val="tx1"/>
                </a:solidFill>
                <a:round/>
                <a:headEnd/>
                <a:tailEnd type="triangle" w="sm" len="med"/>
              </a:ln>
            </p:spPr>
            <p:txBody>
              <a:bodyPr wrap="none" anchor="ctr"/>
              <a:lstStyle/>
              <a:p>
                <a:endParaRPr lang="ko-KR" altLang="en-US"/>
              </a:p>
            </p:txBody>
          </p:sp>
          <p:sp>
            <p:nvSpPr>
              <p:cNvPr id="13433" name="Text Box 116"/>
              <p:cNvSpPr txBox="1">
                <a:spLocks noChangeArrowheads="1"/>
              </p:cNvSpPr>
              <p:nvPr/>
            </p:nvSpPr>
            <p:spPr bwMode="auto">
              <a:xfrm>
                <a:off x="2590800" y="5181600"/>
                <a:ext cx="1524000" cy="304800"/>
              </a:xfrm>
              <a:prstGeom prst="rect">
                <a:avLst/>
              </a:prstGeom>
              <a:noFill/>
              <a:ln w="9525">
                <a:noFill/>
                <a:miter lim="800000"/>
                <a:headEnd/>
                <a:tailEnd/>
              </a:ln>
            </p:spPr>
            <p:txBody>
              <a:bodyPr>
                <a:spAutoFit/>
              </a:bodyPr>
              <a:lstStyle/>
              <a:p>
                <a:pPr algn="l">
                  <a:spcBef>
                    <a:spcPct val="50000"/>
                  </a:spcBef>
                </a:pPr>
                <a:r>
                  <a:rPr lang="en-US" altLang="ko-KR" sz="1400" b="1">
                    <a:solidFill>
                      <a:schemeClr val="tx1"/>
                    </a:solidFill>
                    <a:latin typeface="Times New Roman" pitchFamily="18" charset="0"/>
                  </a:rPr>
                  <a:t>Pudendal nerve</a:t>
                </a:r>
              </a:p>
            </p:txBody>
          </p:sp>
          <p:sp>
            <p:nvSpPr>
              <p:cNvPr id="13434" name="Text Box 117"/>
              <p:cNvSpPr txBox="1">
                <a:spLocks noChangeArrowheads="1"/>
              </p:cNvSpPr>
              <p:nvPr/>
            </p:nvSpPr>
            <p:spPr bwMode="auto">
              <a:xfrm>
                <a:off x="5867400" y="4953000"/>
                <a:ext cx="533400" cy="336550"/>
              </a:xfrm>
              <a:prstGeom prst="rect">
                <a:avLst/>
              </a:prstGeom>
              <a:noFill/>
              <a:ln w="9525">
                <a:noFill/>
                <a:miter lim="800000"/>
                <a:headEnd/>
                <a:tailEnd/>
              </a:ln>
            </p:spPr>
            <p:txBody>
              <a:bodyPr>
                <a:spAutoFit/>
              </a:bodyPr>
              <a:lstStyle/>
              <a:p>
                <a:pPr algn="l">
                  <a:spcBef>
                    <a:spcPct val="50000"/>
                  </a:spcBef>
                </a:pPr>
                <a:r>
                  <a:rPr lang="en-US" altLang="ko-KR" b="1">
                    <a:solidFill>
                      <a:schemeClr val="tx1"/>
                    </a:solidFill>
                    <a:latin typeface="Times New Roman" pitchFamily="18" charset="0"/>
                  </a:rPr>
                  <a:t>EAS</a:t>
                </a:r>
              </a:p>
            </p:txBody>
          </p:sp>
          <p:sp>
            <p:nvSpPr>
              <p:cNvPr id="13435" name="Line 118"/>
              <p:cNvSpPr>
                <a:spLocks noChangeShapeType="1"/>
              </p:cNvSpPr>
              <p:nvPr/>
            </p:nvSpPr>
            <p:spPr bwMode="auto">
              <a:xfrm>
                <a:off x="2057400" y="838200"/>
                <a:ext cx="0" cy="381000"/>
              </a:xfrm>
              <a:prstGeom prst="line">
                <a:avLst/>
              </a:prstGeom>
              <a:noFill/>
              <a:ln w="25400">
                <a:solidFill>
                  <a:schemeClr val="tx1"/>
                </a:solidFill>
                <a:round/>
                <a:headEnd/>
                <a:tailEnd/>
              </a:ln>
            </p:spPr>
            <p:txBody>
              <a:bodyPr wrap="none" anchor="ctr"/>
              <a:lstStyle/>
              <a:p>
                <a:endParaRPr lang="ko-KR" altLang="en-US"/>
              </a:p>
            </p:txBody>
          </p:sp>
          <p:sp>
            <p:nvSpPr>
              <p:cNvPr id="13436" name="Freeform 119"/>
              <p:cNvSpPr>
                <a:spLocks/>
              </p:cNvSpPr>
              <p:nvPr/>
            </p:nvSpPr>
            <p:spPr bwMode="auto">
              <a:xfrm>
                <a:off x="1905000" y="914400"/>
                <a:ext cx="304800" cy="76200"/>
              </a:xfrm>
              <a:custGeom>
                <a:avLst/>
                <a:gdLst>
                  <a:gd name="T0" fmla="*/ 0 w 192"/>
                  <a:gd name="T1" fmla="*/ 0 h 48"/>
                  <a:gd name="T2" fmla="*/ 2147483647 w 192"/>
                  <a:gd name="T3" fmla="*/ 2147483647 h 48"/>
                  <a:gd name="T4" fmla="*/ 2147483647 w 192"/>
                  <a:gd name="T5" fmla="*/ 0 h 48"/>
                  <a:gd name="T6" fmla="*/ 0 60000 65536"/>
                  <a:gd name="T7" fmla="*/ 0 60000 65536"/>
                  <a:gd name="T8" fmla="*/ 0 60000 65536"/>
                  <a:gd name="T9" fmla="*/ 0 w 192"/>
                  <a:gd name="T10" fmla="*/ 0 h 48"/>
                  <a:gd name="T11" fmla="*/ 192 w 192"/>
                  <a:gd name="T12" fmla="*/ 48 h 48"/>
                </a:gdLst>
                <a:ahLst/>
                <a:cxnLst>
                  <a:cxn ang="T6">
                    <a:pos x="T0" y="T1"/>
                  </a:cxn>
                  <a:cxn ang="T7">
                    <a:pos x="T2" y="T3"/>
                  </a:cxn>
                  <a:cxn ang="T8">
                    <a:pos x="T4" y="T5"/>
                  </a:cxn>
                </a:cxnLst>
                <a:rect l="T9" t="T10" r="T11" b="T12"/>
                <a:pathLst>
                  <a:path w="192" h="48">
                    <a:moveTo>
                      <a:pt x="0" y="0"/>
                    </a:moveTo>
                    <a:cubicBezTo>
                      <a:pt x="32" y="24"/>
                      <a:pt x="64" y="48"/>
                      <a:pt x="96" y="48"/>
                    </a:cubicBezTo>
                    <a:cubicBezTo>
                      <a:pt x="128" y="48"/>
                      <a:pt x="176" y="8"/>
                      <a:pt x="192" y="0"/>
                    </a:cubicBezTo>
                  </a:path>
                </a:pathLst>
              </a:custGeom>
              <a:noFill/>
              <a:ln w="25400">
                <a:solidFill>
                  <a:schemeClr val="tx1"/>
                </a:solidFill>
                <a:round/>
                <a:headEnd/>
                <a:tailEnd/>
              </a:ln>
            </p:spPr>
            <p:txBody>
              <a:bodyPr wrap="none" anchor="ctr"/>
              <a:lstStyle/>
              <a:p>
                <a:endParaRPr lang="ko-KR" altLang="en-US"/>
              </a:p>
            </p:txBody>
          </p:sp>
          <p:sp>
            <p:nvSpPr>
              <p:cNvPr id="13437" name="Line 120"/>
              <p:cNvSpPr>
                <a:spLocks noChangeShapeType="1"/>
              </p:cNvSpPr>
              <p:nvPr/>
            </p:nvSpPr>
            <p:spPr bwMode="auto">
              <a:xfrm>
                <a:off x="1905000" y="990600"/>
                <a:ext cx="152400" cy="76200"/>
              </a:xfrm>
              <a:prstGeom prst="line">
                <a:avLst/>
              </a:prstGeom>
              <a:noFill/>
              <a:ln w="25400">
                <a:solidFill>
                  <a:schemeClr val="tx1"/>
                </a:solidFill>
                <a:round/>
                <a:headEnd/>
                <a:tailEnd/>
              </a:ln>
            </p:spPr>
            <p:txBody>
              <a:bodyPr wrap="none" anchor="ctr"/>
              <a:lstStyle/>
              <a:p>
                <a:endParaRPr lang="ko-KR" altLang="en-US"/>
              </a:p>
            </p:txBody>
          </p:sp>
          <p:sp>
            <p:nvSpPr>
              <p:cNvPr id="13438" name="Line 121"/>
              <p:cNvSpPr>
                <a:spLocks noChangeShapeType="1"/>
              </p:cNvSpPr>
              <p:nvPr/>
            </p:nvSpPr>
            <p:spPr bwMode="auto">
              <a:xfrm flipV="1">
                <a:off x="2057400" y="990600"/>
                <a:ext cx="152400" cy="76200"/>
              </a:xfrm>
              <a:prstGeom prst="line">
                <a:avLst/>
              </a:prstGeom>
              <a:noFill/>
              <a:ln w="25400">
                <a:solidFill>
                  <a:schemeClr val="tx1"/>
                </a:solidFill>
                <a:round/>
                <a:headEnd/>
                <a:tailEnd/>
              </a:ln>
            </p:spPr>
            <p:txBody>
              <a:bodyPr wrap="none" anchor="ctr"/>
              <a:lstStyle/>
              <a:p>
                <a:endParaRPr lang="ko-KR" altLang="en-US"/>
              </a:p>
            </p:txBody>
          </p:sp>
          <p:sp>
            <p:nvSpPr>
              <p:cNvPr id="13439" name="Line 122"/>
              <p:cNvSpPr>
                <a:spLocks noChangeShapeType="1"/>
              </p:cNvSpPr>
              <p:nvPr/>
            </p:nvSpPr>
            <p:spPr bwMode="auto">
              <a:xfrm>
                <a:off x="1905000" y="1143000"/>
                <a:ext cx="152400" cy="76200"/>
              </a:xfrm>
              <a:prstGeom prst="line">
                <a:avLst/>
              </a:prstGeom>
              <a:noFill/>
              <a:ln w="25400">
                <a:solidFill>
                  <a:schemeClr val="tx1"/>
                </a:solidFill>
                <a:round/>
                <a:headEnd/>
                <a:tailEnd/>
              </a:ln>
            </p:spPr>
            <p:txBody>
              <a:bodyPr wrap="none" anchor="ctr"/>
              <a:lstStyle/>
              <a:p>
                <a:endParaRPr lang="ko-KR" altLang="en-US"/>
              </a:p>
            </p:txBody>
          </p:sp>
          <p:sp>
            <p:nvSpPr>
              <p:cNvPr id="13440" name="Line 123"/>
              <p:cNvSpPr>
                <a:spLocks noChangeShapeType="1"/>
              </p:cNvSpPr>
              <p:nvPr/>
            </p:nvSpPr>
            <p:spPr bwMode="auto">
              <a:xfrm flipV="1">
                <a:off x="2057400" y="1143000"/>
                <a:ext cx="152400" cy="76200"/>
              </a:xfrm>
              <a:prstGeom prst="line">
                <a:avLst/>
              </a:prstGeom>
              <a:noFill/>
              <a:ln w="25400">
                <a:solidFill>
                  <a:schemeClr val="tx1"/>
                </a:solidFill>
                <a:round/>
                <a:headEnd/>
                <a:tailEnd/>
              </a:ln>
            </p:spPr>
            <p:txBody>
              <a:bodyPr wrap="none" anchor="ctr"/>
              <a:lstStyle/>
              <a:p>
                <a:endParaRPr lang="ko-KR" altLang="en-US"/>
              </a:p>
            </p:txBody>
          </p:sp>
          <p:sp>
            <p:nvSpPr>
              <p:cNvPr id="13441" name="Line 124"/>
              <p:cNvSpPr>
                <a:spLocks noChangeShapeType="1"/>
              </p:cNvSpPr>
              <p:nvPr/>
            </p:nvSpPr>
            <p:spPr bwMode="auto">
              <a:xfrm flipV="1">
                <a:off x="2057400" y="1066800"/>
                <a:ext cx="152400" cy="76200"/>
              </a:xfrm>
              <a:prstGeom prst="line">
                <a:avLst/>
              </a:prstGeom>
              <a:noFill/>
              <a:ln w="25400">
                <a:solidFill>
                  <a:schemeClr val="tx1"/>
                </a:solidFill>
                <a:round/>
                <a:headEnd/>
                <a:tailEnd/>
              </a:ln>
            </p:spPr>
            <p:txBody>
              <a:bodyPr wrap="none" anchor="ctr"/>
              <a:lstStyle/>
              <a:p>
                <a:endParaRPr lang="ko-KR" altLang="en-US"/>
              </a:p>
            </p:txBody>
          </p:sp>
          <p:sp>
            <p:nvSpPr>
              <p:cNvPr id="13442" name="Line 125"/>
              <p:cNvSpPr>
                <a:spLocks noChangeShapeType="1"/>
              </p:cNvSpPr>
              <p:nvPr/>
            </p:nvSpPr>
            <p:spPr bwMode="auto">
              <a:xfrm flipH="1" flipV="1">
                <a:off x="1905000" y="1066800"/>
                <a:ext cx="152400" cy="76200"/>
              </a:xfrm>
              <a:prstGeom prst="line">
                <a:avLst/>
              </a:prstGeom>
              <a:noFill/>
              <a:ln w="25400">
                <a:solidFill>
                  <a:schemeClr val="tx1"/>
                </a:solidFill>
                <a:round/>
                <a:headEnd/>
                <a:tailEnd/>
              </a:ln>
            </p:spPr>
            <p:txBody>
              <a:bodyPr wrap="none" anchor="ctr"/>
              <a:lstStyle/>
              <a:p>
                <a:endParaRPr lang="ko-KR" altLang="en-US"/>
              </a:p>
            </p:txBody>
          </p:sp>
          <p:sp>
            <p:nvSpPr>
              <p:cNvPr id="13443" name="Text Box 126"/>
              <p:cNvSpPr txBox="1">
                <a:spLocks noChangeArrowheads="1"/>
              </p:cNvSpPr>
              <p:nvPr/>
            </p:nvSpPr>
            <p:spPr bwMode="auto">
              <a:xfrm>
                <a:off x="2895600" y="1676400"/>
                <a:ext cx="1100138" cy="452438"/>
              </a:xfrm>
              <a:prstGeom prst="rect">
                <a:avLst/>
              </a:prstGeom>
              <a:noFill/>
              <a:ln w="9525">
                <a:noFill/>
                <a:miter lim="800000"/>
                <a:headEnd/>
                <a:tailEnd/>
              </a:ln>
            </p:spPr>
            <p:txBody>
              <a:bodyPr>
                <a:spAutoFit/>
              </a:bodyPr>
              <a:lstStyle/>
              <a:p>
                <a:pPr algn="l">
                  <a:lnSpc>
                    <a:spcPct val="60000"/>
                  </a:lnSpc>
                  <a:spcBef>
                    <a:spcPct val="50000"/>
                  </a:spcBef>
                </a:pPr>
                <a:r>
                  <a:rPr lang="en-US" altLang="ko-KR" sz="1400" b="1" dirty="0">
                    <a:solidFill>
                      <a:schemeClr val="tx1"/>
                    </a:solidFill>
                    <a:latin typeface="Times New Roman" pitchFamily="18" charset="0"/>
                  </a:rPr>
                  <a:t>Sympathetic</a:t>
                </a:r>
              </a:p>
              <a:p>
                <a:pPr algn="l">
                  <a:lnSpc>
                    <a:spcPct val="60000"/>
                  </a:lnSpc>
                  <a:spcBef>
                    <a:spcPct val="50000"/>
                  </a:spcBef>
                </a:pPr>
                <a:r>
                  <a:rPr lang="en-US" altLang="ko-KR" sz="1400" b="1" dirty="0">
                    <a:solidFill>
                      <a:schemeClr val="tx1"/>
                    </a:solidFill>
                    <a:latin typeface="Times New Roman" pitchFamily="18" charset="0"/>
                  </a:rPr>
                  <a:t>chain</a:t>
                </a:r>
              </a:p>
            </p:txBody>
          </p:sp>
          <p:sp>
            <p:nvSpPr>
              <p:cNvPr id="13444" name="Text Box 127"/>
              <p:cNvSpPr txBox="1">
                <a:spLocks noChangeArrowheads="1"/>
              </p:cNvSpPr>
              <p:nvPr/>
            </p:nvSpPr>
            <p:spPr bwMode="auto">
              <a:xfrm>
                <a:off x="812800" y="1600200"/>
                <a:ext cx="1295400" cy="336550"/>
              </a:xfrm>
              <a:prstGeom prst="rect">
                <a:avLst/>
              </a:prstGeom>
              <a:noFill/>
              <a:ln w="9525">
                <a:noFill/>
                <a:miter lim="800000"/>
                <a:headEnd/>
                <a:tailEnd/>
              </a:ln>
            </p:spPr>
            <p:txBody>
              <a:bodyPr>
                <a:spAutoFit/>
              </a:bodyPr>
              <a:lstStyle/>
              <a:p>
                <a:pPr algn="l">
                  <a:spcBef>
                    <a:spcPct val="50000"/>
                  </a:spcBef>
                </a:pPr>
                <a:r>
                  <a:rPr lang="en-US" altLang="ko-KR" b="1">
                    <a:solidFill>
                      <a:schemeClr val="tx1"/>
                    </a:solidFill>
                    <a:latin typeface="Times New Roman" pitchFamily="18" charset="0"/>
                  </a:rPr>
                  <a:t>Spinal cord</a:t>
                </a:r>
              </a:p>
            </p:txBody>
          </p:sp>
          <p:sp>
            <p:nvSpPr>
              <p:cNvPr id="13445" name="Line 129"/>
              <p:cNvSpPr>
                <a:spLocks noChangeShapeType="1"/>
              </p:cNvSpPr>
              <p:nvPr/>
            </p:nvSpPr>
            <p:spPr bwMode="auto">
              <a:xfrm flipV="1">
                <a:off x="6172200" y="974725"/>
                <a:ext cx="269875" cy="0"/>
              </a:xfrm>
              <a:prstGeom prst="line">
                <a:avLst/>
              </a:prstGeom>
              <a:noFill/>
              <a:ln w="25400">
                <a:solidFill>
                  <a:srgbClr val="FF0000"/>
                </a:solidFill>
                <a:round/>
                <a:headEnd/>
                <a:tailEnd/>
              </a:ln>
            </p:spPr>
            <p:txBody>
              <a:bodyPr wrap="none" anchor="ctr"/>
              <a:lstStyle/>
              <a:p>
                <a:endParaRPr lang="ko-KR" altLang="en-US"/>
              </a:p>
            </p:txBody>
          </p:sp>
          <p:sp>
            <p:nvSpPr>
              <p:cNvPr id="13446" name="Line 130"/>
              <p:cNvSpPr>
                <a:spLocks noChangeShapeType="1"/>
              </p:cNvSpPr>
              <p:nvPr/>
            </p:nvSpPr>
            <p:spPr bwMode="auto">
              <a:xfrm>
                <a:off x="6172200" y="1279525"/>
                <a:ext cx="269875" cy="0"/>
              </a:xfrm>
              <a:prstGeom prst="line">
                <a:avLst/>
              </a:prstGeom>
              <a:noFill/>
              <a:ln w="25400">
                <a:solidFill>
                  <a:schemeClr val="accent2"/>
                </a:solidFill>
                <a:round/>
                <a:headEnd/>
                <a:tailEnd/>
              </a:ln>
            </p:spPr>
            <p:txBody>
              <a:bodyPr wrap="none" anchor="ctr"/>
              <a:lstStyle/>
              <a:p>
                <a:endParaRPr lang="ko-KR" altLang="en-US"/>
              </a:p>
            </p:txBody>
          </p:sp>
        </p:grpSp>
        <p:sp>
          <p:nvSpPr>
            <p:cNvPr id="13318" name="Text Box 131"/>
            <p:cNvSpPr txBox="1">
              <a:spLocks noChangeArrowheads="1"/>
            </p:cNvSpPr>
            <p:nvPr/>
          </p:nvSpPr>
          <p:spPr bwMode="auto">
            <a:xfrm>
              <a:off x="6442075" y="746125"/>
              <a:ext cx="2701925" cy="396875"/>
            </a:xfrm>
            <a:prstGeom prst="rect">
              <a:avLst/>
            </a:prstGeom>
            <a:noFill/>
            <a:ln w="9525">
              <a:noFill/>
              <a:miter lim="800000"/>
              <a:headEnd/>
              <a:tailEnd/>
            </a:ln>
          </p:spPr>
          <p:txBody>
            <a:bodyPr>
              <a:spAutoFit/>
            </a:bodyPr>
            <a:lstStyle/>
            <a:p>
              <a:pPr algn="l">
                <a:spcBef>
                  <a:spcPct val="50000"/>
                </a:spcBef>
              </a:pPr>
              <a:r>
                <a:rPr lang="en-US" altLang="ko-KR" sz="2000">
                  <a:solidFill>
                    <a:schemeClr val="tx1"/>
                  </a:solidFill>
                  <a:latin typeface="Times New Roman" pitchFamily="18" charset="0"/>
                </a:rPr>
                <a:t>: </a:t>
              </a:r>
              <a:r>
                <a:rPr lang="en-US" altLang="ko-KR" sz="2000">
                  <a:solidFill>
                    <a:srgbClr val="FF0000"/>
                  </a:solidFill>
                  <a:latin typeface="Times New Roman" pitchFamily="18" charset="0"/>
                </a:rPr>
                <a:t>sympathetic fiber</a:t>
              </a:r>
              <a:endParaRPr lang="en-US" altLang="ko-KR" sz="2000">
                <a:solidFill>
                  <a:schemeClr val="tx1"/>
                </a:solidFill>
                <a:latin typeface="Times New Roman" pitchFamily="18" charset="0"/>
              </a:endParaRPr>
            </a:p>
          </p:txBody>
        </p:sp>
        <p:sp>
          <p:nvSpPr>
            <p:cNvPr id="13319" name="Text Box 132"/>
            <p:cNvSpPr txBox="1">
              <a:spLocks noChangeArrowheads="1"/>
            </p:cNvSpPr>
            <p:nvPr/>
          </p:nvSpPr>
          <p:spPr bwMode="auto">
            <a:xfrm>
              <a:off x="6442075" y="1050925"/>
              <a:ext cx="2701925" cy="396875"/>
            </a:xfrm>
            <a:prstGeom prst="rect">
              <a:avLst/>
            </a:prstGeom>
            <a:noFill/>
            <a:ln w="9525">
              <a:noFill/>
              <a:miter lim="800000"/>
              <a:headEnd/>
              <a:tailEnd/>
            </a:ln>
          </p:spPr>
          <p:txBody>
            <a:bodyPr>
              <a:spAutoFit/>
            </a:bodyPr>
            <a:lstStyle/>
            <a:p>
              <a:pPr algn="l">
                <a:spcBef>
                  <a:spcPct val="50000"/>
                </a:spcBef>
              </a:pPr>
              <a:r>
                <a:rPr lang="en-US" altLang="ko-KR" sz="2000">
                  <a:solidFill>
                    <a:schemeClr val="tx1"/>
                  </a:solidFill>
                  <a:latin typeface="Times New Roman" pitchFamily="18" charset="0"/>
                </a:rPr>
                <a:t>: </a:t>
              </a:r>
              <a:r>
                <a:rPr lang="en-US" altLang="ko-KR" sz="2000">
                  <a:solidFill>
                    <a:schemeClr val="accent2"/>
                  </a:solidFill>
                  <a:latin typeface="Times New Roman" pitchFamily="18" charset="0"/>
                </a:rPr>
                <a:t>parasympathetic fiber</a:t>
              </a:r>
              <a:endParaRPr lang="en-US" altLang="ko-KR" sz="2000">
                <a:solidFill>
                  <a:schemeClr val="tx1"/>
                </a:solidFill>
                <a:latin typeface="Times New Roman" pitchFamily="18" charset="0"/>
              </a:endParaRPr>
            </a:p>
          </p:txBody>
        </p:sp>
      </p:grpSp>
    </p:spTree>
  </p:cSld>
  <p:clrMapOvr>
    <a:masterClrMapping/>
  </p:clrMapOvr>
  <p:transition advTm="15"/>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제목 28"/>
          <p:cNvSpPr>
            <a:spLocks noGrp="1"/>
          </p:cNvSpPr>
          <p:nvPr>
            <p:ph type="title"/>
          </p:nvPr>
        </p:nvSpPr>
        <p:spPr/>
        <p:txBody>
          <a:bodyPr>
            <a:normAutofit/>
          </a:bodyPr>
          <a:lstStyle/>
          <a:p>
            <a:r>
              <a:rPr lang="en-US" altLang="ko-KR" sz="3600" b="1" dirty="0" smtClean="0">
                <a:latin typeface="휴먼엑스포" pitchFamily="18" charset="-127"/>
                <a:ea typeface="휴먼엑스포" pitchFamily="18" charset="-127"/>
              </a:rPr>
              <a:t>EST for slow transit constipation</a:t>
            </a:r>
            <a:endParaRPr lang="ko-KR" altLang="en-US" sz="3600" b="1" dirty="0">
              <a:latin typeface="휴먼엑스포" pitchFamily="18" charset="-127"/>
              <a:ea typeface="휴먼엑스포" pitchFamily="18" charset="-127"/>
            </a:endParaRPr>
          </a:p>
        </p:txBody>
      </p:sp>
      <p:sp>
        <p:nvSpPr>
          <p:cNvPr id="32770" name="Rectangle 2"/>
          <p:cNvSpPr>
            <a:spLocks noGrp="1" noChangeArrowheads="1"/>
          </p:cNvSpPr>
          <p:nvPr>
            <p:ph sz="half" idx="1"/>
          </p:nvPr>
        </p:nvSpPr>
        <p:spPr/>
        <p:txBody>
          <a:bodyPr>
            <a:normAutofit fontScale="92500" lnSpcReduction="10000"/>
          </a:bodyPr>
          <a:lstStyle/>
          <a:p>
            <a:pPr algn="ctr">
              <a:buClr>
                <a:srgbClr val="FF0000"/>
              </a:buClr>
              <a:buFontTx/>
              <a:buNone/>
            </a:pPr>
            <a:endParaRPr lang="en-US" altLang="ko-KR" b="1" dirty="0" smtClean="0">
              <a:latin typeface="Arial" charset="0"/>
            </a:endParaRPr>
          </a:p>
        </p:txBody>
      </p:sp>
      <p:sp>
        <p:nvSpPr>
          <p:cNvPr id="30" name="내용 개체 틀 29"/>
          <p:cNvSpPr>
            <a:spLocks noGrp="1"/>
          </p:cNvSpPr>
          <p:nvPr>
            <p:ph sz="half" idx="2"/>
          </p:nvPr>
        </p:nvSpPr>
        <p:spPr>
          <a:xfrm>
            <a:off x="3923928" y="1772816"/>
            <a:ext cx="4824536" cy="4353347"/>
          </a:xfrm>
        </p:spPr>
        <p:txBody>
          <a:bodyPr>
            <a:normAutofit fontScale="92500" lnSpcReduction="10000"/>
          </a:bodyPr>
          <a:lstStyle/>
          <a:p>
            <a:r>
              <a:rPr lang="ko-KR" altLang="en-US" b="1" dirty="0" smtClean="0">
                <a:latin typeface="+mj-lt"/>
                <a:ea typeface="굴림체" pitchFamily="49" charset="-127"/>
              </a:rPr>
              <a:t>배변만족도</a:t>
            </a:r>
            <a:r>
              <a:rPr lang="en-US" altLang="ko-KR" b="1" dirty="0" smtClean="0">
                <a:latin typeface="+mj-lt"/>
                <a:ea typeface="굴림체" pitchFamily="49" charset="-127"/>
              </a:rPr>
              <a:t>, </a:t>
            </a:r>
            <a:r>
              <a:rPr lang="ko-KR" altLang="en-US" b="1" dirty="0" err="1" smtClean="0">
                <a:latin typeface="+mj-lt"/>
                <a:ea typeface="굴림체" pitchFamily="49" charset="-127"/>
              </a:rPr>
              <a:t>잔변감</a:t>
            </a:r>
            <a:r>
              <a:rPr lang="en-US" altLang="ko-KR" b="1" dirty="0" smtClean="0">
                <a:latin typeface="+mj-lt"/>
                <a:ea typeface="굴림체" pitchFamily="49" charset="-127"/>
              </a:rPr>
              <a:t>, </a:t>
            </a:r>
            <a:r>
              <a:rPr lang="ko-KR" altLang="en-US" b="1" dirty="0" smtClean="0">
                <a:latin typeface="+mj-lt"/>
                <a:ea typeface="굴림체" pitchFamily="49" charset="-127"/>
              </a:rPr>
              <a:t>힘주기</a:t>
            </a:r>
            <a:r>
              <a:rPr lang="en-US" altLang="ko-KR" b="1" dirty="0" smtClean="0">
                <a:latin typeface="+mj-lt"/>
                <a:ea typeface="굴림체" pitchFamily="49" charset="-127"/>
              </a:rPr>
              <a:t>, </a:t>
            </a:r>
            <a:r>
              <a:rPr lang="ko-KR" altLang="en-US" b="1" dirty="0" smtClean="0">
                <a:latin typeface="+mj-lt"/>
                <a:ea typeface="굴림체" pitchFamily="49" charset="-127"/>
              </a:rPr>
              <a:t>항문폐쇄감등의 증상도 모두 통계적으로 유의하게 호전</a:t>
            </a:r>
            <a:r>
              <a:rPr lang="en-US" altLang="ko-KR" b="1" dirty="0" smtClean="0">
                <a:latin typeface="+mj-lt"/>
                <a:ea typeface="굴림체" pitchFamily="49" charset="-127"/>
              </a:rPr>
              <a:t>.</a:t>
            </a:r>
          </a:p>
          <a:p>
            <a:endParaRPr lang="en-US" altLang="ko-KR" b="1" dirty="0" smtClean="0">
              <a:latin typeface="+mj-lt"/>
              <a:ea typeface="돋움체" pitchFamily="49" charset="-127"/>
            </a:endParaRPr>
          </a:p>
          <a:p>
            <a:r>
              <a:rPr lang="ko-KR" altLang="en-US" b="1" dirty="0" smtClean="0">
                <a:latin typeface="+mj-lt"/>
                <a:ea typeface="굴림체" pitchFamily="49" charset="-127"/>
              </a:rPr>
              <a:t>전체 대장 통과 시간과 직장 </a:t>
            </a:r>
            <a:r>
              <a:rPr lang="en-US" altLang="ko-KR" b="1" dirty="0" smtClean="0">
                <a:latin typeface="+mj-lt"/>
                <a:ea typeface="굴림체" pitchFamily="49" charset="-127"/>
              </a:rPr>
              <a:t>S</a:t>
            </a:r>
            <a:r>
              <a:rPr lang="ko-KR" altLang="en-US" b="1" dirty="0" smtClean="0">
                <a:latin typeface="+mj-lt"/>
                <a:ea typeface="굴림체" pitchFamily="49" charset="-127"/>
              </a:rPr>
              <a:t>상 결장부위 대장통과시간이  전기자극 치료 후 통계적으로 </a:t>
            </a:r>
            <a:r>
              <a:rPr lang="ko-KR" altLang="en-US" b="1" dirty="0" err="1" smtClean="0">
                <a:latin typeface="+mj-lt"/>
                <a:ea typeface="굴림체" pitchFamily="49" charset="-127"/>
              </a:rPr>
              <a:t>의미있게</a:t>
            </a:r>
            <a:r>
              <a:rPr lang="ko-KR" altLang="en-US" b="1" dirty="0" smtClean="0">
                <a:latin typeface="+mj-lt"/>
                <a:ea typeface="굴림체" pitchFamily="49" charset="-127"/>
              </a:rPr>
              <a:t> 감소</a:t>
            </a:r>
            <a:r>
              <a:rPr lang="en-US" altLang="ko-KR" b="1" dirty="0" smtClean="0">
                <a:latin typeface="+mj-lt"/>
                <a:ea typeface="굴림체" pitchFamily="49" charset="-127"/>
              </a:rPr>
              <a:t>.</a:t>
            </a:r>
          </a:p>
          <a:p>
            <a:pPr lvl="1"/>
            <a:r>
              <a:rPr lang="ko-KR" altLang="en-US" sz="2200" b="1" dirty="0" smtClean="0">
                <a:latin typeface="+mj-lt"/>
                <a:ea typeface="돋움체" pitchFamily="49" charset="-127"/>
              </a:rPr>
              <a:t>우측 및 좌측 결장은 전기자극치료 전후로 통계적인 차이를 보이지 않았지만 우측 </a:t>
            </a:r>
            <a:r>
              <a:rPr lang="ko-KR" altLang="en-US" sz="2200" b="1" dirty="0" smtClean="0">
                <a:latin typeface="돋움체" pitchFamily="49" charset="-127"/>
                <a:ea typeface="돋움체" pitchFamily="49" charset="-127"/>
              </a:rPr>
              <a:t>대장통과시간은 감소하는 경향</a:t>
            </a:r>
            <a:r>
              <a:rPr lang="en-US" altLang="ko-KR" sz="2200" b="1" dirty="0" smtClean="0">
                <a:latin typeface="돋움체" pitchFamily="49" charset="-127"/>
                <a:ea typeface="돋움체" pitchFamily="49" charset="-127"/>
              </a:rPr>
              <a:t>.</a:t>
            </a:r>
            <a:endParaRPr lang="ko-KR" altLang="en-US" sz="2200" b="1" dirty="0">
              <a:latin typeface="돋움체" pitchFamily="49" charset="-127"/>
              <a:ea typeface="돋움체" pitchFamily="49" charset="-127"/>
            </a:endParaRPr>
          </a:p>
        </p:txBody>
      </p:sp>
      <p:sp>
        <p:nvSpPr>
          <p:cNvPr id="32772" name="Freeform 17"/>
          <p:cNvSpPr>
            <a:spLocks/>
          </p:cNvSpPr>
          <p:nvPr/>
        </p:nvSpPr>
        <p:spPr bwMode="auto">
          <a:xfrm>
            <a:off x="5029200" y="2292350"/>
            <a:ext cx="1066800" cy="3470275"/>
          </a:xfrm>
          <a:custGeom>
            <a:avLst/>
            <a:gdLst>
              <a:gd name="T0" fmla="*/ 0 w 1021"/>
              <a:gd name="T1" fmla="*/ 0 h 2784"/>
              <a:gd name="T2" fmla="*/ 192 w 1021"/>
              <a:gd name="T3" fmla="*/ 576 h 2784"/>
              <a:gd name="T4" fmla="*/ 96 w 1021"/>
              <a:gd name="T5" fmla="*/ 1440 h 2784"/>
              <a:gd name="T6" fmla="*/ 432 w 1021"/>
              <a:gd name="T7" fmla="*/ 2544 h 2784"/>
              <a:gd name="T8" fmla="*/ 912 w 1021"/>
              <a:gd name="T9" fmla="*/ 2640 h 2784"/>
              <a:gd name="T10" fmla="*/ 1008 w 1021"/>
              <a:gd name="T11" fmla="*/ 1680 h 2784"/>
              <a:gd name="T12" fmla="*/ 834 w 1021"/>
              <a:gd name="T13" fmla="*/ 1797 h 2784"/>
              <a:gd name="T14" fmla="*/ 519 w 1021"/>
              <a:gd name="T15" fmla="*/ 1779 h 2784"/>
              <a:gd name="T16" fmla="*/ 294 w 1021"/>
              <a:gd name="T17" fmla="*/ 1689 h 2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1"/>
              <a:gd name="T28" fmla="*/ 0 h 2784"/>
              <a:gd name="T29" fmla="*/ 1021 w 1021"/>
              <a:gd name="T30" fmla="*/ 2784 h 27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1" h="2784">
                <a:moveTo>
                  <a:pt x="0" y="0"/>
                </a:moveTo>
                <a:cubicBezTo>
                  <a:pt x="88" y="168"/>
                  <a:pt x="176" y="336"/>
                  <a:pt x="192" y="576"/>
                </a:cubicBezTo>
                <a:cubicBezTo>
                  <a:pt x="208" y="816"/>
                  <a:pt x="56" y="1112"/>
                  <a:pt x="96" y="1440"/>
                </a:cubicBezTo>
                <a:cubicBezTo>
                  <a:pt x="136" y="1768"/>
                  <a:pt x="296" y="2344"/>
                  <a:pt x="432" y="2544"/>
                </a:cubicBezTo>
                <a:cubicBezTo>
                  <a:pt x="568" y="2744"/>
                  <a:pt x="816" y="2784"/>
                  <a:pt x="912" y="2640"/>
                </a:cubicBezTo>
                <a:cubicBezTo>
                  <a:pt x="1008" y="2496"/>
                  <a:pt x="1021" y="1820"/>
                  <a:pt x="1008" y="1680"/>
                </a:cubicBezTo>
                <a:cubicBezTo>
                  <a:pt x="995" y="1540"/>
                  <a:pt x="912" y="1778"/>
                  <a:pt x="834" y="1797"/>
                </a:cubicBezTo>
                <a:cubicBezTo>
                  <a:pt x="756" y="1816"/>
                  <a:pt x="609" y="1797"/>
                  <a:pt x="519" y="1779"/>
                </a:cubicBezTo>
                <a:cubicBezTo>
                  <a:pt x="429" y="1761"/>
                  <a:pt x="341" y="1708"/>
                  <a:pt x="294" y="1689"/>
                </a:cubicBezTo>
              </a:path>
            </a:pathLst>
          </a:custGeom>
          <a:noFill/>
          <a:ln w="9525">
            <a:solidFill>
              <a:schemeClr val="bg1"/>
            </a:solidFill>
            <a:round/>
            <a:headEnd/>
            <a:tailEnd/>
          </a:ln>
        </p:spPr>
        <p:txBody>
          <a:bodyPr/>
          <a:lstStyle/>
          <a:p>
            <a:endParaRPr lang="ko-KR" altLang="en-US"/>
          </a:p>
        </p:txBody>
      </p:sp>
      <p:sp>
        <p:nvSpPr>
          <p:cNvPr id="32773" name="Freeform 18"/>
          <p:cNvSpPr>
            <a:spLocks/>
          </p:cNvSpPr>
          <p:nvPr/>
        </p:nvSpPr>
        <p:spPr bwMode="auto">
          <a:xfrm>
            <a:off x="6096000" y="2133600"/>
            <a:ext cx="955675" cy="3729038"/>
          </a:xfrm>
          <a:custGeom>
            <a:avLst/>
            <a:gdLst>
              <a:gd name="T0" fmla="*/ 728 w 850"/>
              <a:gd name="T1" fmla="*/ 0 h 2991"/>
              <a:gd name="T2" fmla="*/ 584 w 850"/>
              <a:gd name="T3" fmla="*/ 480 h 2991"/>
              <a:gd name="T4" fmla="*/ 842 w 850"/>
              <a:gd name="T5" fmla="*/ 1491 h 2991"/>
              <a:gd name="T6" fmla="*/ 632 w 850"/>
              <a:gd name="T7" fmla="*/ 2784 h 2991"/>
              <a:gd name="T8" fmla="*/ 296 w 850"/>
              <a:gd name="T9" fmla="*/ 2736 h 2991"/>
              <a:gd name="T10" fmla="*/ 8 w 850"/>
              <a:gd name="T11" fmla="*/ 1776 h 2991"/>
              <a:gd name="T12" fmla="*/ 248 w 850"/>
              <a:gd name="T13" fmla="*/ 1896 h 2991"/>
              <a:gd name="T14" fmla="*/ 536 w 850"/>
              <a:gd name="T15" fmla="*/ 1896 h 2991"/>
              <a:gd name="T16" fmla="*/ 743 w 850"/>
              <a:gd name="T17" fmla="*/ 1743 h 29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0"/>
              <a:gd name="T28" fmla="*/ 0 h 2991"/>
              <a:gd name="T29" fmla="*/ 850 w 850"/>
              <a:gd name="T30" fmla="*/ 2991 h 29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0" h="2991">
                <a:moveTo>
                  <a:pt x="728" y="0"/>
                </a:moveTo>
                <a:cubicBezTo>
                  <a:pt x="656" y="120"/>
                  <a:pt x="565" y="232"/>
                  <a:pt x="584" y="480"/>
                </a:cubicBezTo>
                <a:cubicBezTo>
                  <a:pt x="603" y="728"/>
                  <a:pt x="834" y="1107"/>
                  <a:pt x="842" y="1491"/>
                </a:cubicBezTo>
                <a:cubicBezTo>
                  <a:pt x="850" y="1875"/>
                  <a:pt x="723" y="2577"/>
                  <a:pt x="632" y="2784"/>
                </a:cubicBezTo>
                <a:cubicBezTo>
                  <a:pt x="541" y="2991"/>
                  <a:pt x="400" y="2904"/>
                  <a:pt x="296" y="2736"/>
                </a:cubicBezTo>
                <a:cubicBezTo>
                  <a:pt x="192" y="2568"/>
                  <a:pt x="16" y="1916"/>
                  <a:pt x="8" y="1776"/>
                </a:cubicBezTo>
                <a:cubicBezTo>
                  <a:pt x="0" y="1636"/>
                  <a:pt x="160" y="1876"/>
                  <a:pt x="248" y="1896"/>
                </a:cubicBezTo>
                <a:cubicBezTo>
                  <a:pt x="336" y="1916"/>
                  <a:pt x="454" y="1921"/>
                  <a:pt x="536" y="1896"/>
                </a:cubicBezTo>
                <a:cubicBezTo>
                  <a:pt x="640" y="1872"/>
                  <a:pt x="700" y="1775"/>
                  <a:pt x="743" y="1743"/>
                </a:cubicBezTo>
              </a:path>
            </a:pathLst>
          </a:custGeom>
          <a:noFill/>
          <a:ln w="9525">
            <a:solidFill>
              <a:schemeClr val="bg1"/>
            </a:solidFill>
            <a:round/>
            <a:headEnd/>
            <a:tailEnd/>
          </a:ln>
        </p:spPr>
        <p:txBody>
          <a:bodyPr/>
          <a:lstStyle/>
          <a:p>
            <a:endParaRPr lang="ko-KR" altLang="en-US"/>
          </a:p>
        </p:txBody>
      </p:sp>
      <p:pic>
        <p:nvPicPr>
          <p:cNvPr id="32787" name="Picture 4"/>
          <p:cNvPicPr>
            <a:picLocks noChangeAspect="1" noChangeArrowheads="1"/>
          </p:cNvPicPr>
          <p:nvPr/>
        </p:nvPicPr>
        <p:blipFill>
          <a:blip r:embed="rId3" cstate="print"/>
          <a:srcRect l="23393" t="40039" r="33340" b="21642"/>
          <a:stretch>
            <a:fillRect/>
          </a:stretch>
        </p:blipFill>
        <p:spPr bwMode="auto">
          <a:xfrm>
            <a:off x="755576" y="2348880"/>
            <a:ext cx="2895600" cy="3295650"/>
          </a:xfrm>
          <a:prstGeom prst="rect">
            <a:avLst/>
          </a:prstGeom>
          <a:noFill/>
          <a:ln w="9525">
            <a:noFill/>
            <a:miter lim="800000"/>
            <a:headEnd/>
            <a:tailEnd/>
          </a:ln>
        </p:spPr>
      </p:pic>
      <p:sp>
        <p:nvSpPr>
          <p:cNvPr id="32788" name="Rectangle 6"/>
          <p:cNvSpPr>
            <a:spLocks noChangeArrowheads="1"/>
          </p:cNvSpPr>
          <p:nvPr/>
        </p:nvSpPr>
        <p:spPr bwMode="auto">
          <a:xfrm>
            <a:off x="1475656" y="2924944"/>
            <a:ext cx="198437" cy="220662"/>
          </a:xfrm>
          <a:prstGeom prst="rect">
            <a:avLst/>
          </a:prstGeom>
          <a:solidFill>
            <a:srgbClr val="99FF33"/>
          </a:solidFill>
          <a:ln w="9525">
            <a:solidFill>
              <a:schemeClr val="tx1"/>
            </a:solidFill>
            <a:miter lim="800000"/>
            <a:headEnd/>
            <a:tailEnd/>
          </a:ln>
        </p:spPr>
        <p:txBody>
          <a:bodyPr wrap="none" anchor="ctr"/>
          <a:lstStyle/>
          <a:p>
            <a:endParaRPr lang="ko-KR" altLang="en-US"/>
          </a:p>
        </p:txBody>
      </p:sp>
      <p:sp>
        <p:nvSpPr>
          <p:cNvPr id="32789" name="Rectangle 33"/>
          <p:cNvSpPr>
            <a:spLocks noChangeArrowheads="1"/>
          </p:cNvSpPr>
          <p:nvPr/>
        </p:nvSpPr>
        <p:spPr bwMode="auto">
          <a:xfrm>
            <a:off x="2699792" y="2924944"/>
            <a:ext cx="198438" cy="220662"/>
          </a:xfrm>
          <a:prstGeom prst="rect">
            <a:avLst/>
          </a:prstGeom>
          <a:solidFill>
            <a:srgbClr val="99FF33"/>
          </a:solidFill>
          <a:ln w="9525">
            <a:solidFill>
              <a:schemeClr val="tx1"/>
            </a:solidFill>
            <a:miter lim="800000"/>
            <a:headEnd/>
            <a:tailEnd/>
          </a:ln>
        </p:spPr>
        <p:txBody>
          <a:bodyPr wrap="none" anchor="ctr"/>
          <a:lstStyle/>
          <a:p>
            <a:endParaRPr lang="ko-KR" altLang="en-US"/>
          </a:p>
        </p:txBody>
      </p:sp>
      <p:sp>
        <p:nvSpPr>
          <p:cNvPr id="32790" name="Rectangle 34"/>
          <p:cNvSpPr>
            <a:spLocks noChangeArrowheads="1"/>
          </p:cNvSpPr>
          <p:nvPr/>
        </p:nvSpPr>
        <p:spPr bwMode="auto">
          <a:xfrm>
            <a:off x="1331640" y="3501008"/>
            <a:ext cx="198437" cy="220663"/>
          </a:xfrm>
          <a:prstGeom prst="rect">
            <a:avLst/>
          </a:prstGeom>
          <a:solidFill>
            <a:srgbClr val="FFFF00"/>
          </a:solidFill>
          <a:ln w="9525">
            <a:solidFill>
              <a:schemeClr val="tx1"/>
            </a:solidFill>
            <a:miter lim="800000"/>
            <a:headEnd/>
            <a:tailEnd/>
          </a:ln>
        </p:spPr>
        <p:txBody>
          <a:bodyPr wrap="none" anchor="ctr"/>
          <a:lstStyle/>
          <a:p>
            <a:endParaRPr lang="ko-KR" altLang="en-US"/>
          </a:p>
        </p:txBody>
      </p:sp>
      <p:sp>
        <p:nvSpPr>
          <p:cNvPr id="32791" name="Rectangle 35"/>
          <p:cNvSpPr>
            <a:spLocks noChangeArrowheads="1"/>
          </p:cNvSpPr>
          <p:nvPr/>
        </p:nvSpPr>
        <p:spPr bwMode="auto">
          <a:xfrm>
            <a:off x="2915816" y="3501008"/>
            <a:ext cx="198437" cy="220662"/>
          </a:xfrm>
          <a:prstGeom prst="rect">
            <a:avLst/>
          </a:prstGeom>
          <a:solidFill>
            <a:srgbClr val="FFFF00"/>
          </a:solidFill>
          <a:ln w="9525">
            <a:solidFill>
              <a:schemeClr val="tx1"/>
            </a:solidFill>
            <a:miter lim="800000"/>
            <a:headEnd/>
            <a:tailEnd/>
          </a:ln>
        </p:spPr>
        <p:txBody>
          <a:bodyPr wrap="none" anchor="ctr"/>
          <a:lstStyle/>
          <a:p>
            <a:endParaRPr lang="ko-KR" altLang="en-US"/>
          </a:p>
        </p:txBody>
      </p:sp>
      <p:sp>
        <p:nvSpPr>
          <p:cNvPr id="31" name="Rectangle 6"/>
          <p:cNvSpPr>
            <a:spLocks noChangeArrowheads="1"/>
          </p:cNvSpPr>
          <p:nvPr/>
        </p:nvSpPr>
        <p:spPr bwMode="auto">
          <a:xfrm>
            <a:off x="1547812" y="6519862"/>
            <a:ext cx="7596188" cy="338138"/>
          </a:xfrm>
          <a:prstGeom prst="rect">
            <a:avLst/>
          </a:prstGeom>
          <a:noFill/>
          <a:ln w="9525" algn="ctr">
            <a:noFill/>
            <a:miter lim="800000"/>
            <a:headEnd/>
            <a:tailEnd/>
          </a:ln>
        </p:spPr>
        <p:txBody>
          <a:bodyPr wrap="none">
            <a:spAutoFit/>
          </a:bodyPr>
          <a:lstStyle/>
          <a:p>
            <a:pPr algn="ctr"/>
            <a:r>
              <a:rPr lang="en-US" altLang="ko-KR" sz="1600" dirty="0">
                <a:latin typeface="Arial" charset="0"/>
              </a:rPr>
              <a:t>Song HK, </a:t>
            </a:r>
            <a:r>
              <a:rPr lang="en-US" altLang="ko-KR" sz="1600" dirty="0" err="1">
                <a:latin typeface="Arial" charset="0"/>
              </a:rPr>
              <a:t>Myung</a:t>
            </a:r>
            <a:r>
              <a:rPr lang="en-US" altLang="ko-KR" sz="1600" dirty="0">
                <a:latin typeface="Arial" charset="0"/>
              </a:rPr>
              <a:t> SJ, et al.  Korean J </a:t>
            </a:r>
            <a:r>
              <a:rPr lang="en-US" altLang="ko-KR" sz="1600" dirty="0" err="1">
                <a:latin typeface="Arial" charset="0"/>
              </a:rPr>
              <a:t>Neurogastroenterol</a:t>
            </a:r>
            <a:r>
              <a:rPr lang="en-US" altLang="ko-KR" sz="1600" dirty="0">
                <a:latin typeface="Arial" charset="0"/>
              </a:rPr>
              <a:t> </a:t>
            </a:r>
            <a:r>
              <a:rPr lang="en-US" altLang="ko-KR" sz="1600" dirty="0" err="1">
                <a:latin typeface="Arial" charset="0"/>
              </a:rPr>
              <a:t>Motil</a:t>
            </a:r>
            <a:r>
              <a:rPr lang="en-US" altLang="ko-KR" sz="1600" dirty="0">
                <a:latin typeface="Arial" charset="0"/>
              </a:rPr>
              <a:t>  2003;9:134-141</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a:xfrm>
            <a:off x="301625" y="557213"/>
            <a:ext cx="8540750" cy="1143000"/>
          </a:xfrm>
        </p:spPr>
        <p:txBody>
          <a:bodyPr>
            <a:normAutofit fontScale="90000"/>
          </a:bodyPr>
          <a:lstStyle/>
          <a:p>
            <a:r>
              <a:rPr lang="en-US" altLang="ko-KR" b="1" dirty="0" err="1">
                <a:latin typeface="휴먼엑스포" pitchFamily="18" charset="-127"/>
                <a:ea typeface="휴먼엑스포" pitchFamily="18" charset="-127"/>
              </a:rPr>
              <a:t>Nonasthmatic</a:t>
            </a:r>
            <a:r>
              <a:rPr lang="en-US" altLang="ko-KR" b="1" dirty="0">
                <a:latin typeface="휴먼엑스포" pitchFamily="18" charset="-127"/>
                <a:ea typeface="휴먼엑스포" pitchFamily="18" charset="-127"/>
              </a:rPr>
              <a:t> </a:t>
            </a:r>
            <a:r>
              <a:rPr lang="en-US" altLang="ko-KR" b="1" dirty="0" err="1">
                <a:latin typeface="휴먼엑스포" pitchFamily="18" charset="-127"/>
                <a:ea typeface="휴먼엑스포" pitchFamily="18" charset="-127"/>
              </a:rPr>
              <a:t>eosinophilic</a:t>
            </a:r>
            <a:r>
              <a:rPr lang="en-US" altLang="ko-KR" b="1" dirty="0">
                <a:latin typeface="휴먼엑스포" pitchFamily="18" charset="-127"/>
                <a:ea typeface="휴먼엑스포" pitchFamily="18" charset="-127"/>
              </a:rPr>
              <a:t> bronchitis (NAEB)</a:t>
            </a:r>
          </a:p>
        </p:txBody>
      </p:sp>
      <p:sp>
        <p:nvSpPr>
          <p:cNvPr id="156675" name="Rectangle 3"/>
          <p:cNvSpPr>
            <a:spLocks noGrp="1" noRot="1" noChangeArrowheads="1"/>
          </p:cNvSpPr>
          <p:nvPr>
            <p:ph idx="1"/>
          </p:nvPr>
        </p:nvSpPr>
        <p:spPr>
          <a:xfrm>
            <a:off x="639763" y="2359025"/>
            <a:ext cx="7892677" cy="4498975"/>
          </a:xfrm>
        </p:spPr>
        <p:txBody>
          <a:bodyPr/>
          <a:lstStyle/>
          <a:p>
            <a:r>
              <a:rPr lang="en-US" altLang="ko-KR" b="1" dirty="0" smtClean="0">
                <a:latin typeface="Arial" pitchFamily="34" charset="0"/>
              </a:rPr>
              <a:t>no  </a:t>
            </a:r>
            <a:r>
              <a:rPr lang="en-US" altLang="ko-KR" b="1" dirty="0">
                <a:latin typeface="Arial" pitchFamily="34" charset="0"/>
              </a:rPr>
              <a:t>objective evidence of variable </a:t>
            </a:r>
            <a:r>
              <a:rPr lang="en-US" altLang="ko-KR" b="1" dirty="0" smtClean="0">
                <a:latin typeface="Arial" pitchFamily="34" charset="0"/>
              </a:rPr>
              <a:t>     </a:t>
            </a:r>
          </a:p>
          <a:p>
            <a:pPr>
              <a:buNone/>
            </a:pPr>
            <a:r>
              <a:rPr lang="en-US" altLang="ko-KR" b="1" dirty="0" smtClean="0">
                <a:latin typeface="Arial" pitchFamily="34" charset="0"/>
              </a:rPr>
              <a:t>           airflow  obstruction</a:t>
            </a:r>
            <a:r>
              <a:rPr lang="en-US" altLang="ko-KR" b="1" dirty="0">
                <a:latin typeface="Arial" pitchFamily="34" charset="0"/>
              </a:rPr>
              <a:t>, </a:t>
            </a:r>
            <a:endParaRPr lang="en-US" altLang="ko-KR" b="1" dirty="0" smtClean="0">
              <a:latin typeface="Arial" pitchFamily="34" charset="0"/>
            </a:endParaRPr>
          </a:p>
          <a:p>
            <a:pPr>
              <a:buNone/>
            </a:pPr>
            <a:r>
              <a:rPr lang="en-US" altLang="ko-KR" b="1" dirty="0" smtClean="0">
                <a:latin typeface="Arial" pitchFamily="34" charset="0"/>
              </a:rPr>
              <a:t>   normal </a:t>
            </a:r>
            <a:r>
              <a:rPr lang="en-US" altLang="ko-KR" b="1" dirty="0">
                <a:latin typeface="Arial" pitchFamily="34" charset="0"/>
              </a:rPr>
              <a:t>airway </a:t>
            </a:r>
            <a:r>
              <a:rPr lang="en-US" altLang="ko-KR" b="1" dirty="0" err="1" smtClean="0">
                <a:latin typeface="Arial" pitchFamily="34" charset="0"/>
              </a:rPr>
              <a:t>hyperresponsiveness</a:t>
            </a:r>
            <a:r>
              <a:rPr lang="en-US" altLang="ko-KR" b="1" dirty="0" smtClean="0">
                <a:latin typeface="Arial" pitchFamily="34" charset="0"/>
              </a:rPr>
              <a:t>.</a:t>
            </a:r>
          </a:p>
          <a:p>
            <a:endParaRPr lang="en-US" altLang="ko-KR" b="1" dirty="0">
              <a:latin typeface="Arial" pitchFamily="34" charset="0"/>
            </a:endParaRPr>
          </a:p>
          <a:p>
            <a:r>
              <a:rPr lang="en-US" altLang="ko-KR" b="1" dirty="0">
                <a:latin typeface="Arial" pitchFamily="34" charset="0"/>
              </a:rPr>
              <a:t>Sputum </a:t>
            </a:r>
            <a:r>
              <a:rPr lang="en-US" altLang="ko-KR" b="1" dirty="0" err="1">
                <a:latin typeface="Arial" pitchFamily="34" charset="0"/>
              </a:rPr>
              <a:t>eosinophilia</a:t>
            </a:r>
            <a:r>
              <a:rPr lang="en-US" altLang="ko-KR" b="1" dirty="0">
                <a:latin typeface="Arial" pitchFamily="34" charset="0"/>
              </a:rPr>
              <a:t> &gt;3%  </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lstStyle/>
          <a:p>
            <a:endParaRPr lang="ko-KR" altLang="en-US" dirty="0"/>
          </a:p>
        </p:txBody>
      </p:sp>
      <p:sp>
        <p:nvSpPr>
          <p:cNvPr id="3" name="내용 개체 틀 2"/>
          <p:cNvSpPr>
            <a:spLocks noGrp="1"/>
          </p:cNvSpPr>
          <p:nvPr>
            <p:ph idx="1"/>
          </p:nvPr>
        </p:nvSpPr>
        <p:spPr>
          <a:xfrm>
            <a:off x="467544" y="1988840"/>
            <a:ext cx="8229600" cy="4608512"/>
          </a:xfrm>
        </p:spPr>
        <p:txBody>
          <a:bodyPr>
            <a:noAutofit/>
          </a:bodyPr>
          <a:lstStyle/>
          <a:p>
            <a:pPr>
              <a:lnSpc>
                <a:spcPct val="120000"/>
              </a:lnSpc>
            </a:pPr>
            <a:r>
              <a:rPr lang="ko-KR" altLang="en-US" sz="2400" b="1" dirty="0" err="1" smtClean="0"/>
              <a:t>치료전에</a:t>
            </a:r>
            <a:r>
              <a:rPr lang="ko-KR" altLang="en-US" sz="2400" b="1" dirty="0" smtClean="0"/>
              <a:t> 변비 증상</a:t>
            </a:r>
            <a:r>
              <a:rPr lang="en-US" altLang="ko-KR" sz="2400" b="1" dirty="0" smtClean="0"/>
              <a:t>, </a:t>
            </a:r>
            <a:r>
              <a:rPr lang="ko-KR" altLang="en-US" sz="2400" b="1" dirty="0" smtClean="0"/>
              <a:t>대변형태</a:t>
            </a:r>
            <a:r>
              <a:rPr lang="en-US" altLang="ko-KR" sz="2400" b="1" dirty="0" smtClean="0"/>
              <a:t>, </a:t>
            </a:r>
            <a:r>
              <a:rPr lang="ko-KR" altLang="en-US" sz="2400" b="1" dirty="0" smtClean="0"/>
              <a:t>항문직장내압검사를 실시하였고</a:t>
            </a:r>
            <a:r>
              <a:rPr lang="en-US" altLang="ko-KR" sz="2400" b="1" dirty="0" smtClean="0"/>
              <a:t>, 3</a:t>
            </a:r>
            <a:r>
              <a:rPr lang="ko-KR" altLang="en-US" sz="2400" b="1" dirty="0" smtClean="0"/>
              <a:t>주간의 </a:t>
            </a:r>
            <a:r>
              <a:rPr lang="ko-KR" altLang="en-US" sz="2400" b="1" dirty="0" err="1" smtClean="0"/>
              <a:t>헛치료와</a:t>
            </a:r>
            <a:r>
              <a:rPr lang="ko-KR" altLang="en-US" sz="2400" b="1" dirty="0" smtClean="0"/>
              <a:t> </a:t>
            </a:r>
            <a:r>
              <a:rPr lang="en-US" altLang="ko-KR" sz="2400" b="1" dirty="0" smtClean="0"/>
              <a:t>3</a:t>
            </a:r>
            <a:r>
              <a:rPr lang="ko-KR" altLang="en-US" sz="2400" b="1" dirty="0" smtClean="0"/>
              <a:t>주간의 </a:t>
            </a:r>
            <a:r>
              <a:rPr lang="en-US" altLang="ko-KR" sz="2400" b="1" dirty="0" smtClean="0"/>
              <a:t>S2-S3 </a:t>
            </a:r>
            <a:r>
              <a:rPr lang="ko-KR" altLang="en-US" sz="2400" b="1" dirty="0" smtClean="0"/>
              <a:t>피부분절에 대한 자기장 치료를 무작위 교차방식으로 시행하였다</a:t>
            </a:r>
            <a:r>
              <a:rPr lang="en-US" altLang="ko-KR" sz="2400" b="1" dirty="0" smtClean="0"/>
              <a:t>. </a:t>
            </a:r>
          </a:p>
          <a:p>
            <a:pPr>
              <a:lnSpc>
                <a:spcPct val="120000"/>
              </a:lnSpc>
            </a:pPr>
            <a:endParaRPr lang="en-US" altLang="ko-KR" sz="2400" b="1" dirty="0" smtClean="0"/>
          </a:p>
          <a:p>
            <a:pPr>
              <a:lnSpc>
                <a:spcPct val="120000"/>
              </a:lnSpc>
            </a:pPr>
            <a:r>
              <a:rPr lang="ko-KR" altLang="en-US" sz="2400" b="1" dirty="0" smtClean="0"/>
              <a:t>변비 증상</a:t>
            </a:r>
            <a:r>
              <a:rPr lang="en-US" altLang="ko-KR" sz="2400" b="1" dirty="0" smtClean="0"/>
              <a:t>, </a:t>
            </a:r>
            <a:r>
              <a:rPr lang="ko-KR" altLang="en-US" sz="2400" b="1" dirty="0" smtClean="0"/>
              <a:t>대변형태</a:t>
            </a:r>
            <a:r>
              <a:rPr lang="en-US" altLang="ko-KR" sz="2400" b="1" dirty="0" smtClean="0"/>
              <a:t>, </a:t>
            </a:r>
            <a:r>
              <a:rPr lang="ko-KR" altLang="en-US" sz="2400" b="1" dirty="0" smtClean="0"/>
              <a:t>항문직장내압검사를 </a:t>
            </a:r>
            <a:r>
              <a:rPr lang="en-US" altLang="ko-KR" sz="2400" b="1" dirty="0" smtClean="0"/>
              <a:t>3</a:t>
            </a:r>
            <a:r>
              <a:rPr lang="ko-KR" altLang="en-US" sz="2400" b="1" dirty="0" smtClean="0"/>
              <a:t>주째와 </a:t>
            </a:r>
            <a:r>
              <a:rPr lang="en-US" altLang="ko-KR" sz="2400" b="1" dirty="0" smtClean="0"/>
              <a:t>6</a:t>
            </a:r>
            <a:r>
              <a:rPr lang="ko-KR" altLang="en-US" sz="2400" b="1" dirty="0" smtClean="0"/>
              <a:t>주째에 반복 측정하였다</a:t>
            </a:r>
            <a:r>
              <a:rPr lang="en-US" altLang="ko-KR" sz="2400" b="1" dirty="0" smtClean="0"/>
              <a:t>. </a:t>
            </a:r>
          </a:p>
          <a:p>
            <a:pPr>
              <a:lnSpc>
                <a:spcPct val="120000"/>
              </a:lnSpc>
            </a:pPr>
            <a:endParaRPr lang="en-US" altLang="ko-KR" sz="2400" b="1" dirty="0" smtClean="0"/>
          </a:p>
          <a:p>
            <a:pPr>
              <a:lnSpc>
                <a:spcPct val="120000"/>
              </a:lnSpc>
            </a:pPr>
            <a:r>
              <a:rPr lang="ko-KR" altLang="en-US" sz="2400" b="1" dirty="0" smtClean="0"/>
              <a:t>자기장 자극 기간 동안에 </a:t>
            </a:r>
            <a:r>
              <a:rPr lang="en-US" altLang="ko-KR" sz="2400" b="1" dirty="0" smtClean="0"/>
              <a:t>14</a:t>
            </a:r>
            <a:r>
              <a:rPr lang="ko-KR" altLang="en-US" sz="2400" b="1" dirty="0" smtClean="0"/>
              <a:t>명 중 </a:t>
            </a:r>
            <a:r>
              <a:rPr lang="en-US" altLang="ko-KR" sz="2400" b="1" dirty="0" smtClean="0"/>
              <a:t>8</a:t>
            </a:r>
            <a:r>
              <a:rPr lang="ko-KR" altLang="en-US" sz="2400" b="1" dirty="0" smtClean="0"/>
              <a:t>명에서 자발적 배변 횟수의 증가가 관찰</a:t>
            </a:r>
            <a:endParaRPr lang="en-US" altLang="ko-KR" sz="2400" b="1" dirty="0" smtClean="0"/>
          </a:p>
          <a:p>
            <a:pPr>
              <a:lnSpc>
                <a:spcPct val="120000"/>
              </a:lnSpc>
            </a:pPr>
            <a:endParaRPr lang="en-US" altLang="ko-KR" sz="2400" b="1" dirty="0" smtClean="0"/>
          </a:p>
        </p:txBody>
      </p:sp>
      <p:pic>
        <p:nvPicPr>
          <p:cNvPr id="118786" name="Picture 2"/>
          <p:cNvPicPr>
            <a:picLocks noChangeAspect="1" noChangeArrowheads="1"/>
          </p:cNvPicPr>
          <p:nvPr/>
        </p:nvPicPr>
        <p:blipFill>
          <a:blip r:embed="rId2" cstate="print"/>
          <a:srcRect/>
          <a:stretch>
            <a:fillRect/>
          </a:stretch>
        </p:blipFill>
        <p:spPr bwMode="auto">
          <a:xfrm>
            <a:off x="1763687" y="260649"/>
            <a:ext cx="5832649" cy="138574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5536" y="-243408"/>
            <a:ext cx="8229600" cy="1143000"/>
          </a:xfrm>
        </p:spPr>
        <p:txBody>
          <a:bodyPr/>
          <a:lstStyle/>
          <a:p>
            <a:endParaRPr lang="ko-KR" altLang="en-US" dirty="0"/>
          </a:p>
        </p:txBody>
      </p:sp>
      <p:sp>
        <p:nvSpPr>
          <p:cNvPr id="3" name="내용 개체 틀 2"/>
          <p:cNvSpPr>
            <a:spLocks noGrp="1"/>
          </p:cNvSpPr>
          <p:nvPr>
            <p:ph idx="1"/>
          </p:nvPr>
        </p:nvSpPr>
        <p:spPr>
          <a:xfrm>
            <a:off x="457200" y="1124744"/>
            <a:ext cx="8229600" cy="5400600"/>
          </a:xfrm>
        </p:spPr>
        <p:txBody>
          <a:bodyPr>
            <a:normAutofit fontScale="70000" lnSpcReduction="20000"/>
          </a:bodyPr>
          <a:lstStyle/>
          <a:p>
            <a:pPr>
              <a:lnSpc>
                <a:spcPct val="150000"/>
              </a:lnSpc>
            </a:pPr>
            <a:r>
              <a:rPr lang="ko-KR" altLang="en-US" b="1" dirty="0" smtClean="0"/>
              <a:t>우측보다는 좌측 결장에서의 지연이 있는 환자에서 호전이 있었는데 이는 </a:t>
            </a:r>
            <a:r>
              <a:rPr lang="ko-KR" altLang="en-US" b="1" dirty="0" err="1" smtClean="0"/>
              <a:t>두번째와</a:t>
            </a:r>
            <a:r>
              <a:rPr lang="ko-KR" altLang="en-US" b="1" dirty="0" smtClean="0"/>
              <a:t> </a:t>
            </a:r>
            <a:r>
              <a:rPr lang="ko-KR" altLang="en-US" b="1" dirty="0" err="1" smtClean="0"/>
              <a:t>세번째의</a:t>
            </a:r>
            <a:r>
              <a:rPr lang="ko-KR" altLang="en-US" b="1" dirty="0" smtClean="0"/>
              <a:t> 천골 신경에서 기원하는 부교감신경을 통한 직장</a:t>
            </a:r>
            <a:r>
              <a:rPr lang="en-US" altLang="ko-KR" b="1" dirty="0" smtClean="0"/>
              <a:t>-S</a:t>
            </a:r>
            <a:r>
              <a:rPr lang="ko-KR" altLang="en-US" b="1" dirty="0" smtClean="0"/>
              <a:t>상 결장의 운동의 증가에 기인하였을 것으로 추정된다</a:t>
            </a:r>
            <a:r>
              <a:rPr lang="en-US" altLang="ko-KR" b="1" dirty="0" smtClean="0"/>
              <a:t>.</a:t>
            </a:r>
            <a:endParaRPr lang="ko-KR" altLang="en-US" sz="2400" b="1" dirty="0" smtClean="0"/>
          </a:p>
          <a:p>
            <a:pPr>
              <a:lnSpc>
                <a:spcPct val="150000"/>
              </a:lnSpc>
            </a:pPr>
            <a:endParaRPr lang="en-US" altLang="ko-KR" dirty="0" smtClean="0"/>
          </a:p>
          <a:p>
            <a:pPr>
              <a:lnSpc>
                <a:spcPct val="150000"/>
              </a:lnSpc>
            </a:pPr>
            <a:r>
              <a:rPr lang="ko-KR" altLang="en-US" b="1" dirty="0" smtClean="0"/>
              <a:t>최근에는 덜 침습적인 방법으로 천골 신경 자극이 시도되어 </a:t>
            </a:r>
            <a:r>
              <a:rPr lang="ko-KR" altLang="en-US" b="1" dirty="0" err="1" smtClean="0"/>
              <a:t>난치성</a:t>
            </a:r>
            <a:r>
              <a:rPr lang="ko-KR" altLang="en-US" b="1" dirty="0" smtClean="0"/>
              <a:t> </a:t>
            </a:r>
            <a:r>
              <a:rPr lang="ko-KR" altLang="en-US" b="1" dirty="0" err="1" smtClean="0"/>
              <a:t>서행형</a:t>
            </a:r>
            <a:r>
              <a:rPr lang="ko-KR" altLang="en-US" b="1" dirty="0" smtClean="0"/>
              <a:t> 변비에 효과적이라는 보고가 있었다</a:t>
            </a:r>
            <a:r>
              <a:rPr lang="en-US" altLang="ko-KR" b="1" dirty="0" smtClean="0"/>
              <a:t>. </a:t>
            </a:r>
          </a:p>
          <a:p>
            <a:pPr lvl="1">
              <a:lnSpc>
                <a:spcPct val="150000"/>
              </a:lnSpc>
            </a:pPr>
            <a:r>
              <a:rPr lang="ko-KR" altLang="en-US" b="1" dirty="0" smtClean="0"/>
              <a:t>체신경계의 자극이 척수에서 자율신경반사를 조절하는 </a:t>
            </a:r>
            <a:r>
              <a:rPr lang="ko-KR" altLang="en-US" b="1" dirty="0" err="1" smtClean="0"/>
              <a:t>역할을할</a:t>
            </a:r>
            <a:r>
              <a:rPr lang="ko-KR" altLang="en-US" b="1" dirty="0" smtClean="0"/>
              <a:t> 수 있음이 보고되어 있다</a:t>
            </a:r>
            <a:r>
              <a:rPr lang="en-US" altLang="ko-KR" b="1" dirty="0" smtClean="0"/>
              <a:t>. </a:t>
            </a:r>
          </a:p>
          <a:p>
            <a:pPr lvl="1">
              <a:lnSpc>
                <a:spcPct val="150000"/>
              </a:lnSpc>
            </a:pPr>
            <a:r>
              <a:rPr lang="ko-KR" altLang="en-US" b="1" dirty="0" smtClean="0"/>
              <a:t>천골 피부분절을 </a:t>
            </a:r>
            <a:r>
              <a:rPr lang="ko-KR" altLang="en-US" b="1" dirty="0" smtClean="0"/>
              <a:t>전기적으로 자극한 </a:t>
            </a:r>
            <a:r>
              <a:rPr lang="ko-KR" altLang="en-US" b="1" dirty="0" smtClean="0"/>
              <a:t>경우에 직장</a:t>
            </a:r>
            <a:r>
              <a:rPr lang="en-US" altLang="ko-KR" b="1" dirty="0" smtClean="0"/>
              <a:t>-S</a:t>
            </a:r>
            <a:r>
              <a:rPr lang="ko-KR" altLang="en-US" b="1" dirty="0" smtClean="0"/>
              <a:t>상 결장 부위의 운동이 증가함이 또한 보고되어 있다</a:t>
            </a:r>
            <a:r>
              <a:rPr lang="en-US" altLang="ko-KR" b="1" dirty="0" smtClean="0"/>
              <a:t>.</a:t>
            </a:r>
            <a:endParaRPr lang="ko-KR" altLang="en-US" b="1" dirty="0" smtClean="0"/>
          </a:p>
          <a:p>
            <a:pPr lvl="1"/>
            <a:endParaRPr lang="ko-KR" altLang="en-US"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제목 1"/>
          <p:cNvSpPr>
            <a:spLocks noGrp="1"/>
          </p:cNvSpPr>
          <p:nvPr>
            <p:ph type="title"/>
          </p:nvPr>
        </p:nvSpPr>
        <p:spPr>
          <a:xfrm>
            <a:off x="467544" y="404664"/>
            <a:ext cx="8229600" cy="1143000"/>
          </a:xfrm>
        </p:spPr>
        <p:txBody>
          <a:bodyPr/>
          <a:lstStyle/>
          <a:p>
            <a:pPr eaLnBrk="1" hangingPunct="1"/>
            <a:r>
              <a:rPr lang="en-US" altLang="ko-KR" b="1" dirty="0" smtClean="0">
                <a:latin typeface="휴먼엑스포" pitchFamily="18" charset="-127"/>
                <a:ea typeface="휴먼엑스포" pitchFamily="18" charset="-127"/>
                <a:cs typeface="Arial" charset="0"/>
              </a:rPr>
              <a:t>Complication of EST</a:t>
            </a:r>
            <a:endParaRPr lang="ko-KR" altLang="en-US" b="1" dirty="0" smtClean="0">
              <a:latin typeface="휴먼엑스포" pitchFamily="18" charset="-127"/>
              <a:ea typeface="휴먼엑스포" pitchFamily="18" charset="-127"/>
              <a:cs typeface="Arial" charset="0"/>
            </a:endParaRPr>
          </a:p>
        </p:txBody>
      </p:sp>
      <p:sp>
        <p:nvSpPr>
          <p:cNvPr id="47107" name="내용 개체 틀 2"/>
          <p:cNvSpPr>
            <a:spLocks noGrp="1"/>
          </p:cNvSpPr>
          <p:nvPr>
            <p:ph idx="1"/>
          </p:nvPr>
        </p:nvSpPr>
        <p:spPr>
          <a:xfrm>
            <a:off x="457200" y="2420888"/>
            <a:ext cx="8229600" cy="3705275"/>
          </a:xfrm>
        </p:spPr>
        <p:txBody>
          <a:bodyPr/>
          <a:lstStyle/>
          <a:p>
            <a:pPr eaLnBrk="1" hangingPunct="1"/>
            <a:r>
              <a:rPr lang="en-US" altLang="ko-KR" sz="2800" dirty="0" smtClean="0">
                <a:cs typeface="Arial" charset="0"/>
              </a:rPr>
              <a:t>Anal bleeding</a:t>
            </a:r>
          </a:p>
          <a:p>
            <a:pPr eaLnBrk="1" hangingPunct="1"/>
            <a:r>
              <a:rPr lang="en-US" altLang="ko-KR" sz="2800" dirty="0" smtClean="0">
                <a:cs typeface="Arial" charset="0"/>
              </a:rPr>
              <a:t>Dizziness</a:t>
            </a:r>
          </a:p>
          <a:p>
            <a:pPr eaLnBrk="1" hangingPunct="1"/>
            <a:r>
              <a:rPr lang="en-US" altLang="ko-KR" sz="2800" dirty="0" smtClean="0">
                <a:cs typeface="Arial" charset="0"/>
              </a:rPr>
              <a:t>Fatigue</a:t>
            </a:r>
          </a:p>
          <a:p>
            <a:pPr eaLnBrk="1" hangingPunct="1"/>
            <a:r>
              <a:rPr lang="en-US" altLang="ko-KR" sz="2800" dirty="0" smtClean="0">
                <a:cs typeface="Arial" charset="0"/>
              </a:rPr>
              <a:t>Anal pain </a:t>
            </a:r>
            <a:endParaRPr lang="ko-KR" altLang="en-US" dirty="0" smtClean="0">
              <a:cs typeface="Arial" charset="0"/>
            </a:endParaRPr>
          </a:p>
        </p:txBody>
      </p:sp>
      <p:sp>
        <p:nvSpPr>
          <p:cNvPr id="47109" name="Rectangle 6"/>
          <p:cNvSpPr>
            <a:spLocks noChangeArrowheads="1"/>
          </p:cNvSpPr>
          <p:nvPr/>
        </p:nvSpPr>
        <p:spPr bwMode="auto">
          <a:xfrm>
            <a:off x="4459288" y="6519863"/>
            <a:ext cx="4684712" cy="338137"/>
          </a:xfrm>
          <a:prstGeom prst="rect">
            <a:avLst/>
          </a:prstGeom>
          <a:noFill/>
          <a:ln w="9525" algn="ctr">
            <a:noFill/>
            <a:miter lim="800000"/>
            <a:headEnd/>
            <a:tailEnd/>
          </a:ln>
        </p:spPr>
        <p:txBody>
          <a:bodyPr wrap="none">
            <a:spAutoFit/>
          </a:bodyPr>
          <a:lstStyle/>
          <a:p>
            <a:pPr algn="ctr"/>
            <a:r>
              <a:rPr lang="en-US" altLang="ko-KR" sz="1600" dirty="0">
                <a:latin typeface="Arial" charset="0"/>
              </a:rPr>
              <a:t>Jung KW, </a:t>
            </a:r>
            <a:r>
              <a:rPr lang="en-US" altLang="ko-KR" sz="1600" dirty="0" err="1">
                <a:latin typeface="Arial" charset="0"/>
              </a:rPr>
              <a:t>Myung</a:t>
            </a:r>
            <a:r>
              <a:rPr lang="en-US" altLang="ko-KR" sz="1600" dirty="0">
                <a:latin typeface="Arial" charset="0"/>
              </a:rPr>
              <a:t> SJ, et al.  Gut and Liver  2008 </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smtClean="0">
                <a:latin typeface="휴먼엑스포" pitchFamily="18" charset="-127"/>
                <a:ea typeface="휴먼엑스포" pitchFamily="18" charset="-127"/>
              </a:rPr>
              <a:t>배변 습관과 생활 양식의 변화</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2132856"/>
            <a:ext cx="8229600" cy="3993307"/>
          </a:xfrm>
        </p:spPr>
        <p:txBody>
          <a:bodyPr>
            <a:normAutofit fontScale="70000" lnSpcReduction="20000"/>
          </a:bodyPr>
          <a:lstStyle/>
          <a:p>
            <a:pPr>
              <a:lnSpc>
                <a:spcPct val="170000"/>
              </a:lnSpc>
            </a:pPr>
            <a:r>
              <a:rPr lang="ko-KR" altLang="en-US" sz="3000" b="1" dirty="0" smtClean="0"/>
              <a:t>가장 적절한 시간은 식후 위</a:t>
            </a:r>
            <a:r>
              <a:rPr lang="en-US" altLang="ko-KR" sz="3000" b="1" dirty="0" smtClean="0"/>
              <a:t>-</a:t>
            </a:r>
            <a:r>
              <a:rPr lang="ko-KR" altLang="en-US" sz="3000" b="1" dirty="0" smtClean="0"/>
              <a:t>대장 반사를 이용하기 위하여 아침 식사 후나 저녁 식사 후 또는 </a:t>
            </a:r>
            <a:r>
              <a:rPr lang="ko-KR" altLang="en-US" sz="3000" b="1" dirty="0" err="1" smtClean="0"/>
              <a:t>걷고난</a:t>
            </a:r>
            <a:r>
              <a:rPr lang="ko-KR" altLang="en-US" sz="3000" b="1" dirty="0" smtClean="0"/>
              <a:t> 후이므로 이러한 시간에 변기에 앉는 것이 좋다</a:t>
            </a:r>
            <a:r>
              <a:rPr lang="en-US" altLang="ko-KR" sz="3000" b="1" dirty="0" smtClean="0"/>
              <a:t>.</a:t>
            </a:r>
          </a:p>
          <a:p>
            <a:pPr lvl="1">
              <a:lnSpc>
                <a:spcPct val="170000"/>
              </a:lnSpc>
            </a:pPr>
            <a:r>
              <a:rPr lang="ko-KR" altLang="en-US" sz="2600" dirty="0" err="1" smtClean="0"/>
              <a:t>장운동의</a:t>
            </a:r>
            <a:r>
              <a:rPr lang="ko-KR" altLang="en-US" sz="2600" dirty="0" smtClean="0"/>
              <a:t> 최적 시간은 </a:t>
            </a:r>
            <a:r>
              <a:rPr lang="ko-KR" altLang="en-US" sz="2600" b="1" dirty="0" smtClean="0">
                <a:solidFill>
                  <a:srgbClr val="FF0000"/>
                </a:solidFill>
              </a:rPr>
              <a:t>걷고 난 후 </a:t>
            </a:r>
            <a:r>
              <a:rPr lang="en-US" altLang="ko-KR" sz="2600" b="1" dirty="0" smtClean="0">
                <a:solidFill>
                  <a:srgbClr val="FF0000"/>
                </a:solidFill>
              </a:rPr>
              <a:t>2</a:t>
            </a:r>
            <a:r>
              <a:rPr lang="ko-KR" altLang="en-US" sz="2600" b="1" dirty="0" smtClean="0">
                <a:solidFill>
                  <a:srgbClr val="FF0000"/>
                </a:solidFill>
              </a:rPr>
              <a:t>시간 이내나 아침 식사 후</a:t>
            </a:r>
            <a:endParaRPr lang="en-US" altLang="ko-KR" sz="2600" b="1" dirty="0" smtClean="0">
              <a:solidFill>
                <a:srgbClr val="FF0000"/>
              </a:solidFill>
            </a:endParaRPr>
          </a:p>
          <a:p>
            <a:pPr lvl="1">
              <a:lnSpc>
                <a:spcPct val="170000"/>
              </a:lnSpc>
            </a:pPr>
            <a:endParaRPr lang="en-US" altLang="ko-KR" dirty="0" smtClean="0"/>
          </a:p>
          <a:p>
            <a:pPr>
              <a:lnSpc>
                <a:spcPct val="170000"/>
              </a:lnSpc>
            </a:pPr>
            <a:r>
              <a:rPr lang="en-US" altLang="ko-KR" b="1" dirty="0" smtClean="0"/>
              <a:t>10</a:t>
            </a:r>
            <a:r>
              <a:rPr lang="ko-KR" altLang="en-US" b="1" dirty="0" smtClean="0"/>
              <a:t>분 이상 오랜 시간 변기에 앉아 있지 않는 것이 중요하며 </a:t>
            </a:r>
            <a:r>
              <a:rPr lang="ko-KR" altLang="en-US" b="1" dirty="0" err="1" smtClean="0"/>
              <a:t>고관절을</a:t>
            </a:r>
            <a:r>
              <a:rPr lang="ko-KR" altLang="en-US" b="1" dirty="0" smtClean="0"/>
              <a:t> 구부려 쪼그리는 자세가 되도록 지도한다</a:t>
            </a:r>
            <a:r>
              <a:rPr lang="en-US" altLang="ko-KR" b="1" dirty="0" smtClean="0"/>
              <a:t>.</a:t>
            </a:r>
            <a:endParaRPr lang="ko-KR" altLang="en-US" b="1" dirty="0" smtClean="0"/>
          </a:p>
          <a:p>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a:bodyPr>
          <a:lstStyle/>
          <a:p>
            <a:pPr algn="just">
              <a:lnSpc>
                <a:spcPct val="150000"/>
              </a:lnSpc>
            </a:pPr>
            <a:r>
              <a:rPr lang="ko-KR" altLang="en-US" sz="2400" b="1" dirty="0" err="1" smtClean="0"/>
              <a:t>변의의</a:t>
            </a:r>
            <a:r>
              <a:rPr lang="ko-KR" altLang="en-US" sz="2400" b="1" dirty="0" smtClean="0"/>
              <a:t> 유무에 상관 없이 강박적으로 일정 변기에 앉아 힘주어 대변을 배출하려고 하나 적절한 배변이 이루어 지지 않아 </a:t>
            </a:r>
            <a:r>
              <a:rPr lang="ko-KR" altLang="en-US" sz="2400" b="1" dirty="0" err="1" smtClean="0">
                <a:solidFill>
                  <a:srgbClr val="0070C0"/>
                </a:solidFill>
              </a:rPr>
              <a:t>치핵</a:t>
            </a:r>
            <a:r>
              <a:rPr lang="en-US" altLang="ko-KR" sz="2400" b="1" dirty="0" smtClean="0">
                <a:solidFill>
                  <a:srgbClr val="0070C0"/>
                </a:solidFill>
              </a:rPr>
              <a:t>, </a:t>
            </a:r>
            <a:r>
              <a:rPr lang="ko-KR" altLang="en-US" sz="2400" b="1" dirty="0" err="1" smtClean="0">
                <a:solidFill>
                  <a:srgbClr val="0070C0"/>
                </a:solidFill>
              </a:rPr>
              <a:t>변실금</a:t>
            </a:r>
            <a:r>
              <a:rPr lang="ko-KR" altLang="en-US" sz="2400" b="1" dirty="0" err="1" smtClean="0"/>
              <a:t>과</a:t>
            </a:r>
            <a:r>
              <a:rPr lang="ko-KR" altLang="en-US" sz="2400" b="1" dirty="0" smtClean="0"/>
              <a:t> 같은 항문 직장 </a:t>
            </a:r>
            <a:r>
              <a:rPr lang="ko-KR" altLang="en-US" sz="2400" b="1" dirty="0" err="1" smtClean="0"/>
              <a:t>병변을</a:t>
            </a:r>
            <a:r>
              <a:rPr lang="ko-KR" altLang="en-US" sz="2400" b="1" dirty="0" smtClean="0"/>
              <a:t> 유발할 수 있다</a:t>
            </a:r>
            <a:r>
              <a:rPr lang="en-US" altLang="ko-KR" sz="2400" b="1" dirty="0" smtClean="0"/>
              <a:t>. </a:t>
            </a:r>
            <a:r>
              <a:rPr lang="ko-KR" altLang="en-US" sz="2400" b="1" dirty="0" smtClean="0"/>
              <a:t>이러한 경우에는 </a:t>
            </a:r>
            <a:r>
              <a:rPr lang="ko-KR" altLang="en-US" sz="2400" b="1" dirty="0" err="1" smtClean="0"/>
              <a:t>변의를</a:t>
            </a:r>
            <a:r>
              <a:rPr lang="ko-KR" altLang="en-US" sz="2400" b="1" dirty="0" smtClean="0"/>
              <a:t> 느끼는 경우에만 배변하도록 교육한다</a:t>
            </a:r>
            <a:r>
              <a:rPr lang="en-US" altLang="ko-KR" sz="2400" b="1" dirty="0" smtClean="0"/>
              <a:t>.</a:t>
            </a:r>
            <a:endParaRPr lang="ko-KR" altLang="en-US" b="1" dirty="0" smtClean="0"/>
          </a:p>
          <a:p>
            <a:endParaRPr lang="ko-KR" altLang="en-US"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smtClean="0">
                <a:latin typeface="휴먼엑스포" pitchFamily="18" charset="-127"/>
                <a:ea typeface="휴먼엑스포" pitchFamily="18" charset="-127"/>
              </a:rPr>
              <a:t>섬유소와 물의 섭취</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914400" y="1916832"/>
            <a:ext cx="7113984" cy="4536504"/>
          </a:xfrm>
        </p:spPr>
        <p:txBody>
          <a:bodyPr>
            <a:normAutofit fontScale="32500" lnSpcReduction="20000"/>
          </a:bodyPr>
          <a:lstStyle/>
          <a:p>
            <a:pPr>
              <a:lnSpc>
                <a:spcPct val="160000"/>
              </a:lnSpc>
            </a:pPr>
            <a:r>
              <a:rPr lang="ko-KR" altLang="en-US" sz="9600" b="1" dirty="0" smtClean="0"/>
              <a:t>성인의 경우 적어도 하루 </a:t>
            </a:r>
            <a:r>
              <a:rPr lang="en-US" altLang="ko-KR" sz="9600" b="1" dirty="0" smtClean="0"/>
              <a:t>20-35g</a:t>
            </a:r>
            <a:r>
              <a:rPr lang="ko-KR" altLang="en-US" sz="9600" b="1" dirty="0" smtClean="0"/>
              <a:t>의 섬유소와 </a:t>
            </a:r>
            <a:r>
              <a:rPr lang="en-US" altLang="ko-KR" sz="9600" b="1" dirty="0" smtClean="0"/>
              <a:t>1.5-2 L</a:t>
            </a:r>
            <a:r>
              <a:rPr lang="ko-KR" altLang="en-US" sz="9600" b="1" dirty="0" smtClean="0"/>
              <a:t>의 물을 섭취</a:t>
            </a:r>
          </a:p>
          <a:p>
            <a:pPr lvl="1">
              <a:lnSpc>
                <a:spcPct val="160000"/>
              </a:lnSpc>
            </a:pPr>
            <a:r>
              <a:rPr lang="ko-KR" altLang="en-US" sz="7200" dirty="0" err="1" smtClean="0"/>
              <a:t>고섬유소</a:t>
            </a:r>
            <a:r>
              <a:rPr lang="ko-KR" altLang="en-US" sz="7200" dirty="0" smtClean="0"/>
              <a:t> 식이의 경우 초기에는 복부 팽만감 및 </a:t>
            </a:r>
            <a:r>
              <a:rPr lang="ko-KR" altLang="en-US" sz="7200" dirty="0" err="1" smtClean="0"/>
              <a:t>불편감</a:t>
            </a:r>
            <a:r>
              <a:rPr lang="en-US" altLang="ko-KR" sz="7200" dirty="0" smtClean="0"/>
              <a:t>, </a:t>
            </a:r>
            <a:r>
              <a:rPr lang="ko-KR" altLang="en-US" sz="7200" dirty="0" smtClean="0"/>
              <a:t>부글거림이 발생할 수</a:t>
            </a:r>
            <a:endParaRPr lang="en-US" altLang="ko-KR" sz="7200" dirty="0" smtClean="0"/>
          </a:p>
          <a:p>
            <a:pPr lvl="1">
              <a:lnSpc>
                <a:spcPct val="160000"/>
              </a:lnSpc>
            </a:pPr>
            <a:endParaRPr lang="ko-KR" altLang="en-US" sz="5600" dirty="0" smtClean="0"/>
          </a:p>
          <a:p>
            <a:pPr>
              <a:lnSpc>
                <a:spcPct val="160000"/>
              </a:lnSpc>
            </a:pPr>
            <a:r>
              <a:rPr lang="ko-KR" altLang="en-US" sz="9600" b="1" dirty="0" smtClean="0"/>
              <a:t>식이 섬유의 경우 </a:t>
            </a:r>
            <a:r>
              <a:rPr lang="en-US" altLang="ko-KR" sz="9600" b="1" dirty="0" smtClean="0"/>
              <a:t>1</a:t>
            </a:r>
            <a:r>
              <a:rPr lang="ko-KR" altLang="en-US" sz="9600" b="1" dirty="0" smtClean="0"/>
              <a:t>주당 평균 </a:t>
            </a:r>
            <a:r>
              <a:rPr lang="en-US" altLang="ko-KR" sz="9600" b="1" dirty="0" smtClean="0"/>
              <a:t>1.4</a:t>
            </a:r>
            <a:r>
              <a:rPr lang="ko-KR" altLang="en-US" sz="9600" b="1" dirty="0" smtClean="0"/>
              <a:t>회의 배변회수를 증가</a:t>
            </a:r>
            <a:endParaRPr lang="ko-KR" altLang="en-US" sz="9600" dirty="0" smtClean="0"/>
          </a:p>
        </p:txBody>
      </p:sp>
      <p:pic>
        <p:nvPicPr>
          <p:cNvPr id="151554" name="Picture 2"/>
          <p:cNvPicPr>
            <a:picLocks noChangeAspect="1" noChangeArrowheads="1"/>
          </p:cNvPicPr>
          <p:nvPr/>
        </p:nvPicPr>
        <p:blipFill>
          <a:blip r:embed="rId2" cstate="print"/>
          <a:srcRect/>
          <a:stretch>
            <a:fillRect/>
          </a:stretch>
        </p:blipFill>
        <p:spPr bwMode="auto">
          <a:xfrm>
            <a:off x="7200829" y="0"/>
            <a:ext cx="1735878" cy="18448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06090"/>
          </a:xfrm>
        </p:spPr>
        <p:txBody>
          <a:bodyPr>
            <a:normAutofit fontScale="90000"/>
          </a:bodyPr>
          <a:lstStyle/>
          <a:p>
            <a:endParaRPr lang="ko-KR" altLang="en-US" dirty="0"/>
          </a:p>
        </p:txBody>
      </p:sp>
      <p:sp>
        <p:nvSpPr>
          <p:cNvPr id="3" name="내용 개체 틀 2"/>
          <p:cNvSpPr>
            <a:spLocks noGrp="1"/>
          </p:cNvSpPr>
          <p:nvPr>
            <p:ph idx="1"/>
          </p:nvPr>
        </p:nvSpPr>
        <p:spPr>
          <a:xfrm>
            <a:off x="457200" y="1124744"/>
            <a:ext cx="8229600" cy="5472608"/>
          </a:xfrm>
        </p:spPr>
        <p:txBody>
          <a:bodyPr>
            <a:noAutofit/>
          </a:bodyPr>
          <a:lstStyle/>
          <a:p>
            <a:pPr>
              <a:lnSpc>
                <a:spcPct val="160000"/>
              </a:lnSpc>
            </a:pPr>
            <a:r>
              <a:rPr lang="ko-KR" altLang="en-US" sz="2400" b="1" dirty="0" smtClean="0"/>
              <a:t>일반적으로 기저 질환을 동반하지 않은 정상인의 경우에는 섬유 식이 섭취가 대변 양을 증가시키는 것으로 </a:t>
            </a:r>
            <a:r>
              <a:rPr lang="ko-KR" altLang="en-US" sz="2400" b="1" dirty="0" err="1" smtClean="0"/>
              <a:t>알려져있다</a:t>
            </a:r>
            <a:r>
              <a:rPr lang="en-US" altLang="ko-KR" sz="2400" b="1" dirty="0" smtClean="0"/>
              <a:t>.</a:t>
            </a:r>
          </a:p>
          <a:p>
            <a:pPr>
              <a:lnSpc>
                <a:spcPct val="160000"/>
              </a:lnSpc>
            </a:pPr>
            <a:endParaRPr lang="ko-KR" altLang="en-US" sz="2400" b="1" dirty="0" smtClean="0"/>
          </a:p>
          <a:p>
            <a:pPr>
              <a:lnSpc>
                <a:spcPct val="160000"/>
              </a:lnSpc>
            </a:pPr>
            <a:r>
              <a:rPr lang="ko-KR" altLang="en-US" sz="2400" b="1" dirty="0" err="1" smtClean="0"/>
              <a:t>고섬유소</a:t>
            </a:r>
            <a:r>
              <a:rPr lang="ko-KR" altLang="en-US" sz="2400" b="1" dirty="0" smtClean="0"/>
              <a:t> 식이가 모든 변비 환자에게 도움이 되는 </a:t>
            </a:r>
            <a:r>
              <a:rPr lang="ko-KR" altLang="en-US" sz="2400" b="1" dirty="0" err="1" smtClean="0"/>
              <a:t>것은아니다</a:t>
            </a:r>
            <a:r>
              <a:rPr lang="en-US" altLang="ko-KR" sz="2400" b="1" dirty="0" smtClean="0"/>
              <a:t>.</a:t>
            </a:r>
          </a:p>
          <a:p>
            <a:pPr lvl="1">
              <a:lnSpc>
                <a:spcPct val="160000"/>
              </a:lnSpc>
            </a:pPr>
            <a:r>
              <a:rPr lang="ko-KR" altLang="en-US" sz="2400" b="1" dirty="0" err="1" smtClean="0"/>
              <a:t>서행성</a:t>
            </a:r>
            <a:r>
              <a:rPr lang="ko-KR" altLang="en-US" sz="2400" b="1" dirty="0" smtClean="0"/>
              <a:t> 배출장애가 있는 경우나 </a:t>
            </a:r>
            <a:r>
              <a:rPr lang="ko-KR" altLang="en-US" sz="2400" b="1" dirty="0" err="1" smtClean="0"/>
              <a:t>골반저</a:t>
            </a:r>
            <a:r>
              <a:rPr lang="ko-KR" altLang="en-US" sz="2400" b="1" dirty="0" smtClean="0"/>
              <a:t> 기능이상이 있는 경우에는 </a:t>
            </a:r>
            <a:r>
              <a:rPr lang="ko-KR" altLang="en-US" sz="2400" b="1" dirty="0" err="1" smtClean="0"/>
              <a:t>고섬유소</a:t>
            </a:r>
            <a:r>
              <a:rPr lang="ko-KR" altLang="en-US" sz="2400" b="1" dirty="0" smtClean="0"/>
              <a:t> 식이에도 증상 개선이 뚜렷하지 않을 수 있다</a:t>
            </a:r>
            <a:r>
              <a:rPr lang="en-US" altLang="ko-KR" sz="2400" b="1" dirty="0" smtClean="0"/>
              <a:t>.</a:t>
            </a:r>
            <a:endParaRPr lang="ko-KR" altLang="en-US" sz="2400" b="1" dirty="0" smtClean="0"/>
          </a:p>
          <a:p>
            <a:endParaRPr lang="ko-KR" altLang="en-US" sz="2400" b="1" dirty="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lstStyle/>
          <a:p>
            <a:r>
              <a:rPr lang="ko-KR" altLang="en-US" b="1" dirty="0" err="1" smtClean="0">
                <a:latin typeface="휴먼엑스포" pitchFamily="18" charset="-127"/>
                <a:ea typeface="휴먼엑스포" pitchFamily="18" charset="-127"/>
              </a:rPr>
              <a:t>변비약</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374848" y="1196752"/>
            <a:ext cx="8229600" cy="5357192"/>
          </a:xfrm>
        </p:spPr>
        <p:txBody>
          <a:bodyPr>
            <a:noAutofit/>
          </a:bodyPr>
          <a:lstStyle/>
          <a:p>
            <a:r>
              <a:rPr lang="ko-KR" altLang="en-US" sz="2000" b="1" dirty="0" smtClean="0">
                <a:latin typeface="+mj-lt"/>
                <a:ea typeface="굴림체" pitchFamily="49" charset="-127"/>
              </a:rPr>
              <a:t>부피 형성 완하제 </a:t>
            </a:r>
            <a:endParaRPr lang="en-US" altLang="ko-KR" sz="2000" b="1" dirty="0" smtClean="0">
              <a:latin typeface="+mj-lt"/>
              <a:ea typeface="굴림체" pitchFamily="49" charset="-127"/>
            </a:endParaRPr>
          </a:p>
          <a:p>
            <a:pPr>
              <a:buFont typeface="Wingdings" pitchFamily="2" charset="2"/>
              <a:buNone/>
            </a:pPr>
            <a:r>
              <a:rPr lang="en-US" altLang="ko-KR" sz="2000" b="1" dirty="0" smtClean="0">
                <a:latin typeface="+mj-lt"/>
                <a:ea typeface="굴림체" pitchFamily="49" charset="-127"/>
              </a:rPr>
              <a:t>              </a:t>
            </a:r>
            <a:r>
              <a:rPr lang="ko-KR" altLang="en-US" sz="2000" b="1" dirty="0" err="1" smtClean="0">
                <a:latin typeface="+mj-lt"/>
                <a:ea typeface="굴림체" pitchFamily="49" charset="-127"/>
              </a:rPr>
              <a:t>겨껍질</a:t>
            </a:r>
            <a:r>
              <a:rPr lang="en-US" altLang="ko-KR" sz="2000" b="1" dirty="0" smtClean="0">
                <a:latin typeface="+mj-lt"/>
                <a:ea typeface="굴림체" pitchFamily="49" charset="-127"/>
              </a:rPr>
              <a:t>,  </a:t>
            </a:r>
            <a:r>
              <a:rPr lang="ko-KR" altLang="en-US" sz="2000" b="1" dirty="0" smtClean="0">
                <a:latin typeface="+mj-lt"/>
                <a:ea typeface="굴림체" pitchFamily="49" charset="-127"/>
              </a:rPr>
              <a:t>한천</a:t>
            </a:r>
            <a:r>
              <a:rPr lang="en-US" altLang="ko-KR" sz="2000" b="1" dirty="0" smtClean="0">
                <a:latin typeface="+mj-lt"/>
                <a:ea typeface="굴림체" pitchFamily="49" charset="-127"/>
              </a:rPr>
              <a:t>,   </a:t>
            </a:r>
            <a:r>
              <a:rPr lang="ko-KR" altLang="en-US" sz="2000" b="1" dirty="0" err="1" smtClean="0">
                <a:latin typeface="+mj-lt"/>
                <a:ea typeface="굴림체" pitchFamily="49" charset="-127"/>
              </a:rPr>
              <a:t>차전자피</a:t>
            </a:r>
            <a:r>
              <a:rPr lang="en-US" altLang="ko-KR" sz="2000" b="1" dirty="0" smtClean="0">
                <a:latin typeface="+mj-lt"/>
                <a:ea typeface="굴림체" pitchFamily="49" charset="-127"/>
              </a:rPr>
              <a:t>(</a:t>
            </a:r>
            <a:r>
              <a:rPr lang="en-US" altLang="ko-KR" sz="2000" b="1" dirty="0" err="1" smtClean="0">
                <a:latin typeface="+mj-lt"/>
                <a:ea typeface="굴림체" pitchFamily="49" charset="-127"/>
              </a:rPr>
              <a:t>psyllium</a:t>
            </a:r>
            <a:r>
              <a:rPr lang="en-US" altLang="ko-KR" sz="2000" b="1" dirty="0" smtClean="0">
                <a:latin typeface="+mj-lt"/>
                <a:ea typeface="굴림체" pitchFamily="49" charset="-127"/>
              </a:rPr>
              <a:t> husk, </a:t>
            </a:r>
            <a:r>
              <a:rPr lang="ko-KR" altLang="en-US" sz="2000" b="1" dirty="0" err="1" smtClean="0">
                <a:latin typeface="+mj-lt"/>
                <a:ea typeface="굴림체" pitchFamily="49" charset="-127"/>
              </a:rPr>
              <a:t>뮤타실</a:t>
            </a:r>
            <a:r>
              <a:rPr lang="en-US" altLang="ko-KR" sz="2000" b="1" dirty="0" smtClean="0">
                <a:latin typeface="+mj-lt"/>
                <a:ea typeface="굴림체" pitchFamily="49" charset="-127"/>
              </a:rPr>
              <a:t>), </a:t>
            </a:r>
          </a:p>
          <a:p>
            <a:pPr>
              <a:buFont typeface="Wingdings" pitchFamily="2" charset="2"/>
              <a:buNone/>
            </a:pPr>
            <a:r>
              <a:rPr lang="en-US" altLang="ko-KR" sz="2000" b="1" dirty="0" smtClean="0">
                <a:latin typeface="+mj-lt"/>
                <a:ea typeface="굴림체" pitchFamily="49" charset="-127"/>
              </a:rPr>
              <a:t>              </a:t>
            </a:r>
            <a:r>
              <a:rPr lang="ko-KR" altLang="en-US" sz="2000" b="1" dirty="0" err="1" smtClean="0">
                <a:latin typeface="+mj-lt"/>
                <a:ea typeface="굴림체" pitchFamily="49" charset="-127"/>
              </a:rPr>
              <a:t>아기오</a:t>
            </a:r>
            <a:r>
              <a:rPr lang="ko-KR" altLang="en-US" sz="2000" b="1" dirty="0" smtClean="0">
                <a:latin typeface="+mj-lt"/>
                <a:ea typeface="굴림체" pitchFamily="49" charset="-127"/>
              </a:rPr>
              <a:t> 과립</a:t>
            </a:r>
            <a:r>
              <a:rPr lang="en-US" altLang="ko-KR" sz="2000" b="1" dirty="0" smtClean="0">
                <a:latin typeface="+mj-lt"/>
                <a:ea typeface="굴림체" pitchFamily="49" charset="-127"/>
              </a:rPr>
              <a:t>, </a:t>
            </a:r>
            <a:r>
              <a:rPr lang="ko-KR" altLang="en-US" sz="2000" b="1" dirty="0" err="1" smtClean="0">
                <a:latin typeface="+mj-lt"/>
                <a:ea typeface="굴림체" pitchFamily="49" charset="-127"/>
              </a:rPr>
              <a:t>실콘</a:t>
            </a:r>
            <a:r>
              <a:rPr lang="en-US" altLang="ko-KR" sz="2000" b="1" dirty="0" smtClean="0">
                <a:latin typeface="+mj-lt"/>
                <a:ea typeface="굴림체" pitchFamily="49" charset="-127"/>
              </a:rPr>
              <a:t>, </a:t>
            </a:r>
            <a:r>
              <a:rPr lang="ko-KR" altLang="en-US" sz="2000" b="1" dirty="0" err="1" smtClean="0">
                <a:latin typeface="+mj-lt"/>
                <a:ea typeface="굴림체" pitchFamily="49" charset="-127"/>
              </a:rPr>
              <a:t>웰콘</a:t>
            </a:r>
            <a:r>
              <a:rPr lang="en-US" altLang="ko-KR" sz="2000" b="1" dirty="0" smtClean="0">
                <a:latin typeface="+mj-lt"/>
                <a:ea typeface="굴림체" pitchFamily="49" charset="-127"/>
              </a:rPr>
              <a:t> </a:t>
            </a:r>
          </a:p>
          <a:p>
            <a:pPr>
              <a:buFont typeface="Wingdings" pitchFamily="2" charset="2"/>
              <a:buNone/>
            </a:pPr>
            <a:endParaRPr lang="ko-KR" altLang="en-US" sz="2000" b="1" dirty="0" smtClean="0">
              <a:latin typeface="+mj-lt"/>
              <a:ea typeface="굴림체" pitchFamily="49" charset="-127"/>
            </a:endParaRPr>
          </a:p>
          <a:p>
            <a:r>
              <a:rPr lang="ko-KR" altLang="en-US" sz="2000" b="1" dirty="0" err="1" smtClean="0">
                <a:latin typeface="+mj-lt"/>
                <a:ea typeface="굴림체" pitchFamily="49" charset="-127"/>
              </a:rPr>
              <a:t>점활성하제</a:t>
            </a:r>
            <a:r>
              <a:rPr lang="ko-KR" altLang="en-US" sz="2000" b="1" dirty="0" smtClean="0">
                <a:latin typeface="+mj-lt"/>
                <a:ea typeface="굴림체" pitchFamily="49" charset="-127"/>
              </a:rPr>
              <a:t> </a:t>
            </a:r>
            <a:r>
              <a:rPr lang="en-US" altLang="ko-KR" sz="2000" b="1" dirty="0" smtClean="0">
                <a:latin typeface="+mj-lt"/>
                <a:ea typeface="굴림체" pitchFamily="49" charset="-127"/>
              </a:rPr>
              <a:t>(Emollient laxatives)</a:t>
            </a:r>
          </a:p>
          <a:p>
            <a:pPr>
              <a:buFont typeface="Wingdings" pitchFamily="2" charset="2"/>
              <a:buNone/>
            </a:pPr>
            <a:r>
              <a:rPr lang="en-US" altLang="ko-KR" sz="2000" b="1" dirty="0" smtClean="0">
                <a:latin typeface="+mj-lt"/>
                <a:ea typeface="굴림체" pitchFamily="49" charset="-127"/>
              </a:rPr>
              <a:t>              </a:t>
            </a:r>
            <a:r>
              <a:rPr lang="ko-KR" altLang="en-US" sz="2000" b="1" dirty="0" err="1" smtClean="0">
                <a:latin typeface="+mj-lt"/>
                <a:ea typeface="굴림체" pitchFamily="49" charset="-127"/>
              </a:rPr>
              <a:t>광유</a:t>
            </a:r>
            <a:r>
              <a:rPr lang="en-US" altLang="ko-KR" sz="2000" b="1" dirty="0" smtClean="0">
                <a:latin typeface="+mj-lt"/>
                <a:ea typeface="굴림체" pitchFamily="49" charset="-127"/>
              </a:rPr>
              <a:t>(mineral oil), </a:t>
            </a:r>
            <a:r>
              <a:rPr lang="ko-KR" altLang="en-US" sz="2000" b="1" dirty="0" smtClean="0">
                <a:latin typeface="+mj-lt"/>
                <a:ea typeface="굴림체" pitchFamily="49" charset="-127"/>
              </a:rPr>
              <a:t>올리브유</a:t>
            </a:r>
            <a:endParaRPr lang="en-US" altLang="ko-KR" sz="2000" b="1" dirty="0" smtClean="0">
              <a:latin typeface="+mj-lt"/>
              <a:ea typeface="굴림체" pitchFamily="49" charset="-127"/>
            </a:endParaRPr>
          </a:p>
          <a:p>
            <a:pPr>
              <a:buFont typeface="Wingdings" pitchFamily="2" charset="2"/>
              <a:buNone/>
            </a:pPr>
            <a:endParaRPr lang="ko-KR" altLang="en-US" sz="2000" b="1" dirty="0" smtClean="0">
              <a:latin typeface="+mj-lt"/>
              <a:ea typeface="굴림체" pitchFamily="49" charset="-127"/>
            </a:endParaRPr>
          </a:p>
          <a:p>
            <a:r>
              <a:rPr lang="ko-KR" altLang="en-US" sz="2000" b="1" dirty="0" err="1" smtClean="0">
                <a:latin typeface="+mj-lt"/>
                <a:ea typeface="굴림체" pitchFamily="49" charset="-127"/>
              </a:rPr>
              <a:t>삼투성하제</a:t>
            </a:r>
            <a:r>
              <a:rPr lang="ko-KR" altLang="en-US" sz="2000" b="1" dirty="0" smtClean="0">
                <a:latin typeface="+mj-lt"/>
                <a:ea typeface="굴림체" pitchFamily="49" charset="-127"/>
              </a:rPr>
              <a:t> </a:t>
            </a:r>
            <a:r>
              <a:rPr lang="en-US" altLang="ko-KR" sz="2000" b="1" dirty="0" smtClean="0">
                <a:latin typeface="+mj-lt"/>
                <a:ea typeface="굴림체" pitchFamily="49" charset="-127"/>
              </a:rPr>
              <a:t>(Osmotic laxatives)</a:t>
            </a:r>
          </a:p>
          <a:p>
            <a:pPr lvl="1"/>
            <a:r>
              <a:rPr lang="en-US" altLang="ko-KR" sz="1600" b="1" dirty="0" err="1" smtClean="0">
                <a:latin typeface="+mj-lt"/>
                <a:ea typeface="굴림체" pitchFamily="49" charset="-127"/>
              </a:rPr>
              <a:t>Lactulose</a:t>
            </a:r>
            <a:r>
              <a:rPr lang="en-US" altLang="ko-KR" sz="1600" b="1" dirty="0" smtClean="0">
                <a:latin typeface="+mj-lt"/>
                <a:ea typeface="굴림체" pitchFamily="49" charset="-127"/>
              </a:rPr>
              <a:t> (</a:t>
            </a:r>
            <a:r>
              <a:rPr lang="ko-KR" altLang="en-US" sz="1600" b="1" dirty="0" err="1" smtClean="0">
                <a:latin typeface="+mj-lt"/>
                <a:ea typeface="굴림체" pitchFamily="49" charset="-127"/>
              </a:rPr>
              <a:t>듀파락</a:t>
            </a:r>
            <a:r>
              <a:rPr lang="en-US" altLang="ko-KR" sz="1600" b="1" dirty="0" smtClean="0">
                <a:latin typeface="+mj-lt"/>
                <a:ea typeface="굴림체" pitchFamily="49" charset="-127"/>
              </a:rPr>
              <a:t>), </a:t>
            </a:r>
            <a:r>
              <a:rPr lang="en-US" altLang="ko-KR" sz="1600" b="1" dirty="0" err="1" smtClean="0">
                <a:latin typeface="+mj-lt"/>
                <a:ea typeface="굴림체" pitchFamily="49" charset="-127"/>
              </a:rPr>
              <a:t>lactitol</a:t>
            </a:r>
            <a:r>
              <a:rPr lang="en-US" altLang="ko-KR" sz="1600" b="1" dirty="0" smtClean="0">
                <a:latin typeface="+mj-lt"/>
                <a:ea typeface="굴림체" pitchFamily="49" charset="-127"/>
              </a:rPr>
              <a:t>, </a:t>
            </a:r>
            <a:r>
              <a:rPr lang="ko-KR" altLang="en-US" sz="1600" b="1" dirty="0" smtClean="0">
                <a:latin typeface="+mj-lt"/>
                <a:ea typeface="굴림체" pitchFamily="49" charset="-127"/>
              </a:rPr>
              <a:t>마그네슘제제 </a:t>
            </a:r>
            <a:r>
              <a:rPr lang="en-US" altLang="ko-KR" sz="1600" b="1" dirty="0" smtClean="0">
                <a:latin typeface="+mj-lt"/>
                <a:ea typeface="굴림체" pitchFamily="49" charset="-127"/>
              </a:rPr>
              <a:t>(</a:t>
            </a:r>
            <a:r>
              <a:rPr lang="ko-KR" altLang="en-US" sz="1600" b="1" dirty="0" err="1" smtClean="0">
                <a:latin typeface="+mj-lt"/>
                <a:ea typeface="굴림체" pitchFamily="49" charset="-127"/>
              </a:rPr>
              <a:t>마그밀</a:t>
            </a:r>
            <a:r>
              <a:rPr lang="en-US" altLang="ko-KR" sz="1600" b="1" dirty="0" smtClean="0">
                <a:latin typeface="+mj-lt"/>
                <a:ea typeface="굴림체" pitchFamily="49" charset="-127"/>
              </a:rPr>
              <a:t>)</a:t>
            </a:r>
          </a:p>
          <a:p>
            <a:pPr lvl="1"/>
            <a:endParaRPr lang="ko-KR" altLang="en-US" sz="1600" b="1" dirty="0" smtClean="0">
              <a:latin typeface="+mj-lt"/>
              <a:ea typeface="굴림체" pitchFamily="49" charset="-127"/>
            </a:endParaRPr>
          </a:p>
          <a:p>
            <a:r>
              <a:rPr lang="ko-KR" altLang="en-US" sz="2000" b="1" dirty="0" smtClean="0">
                <a:latin typeface="+mj-lt"/>
                <a:ea typeface="굴림체" pitchFamily="49" charset="-127"/>
              </a:rPr>
              <a:t>자극성하제 </a:t>
            </a:r>
            <a:r>
              <a:rPr lang="en-US" altLang="ko-KR" sz="2000" b="1" dirty="0" smtClean="0">
                <a:latin typeface="+mj-lt"/>
                <a:ea typeface="굴림체" pitchFamily="49" charset="-127"/>
              </a:rPr>
              <a:t>(Stimulant laxatives)</a:t>
            </a:r>
          </a:p>
          <a:p>
            <a:pPr lvl="1"/>
            <a:r>
              <a:rPr lang="en-US" altLang="ko-KR" sz="1600" b="1" dirty="0" smtClean="0">
                <a:latin typeface="+mj-lt"/>
                <a:ea typeface="굴림체" pitchFamily="49" charset="-127"/>
              </a:rPr>
              <a:t>cascara, </a:t>
            </a:r>
            <a:r>
              <a:rPr lang="en-US" altLang="ko-KR" sz="1600" b="1" dirty="0" err="1" smtClean="0">
                <a:latin typeface="+mj-lt"/>
                <a:ea typeface="굴림체" pitchFamily="49" charset="-127"/>
              </a:rPr>
              <a:t>senna</a:t>
            </a:r>
            <a:r>
              <a:rPr lang="en-US" altLang="ko-KR" sz="1600" b="1" dirty="0" smtClean="0">
                <a:latin typeface="+mj-lt"/>
                <a:ea typeface="굴림체" pitchFamily="49" charset="-127"/>
              </a:rPr>
              <a:t>, aloe, </a:t>
            </a:r>
            <a:r>
              <a:rPr lang="ko-KR" altLang="en-US" sz="1600" b="1" dirty="0" err="1" smtClean="0">
                <a:latin typeface="+mj-lt"/>
                <a:ea typeface="굴림체" pitchFamily="49" charset="-127"/>
              </a:rPr>
              <a:t>비사코딜</a:t>
            </a:r>
            <a:r>
              <a:rPr lang="ko-KR" altLang="en-US" sz="1600" b="1" dirty="0" smtClean="0">
                <a:latin typeface="+mj-lt"/>
                <a:ea typeface="굴림체" pitchFamily="49" charset="-127"/>
              </a:rPr>
              <a:t> </a:t>
            </a:r>
            <a:r>
              <a:rPr lang="en-US" altLang="ko-KR" sz="1600" b="1" dirty="0" smtClean="0">
                <a:latin typeface="+mj-lt"/>
                <a:ea typeface="굴림체" pitchFamily="49" charset="-127"/>
              </a:rPr>
              <a:t>(</a:t>
            </a:r>
            <a:r>
              <a:rPr lang="ko-KR" altLang="en-US" sz="1600" b="1" dirty="0" err="1" smtClean="0">
                <a:latin typeface="+mj-lt"/>
                <a:ea typeface="굴림체" pitchFamily="49" charset="-127"/>
              </a:rPr>
              <a:t>둘코락스</a:t>
            </a:r>
            <a:r>
              <a:rPr lang="en-US" altLang="ko-KR" sz="1600" b="1" dirty="0" smtClean="0">
                <a:latin typeface="+mj-lt"/>
                <a:ea typeface="굴림체" pitchFamily="49" charset="-127"/>
              </a:rPr>
              <a:t>),  </a:t>
            </a:r>
            <a:r>
              <a:rPr lang="ko-KR" altLang="en-US" sz="1600" b="1" dirty="0" err="1" smtClean="0">
                <a:latin typeface="+mj-lt"/>
                <a:ea typeface="굴림체" pitchFamily="49" charset="-127"/>
              </a:rPr>
              <a:t>아락실</a:t>
            </a:r>
            <a:r>
              <a:rPr lang="en-US" altLang="ko-KR" sz="1600" b="1" dirty="0" smtClean="0">
                <a:latin typeface="+mj-lt"/>
                <a:ea typeface="굴림체" pitchFamily="49" charset="-127"/>
              </a:rPr>
              <a:t>( </a:t>
            </a:r>
            <a:r>
              <a:rPr lang="ko-KR" altLang="en-US" sz="1600" b="1" dirty="0" err="1" smtClean="0">
                <a:latin typeface="+mj-lt"/>
                <a:ea typeface="굴림체" pitchFamily="49" charset="-127"/>
              </a:rPr>
              <a:t>차전자</a:t>
            </a:r>
            <a:r>
              <a:rPr lang="en-US" altLang="ko-KR" sz="1600" b="1" dirty="0" smtClean="0">
                <a:latin typeface="+mj-lt"/>
                <a:ea typeface="굴림체" pitchFamily="49" charset="-127"/>
              </a:rPr>
              <a:t>+</a:t>
            </a:r>
            <a:r>
              <a:rPr lang="en-US" altLang="ko-KR" sz="1600" b="1" dirty="0" err="1" smtClean="0">
                <a:latin typeface="+mj-lt"/>
                <a:ea typeface="굴림체" pitchFamily="49" charset="-127"/>
              </a:rPr>
              <a:t>senna</a:t>
            </a:r>
            <a:r>
              <a:rPr lang="en-US" altLang="ko-KR" sz="1600" b="1" dirty="0" smtClean="0">
                <a:latin typeface="+mj-lt"/>
                <a:ea typeface="굴림체" pitchFamily="49" charset="-127"/>
              </a:rPr>
              <a:t>), </a:t>
            </a:r>
            <a:r>
              <a:rPr lang="ko-KR" altLang="en-US" sz="1600" b="1" dirty="0" smtClean="0">
                <a:latin typeface="+mj-lt"/>
                <a:ea typeface="굴림체" pitchFamily="49" charset="-127"/>
              </a:rPr>
              <a:t>동규자차</a:t>
            </a:r>
            <a:endParaRPr lang="en-US" altLang="ko-KR" sz="1600" b="1" dirty="0" smtClean="0">
              <a:latin typeface="+mj-lt"/>
              <a:ea typeface="굴림체" pitchFamily="49" charset="-127"/>
            </a:endParaRPr>
          </a:p>
          <a:p>
            <a:pPr lvl="1"/>
            <a:endParaRPr lang="ko-KR" altLang="en-US" sz="1600" b="1" dirty="0" smtClean="0">
              <a:latin typeface="+mj-lt"/>
              <a:ea typeface="굴림체" pitchFamily="49" charset="-127"/>
            </a:endParaRPr>
          </a:p>
          <a:p>
            <a:r>
              <a:rPr lang="ko-KR" altLang="en-US" sz="2000" b="1" dirty="0" err="1" smtClean="0">
                <a:latin typeface="+mj-lt"/>
                <a:ea typeface="굴림체" pitchFamily="49" charset="-127"/>
              </a:rPr>
              <a:t>장운동촉진제</a:t>
            </a:r>
            <a:r>
              <a:rPr lang="ko-KR" altLang="en-US" sz="2000" b="1" dirty="0" smtClean="0">
                <a:latin typeface="+mj-lt"/>
                <a:ea typeface="굴림체" pitchFamily="49" charset="-127"/>
              </a:rPr>
              <a:t>  </a:t>
            </a:r>
            <a:endParaRPr lang="en-US" altLang="ko-KR" sz="2000" b="1" dirty="0" smtClean="0">
              <a:latin typeface="+mj-lt"/>
              <a:ea typeface="굴림체" pitchFamily="49" charset="-127"/>
            </a:endParaRPr>
          </a:p>
          <a:p>
            <a:pPr lvl="1"/>
            <a:r>
              <a:rPr lang="ko-KR" altLang="en-US" sz="1600" b="1" dirty="0" err="1" smtClean="0">
                <a:latin typeface="+mj-lt"/>
                <a:ea typeface="굴림체" pitchFamily="49" charset="-127"/>
              </a:rPr>
              <a:t>가스모틴</a:t>
            </a:r>
            <a:r>
              <a:rPr lang="en-US" altLang="ko-KR" sz="1600" b="1" dirty="0" smtClean="0">
                <a:latin typeface="+mj-lt"/>
                <a:ea typeface="굴림체" pitchFamily="49" charset="-127"/>
              </a:rPr>
              <a:t>,</a:t>
            </a:r>
            <a:r>
              <a:rPr lang="ko-KR" altLang="en-US" sz="1600" b="1" dirty="0" smtClean="0">
                <a:latin typeface="+mj-lt"/>
                <a:ea typeface="굴림체" pitchFamily="49" charset="-127"/>
              </a:rPr>
              <a:t> </a:t>
            </a:r>
            <a:r>
              <a:rPr lang="ko-KR" altLang="en-US" sz="1600" b="1" dirty="0" err="1" smtClean="0">
                <a:latin typeface="+mj-lt"/>
                <a:ea typeface="굴림체" pitchFamily="49" charset="-127"/>
              </a:rPr>
              <a:t>가나톤</a:t>
            </a:r>
            <a:r>
              <a:rPr lang="en-US" altLang="ko-KR" sz="1600" b="1" dirty="0" smtClean="0">
                <a:latin typeface="+mj-lt"/>
                <a:ea typeface="굴림체" pitchFamily="49" charset="-127"/>
              </a:rPr>
              <a:t>,</a:t>
            </a:r>
            <a:r>
              <a:rPr lang="ko-KR" altLang="en-US" sz="1600" b="1" dirty="0" smtClean="0">
                <a:latin typeface="+mj-lt"/>
                <a:ea typeface="굴림체" pitchFamily="49" charset="-127"/>
              </a:rPr>
              <a:t> </a:t>
            </a:r>
            <a:r>
              <a:rPr lang="ko-KR" altLang="en-US" sz="1600" b="1" dirty="0" err="1" smtClean="0">
                <a:latin typeface="+mj-lt"/>
                <a:ea typeface="굴림체" pitchFamily="49" charset="-127"/>
              </a:rPr>
              <a:t>레보설피리드</a:t>
            </a:r>
            <a:endParaRPr lang="ko-KR" altLang="en-US" sz="1600" b="1" dirty="0" smtClean="0">
              <a:latin typeface="+mj-lt"/>
              <a:ea typeface="굴림체" pitchFamily="49" charset="-127"/>
            </a:endParaRP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smtClean="0">
                <a:latin typeface="휴먼엑스포" pitchFamily="18" charset="-127"/>
                <a:ea typeface="휴먼엑스포" pitchFamily="18" charset="-127"/>
              </a:rPr>
              <a:t>부피 형성 완하제</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1916832"/>
            <a:ext cx="8229600" cy="4209331"/>
          </a:xfrm>
        </p:spPr>
        <p:txBody>
          <a:bodyPr>
            <a:normAutofit/>
          </a:bodyPr>
          <a:lstStyle/>
          <a:p>
            <a:r>
              <a:rPr lang="ko-KR" altLang="en-US" sz="2400" b="1" dirty="0" smtClean="0"/>
              <a:t>식이 섬유 섭취가 충분하지 못한 환자에게 유용</a:t>
            </a:r>
            <a:endParaRPr lang="en-US" altLang="ko-KR" sz="2400" b="1" dirty="0" smtClean="0"/>
          </a:p>
          <a:p>
            <a:endParaRPr lang="ko-KR" altLang="en-US" sz="2400" b="1" dirty="0" smtClean="0"/>
          </a:p>
          <a:p>
            <a:r>
              <a:rPr lang="ko-KR" altLang="en-US" sz="2400" b="1" dirty="0" smtClean="0"/>
              <a:t>일부에서는 장내 세균에 의해 대사되어 이산화탄소나 수소와 같은 가스를 형성한다</a:t>
            </a:r>
            <a:r>
              <a:rPr lang="en-US" altLang="ko-KR" sz="2400" b="1" dirty="0" smtClean="0"/>
              <a:t>. </a:t>
            </a:r>
            <a:r>
              <a:rPr lang="ko-KR" altLang="en-US" sz="2400" b="1" dirty="0" smtClean="0"/>
              <a:t>이로 인해 복부 팽만감이나 다량의 방귀를 유발한다</a:t>
            </a:r>
            <a:r>
              <a:rPr lang="en-US" altLang="ko-KR" sz="2400" b="1" dirty="0" smtClean="0"/>
              <a:t>.</a:t>
            </a:r>
          </a:p>
          <a:p>
            <a:endParaRPr lang="en-US" altLang="ko-KR" sz="2400" b="1" dirty="0" smtClean="0"/>
          </a:p>
          <a:p>
            <a:r>
              <a:rPr lang="ko-KR" altLang="en-US" sz="2400" b="1" dirty="0" err="1" smtClean="0">
                <a:latin typeface="+mj-ea"/>
                <a:ea typeface="+mj-ea"/>
              </a:rPr>
              <a:t>아기오</a:t>
            </a:r>
            <a:r>
              <a:rPr lang="ko-KR" altLang="en-US" sz="2400" b="1" dirty="0" smtClean="0">
                <a:latin typeface="+mj-ea"/>
                <a:ea typeface="+mj-ea"/>
              </a:rPr>
              <a:t> 과립</a:t>
            </a:r>
            <a:r>
              <a:rPr lang="en-US" altLang="ko-KR" sz="2400" b="1" dirty="0" smtClean="0">
                <a:latin typeface="+mj-ea"/>
                <a:ea typeface="+mj-ea"/>
              </a:rPr>
              <a:t>, </a:t>
            </a:r>
            <a:r>
              <a:rPr lang="ko-KR" altLang="en-US" sz="2400" b="1" dirty="0" err="1" smtClean="0">
                <a:latin typeface="+mj-ea"/>
                <a:ea typeface="+mj-ea"/>
              </a:rPr>
              <a:t>실콘</a:t>
            </a:r>
            <a:r>
              <a:rPr lang="en-US" altLang="ko-KR" sz="2400" b="1" dirty="0" smtClean="0">
                <a:latin typeface="+mj-ea"/>
                <a:ea typeface="+mj-ea"/>
              </a:rPr>
              <a:t>, </a:t>
            </a:r>
            <a:r>
              <a:rPr lang="ko-KR" altLang="en-US" sz="2400" b="1" dirty="0" err="1" smtClean="0">
                <a:latin typeface="+mj-ea"/>
                <a:ea typeface="+mj-ea"/>
              </a:rPr>
              <a:t>웰콘</a:t>
            </a:r>
            <a:endParaRPr lang="ko-KR" altLang="en-US" b="1" dirty="0" smtClean="0">
              <a:latin typeface="+mj-ea"/>
              <a:ea typeface="+mj-ea"/>
            </a:endParaRPr>
          </a:p>
          <a:p>
            <a:endParaRPr lang="ko-KR" altLang="en-US" dirty="0"/>
          </a:p>
        </p:txBody>
      </p:sp>
      <p:pic>
        <p:nvPicPr>
          <p:cNvPr id="115714" name="Picture 2"/>
          <p:cNvPicPr>
            <a:picLocks noChangeAspect="1" noChangeArrowheads="1"/>
          </p:cNvPicPr>
          <p:nvPr/>
        </p:nvPicPr>
        <p:blipFill>
          <a:blip r:embed="rId2" cstate="print"/>
          <a:srcRect/>
          <a:stretch>
            <a:fillRect/>
          </a:stretch>
        </p:blipFill>
        <p:spPr bwMode="auto">
          <a:xfrm>
            <a:off x="2267744" y="5085184"/>
            <a:ext cx="1666875" cy="1628775"/>
          </a:xfrm>
          <a:prstGeom prst="rect">
            <a:avLst/>
          </a:prstGeom>
          <a:noFill/>
          <a:ln w="9525">
            <a:noFill/>
            <a:miter lim="800000"/>
            <a:headEnd/>
            <a:tailEnd/>
          </a:ln>
        </p:spPr>
      </p:pic>
      <p:pic>
        <p:nvPicPr>
          <p:cNvPr id="115715" name="Picture 3"/>
          <p:cNvPicPr>
            <a:picLocks noChangeAspect="1" noChangeArrowheads="1"/>
          </p:cNvPicPr>
          <p:nvPr/>
        </p:nvPicPr>
        <p:blipFill>
          <a:blip r:embed="rId3" cstate="print"/>
          <a:srcRect/>
          <a:stretch>
            <a:fillRect/>
          </a:stretch>
        </p:blipFill>
        <p:spPr bwMode="auto">
          <a:xfrm>
            <a:off x="683568" y="5064392"/>
            <a:ext cx="1673349" cy="1651476"/>
          </a:xfrm>
          <a:prstGeom prst="rect">
            <a:avLst/>
          </a:prstGeom>
          <a:noFill/>
          <a:ln w="9525">
            <a:noFill/>
            <a:miter lim="800000"/>
            <a:headEnd/>
            <a:tailEnd/>
          </a:ln>
        </p:spPr>
      </p:pic>
      <p:pic>
        <p:nvPicPr>
          <p:cNvPr id="115716" name="Picture 4"/>
          <p:cNvPicPr>
            <a:picLocks noChangeAspect="1" noChangeArrowheads="1"/>
          </p:cNvPicPr>
          <p:nvPr/>
        </p:nvPicPr>
        <p:blipFill>
          <a:blip r:embed="rId4" cstate="print"/>
          <a:srcRect/>
          <a:stretch>
            <a:fillRect/>
          </a:stretch>
        </p:blipFill>
        <p:spPr bwMode="auto">
          <a:xfrm>
            <a:off x="4572000" y="4077072"/>
            <a:ext cx="3448050" cy="962025"/>
          </a:xfrm>
          <a:prstGeom prst="rect">
            <a:avLst/>
          </a:prstGeom>
          <a:noFill/>
          <a:ln w="9525">
            <a:noFill/>
            <a:miter lim="800000"/>
            <a:headEnd/>
            <a:tailEnd/>
          </a:ln>
        </p:spPr>
      </p:pic>
      <p:pic>
        <p:nvPicPr>
          <p:cNvPr id="115717" name="Picture 5"/>
          <p:cNvPicPr>
            <a:picLocks noChangeAspect="1" noChangeArrowheads="1"/>
          </p:cNvPicPr>
          <p:nvPr/>
        </p:nvPicPr>
        <p:blipFill>
          <a:blip r:embed="rId5" cstate="print"/>
          <a:srcRect/>
          <a:stretch>
            <a:fillRect/>
          </a:stretch>
        </p:blipFill>
        <p:spPr bwMode="auto">
          <a:xfrm>
            <a:off x="4572000" y="5109250"/>
            <a:ext cx="3384375" cy="11311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115714" name="Picture 2"/>
          <p:cNvPicPr>
            <a:picLocks noGrp="1" noChangeAspect="1" noChangeArrowheads="1"/>
          </p:cNvPicPr>
          <p:nvPr>
            <p:ph idx="1"/>
          </p:nvPr>
        </p:nvPicPr>
        <p:blipFill>
          <a:blip r:embed="rId2" cstate="print"/>
          <a:srcRect/>
          <a:stretch>
            <a:fillRect/>
          </a:stretch>
        </p:blipFill>
        <p:spPr bwMode="auto">
          <a:xfrm>
            <a:off x="496553" y="980728"/>
            <a:ext cx="8107895" cy="4608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a:xfrm>
            <a:off x="304800" y="381000"/>
            <a:ext cx="8305800" cy="1143000"/>
          </a:xfrm>
        </p:spPr>
        <p:txBody>
          <a:bodyPr>
            <a:normAutofit fontScale="90000"/>
          </a:bodyPr>
          <a:lstStyle/>
          <a:p>
            <a:r>
              <a:rPr lang="en-US" altLang="ko-KR" sz="2600" b="1" dirty="0"/>
              <a:t> </a:t>
            </a:r>
            <a:r>
              <a:rPr lang="en-US" altLang="ko-KR" sz="4000" b="1" dirty="0">
                <a:latin typeface="휴먼엑스포" pitchFamily="18" charset="-127"/>
                <a:ea typeface="휴먼엑스포" pitchFamily="18" charset="-127"/>
              </a:rPr>
              <a:t>Corticosteroid Responsive </a:t>
            </a:r>
            <a:r>
              <a:rPr lang="en-US" altLang="ko-KR" sz="4000" b="1" dirty="0" smtClean="0">
                <a:latin typeface="휴먼엑스포" pitchFamily="18" charset="-127"/>
                <a:ea typeface="휴먼엑스포" pitchFamily="18" charset="-127"/>
              </a:rPr>
              <a:t/>
            </a:r>
            <a:br>
              <a:rPr lang="en-US" altLang="ko-KR" sz="4000" b="1" dirty="0" smtClean="0">
                <a:latin typeface="휴먼엑스포" pitchFamily="18" charset="-127"/>
                <a:ea typeface="휴먼엑스포" pitchFamily="18" charset="-127"/>
              </a:rPr>
            </a:br>
            <a:r>
              <a:rPr lang="en-US" altLang="ko-KR" sz="4000" b="1" dirty="0" smtClean="0">
                <a:latin typeface="휴먼엑스포" pitchFamily="18" charset="-127"/>
                <a:ea typeface="휴먼엑스포" pitchFamily="18" charset="-127"/>
              </a:rPr>
              <a:t>Cough </a:t>
            </a:r>
            <a:r>
              <a:rPr lang="en-US" altLang="ko-KR" sz="4000" b="1" dirty="0">
                <a:latin typeface="휴먼엑스포" pitchFamily="18" charset="-127"/>
                <a:ea typeface="휴먼엑스포" pitchFamily="18" charset="-127"/>
              </a:rPr>
              <a:t>Syndromes</a:t>
            </a:r>
            <a:endParaRPr lang="en-US" altLang="ko-KR" sz="3600" b="1" dirty="0">
              <a:latin typeface="휴먼엑스포" pitchFamily="18" charset="-127"/>
              <a:ea typeface="휴먼엑스포" pitchFamily="18" charset="-127"/>
            </a:endParaRPr>
          </a:p>
        </p:txBody>
      </p:sp>
      <p:graphicFrame>
        <p:nvGraphicFramePr>
          <p:cNvPr id="124954" name="Group 26"/>
          <p:cNvGraphicFramePr>
            <a:graphicFrameLocks noGrp="1"/>
          </p:cNvGraphicFramePr>
          <p:nvPr>
            <p:ph type="tbl" idx="1"/>
          </p:nvPr>
        </p:nvGraphicFramePr>
        <p:xfrm>
          <a:off x="250825" y="2316163"/>
          <a:ext cx="8641656" cy="2473008"/>
        </p:xfrm>
        <a:graphic>
          <a:graphicData uri="http://schemas.openxmlformats.org/drawingml/2006/table">
            <a:tbl>
              <a:tblPr/>
              <a:tblGrid>
                <a:gridCol w="2772056"/>
                <a:gridCol w="1508665"/>
                <a:gridCol w="2684127"/>
                <a:gridCol w="1676808"/>
              </a:tblGrid>
              <a:tr h="155575">
                <a:tc>
                  <a:txBody>
                    <a:bodyPr/>
                    <a:lstStyle/>
                    <a:p>
                      <a:pPr marL="0" marR="0" lvl="0" indent="0" algn="l"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000" b="1" i="0" u="none" strike="noStrike" cap="none" normalizeH="0" baseline="0" dirty="0" smtClean="0">
                          <a:ln>
                            <a:noFill/>
                          </a:ln>
                          <a:solidFill>
                            <a:schemeClr val="tx1"/>
                          </a:solidFill>
                          <a:effectLst/>
                          <a:latin typeface="Arial" pitchFamily="34" charset="0"/>
                          <a:ea typeface="굴림" pitchFamily="50" charset="-127"/>
                        </a:rPr>
                        <a:t>Diagnosis</a:t>
                      </a:r>
                    </a:p>
                  </a:txBody>
                  <a:tcP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000" b="1" i="0" u="none" strike="noStrike" cap="none" normalizeH="0" baseline="0" dirty="0" smtClean="0">
                          <a:ln>
                            <a:noFill/>
                          </a:ln>
                          <a:solidFill>
                            <a:schemeClr val="tx1"/>
                          </a:solidFill>
                          <a:effectLst/>
                          <a:latin typeface="Arial" pitchFamily="34" charset="0"/>
                          <a:ea typeface="굴림" pitchFamily="50" charset="-127"/>
                        </a:rPr>
                        <a:t>PEF variability</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1800" b="1" i="0" u="none" strike="noStrike" cap="none" normalizeH="0" baseline="0" dirty="0" smtClean="0">
                          <a:ln>
                            <a:noFill/>
                          </a:ln>
                          <a:solidFill>
                            <a:schemeClr val="tx1"/>
                          </a:solidFill>
                          <a:effectLst/>
                          <a:latin typeface="Arial" pitchFamily="34" charset="0"/>
                          <a:ea typeface="굴림" pitchFamily="50" charset="-127"/>
                        </a:rPr>
                        <a:t>Bronchial </a:t>
                      </a:r>
                      <a:r>
                        <a:rPr kumimoji="1" lang="en-US" altLang="ko-KR" sz="1800" b="1" i="0" u="none" strike="noStrike" cap="none" normalizeH="0" baseline="0" dirty="0" err="1" smtClean="0">
                          <a:ln>
                            <a:noFill/>
                          </a:ln>
                          <a:solidFill>
                            <a:schemeClr val="tx1"/>
                          </a:solidFill>
                          <a:effectLst/>
                          <a:latin typeface="Arial" pitchFamily="34" charset="0"/>
                          <a:ea typeface="굴림" pitchFamily="50" charset="-127"/>
                        </a:rPr>
                        <a:t>hyperresponsivenes</a:t>
                      </a:r>
                      <a:endParaRPr kumimoji="1" lang="en-US" altLang="ko-KR" sz="1800" b="1" i="0" u="none" strike="noStrike" cap="none" normalizeH="0" baseline="0" dirty="0" smtClean="0">
                        <a:ln>
                          <a:noFill/>
                        </a:ln>
                        <a:solidFill>
                          <a:schemeClr val="tx1"/>
                        </a:solidFill>
                        <a:effectLst/>
                        <a:latin typeface="Arial" pitchFamily="34" charset="0"/>
                        <a:ea typeface="굴림" pitchFamily="50" charset="-127"/>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000" b="1" i="0" u="none" strike="noStrike" cap="none" normalizeH="0" baseline="0" dirty="0" smtClean="0">
                          <a:ln>
                            <a:noFill/>
                          </a:ln>
                          <a:solidFill>
                            <a:schemeClr val="tx1"/>
                          </a:solidFill>
                          <a:effectLst/>
                          <a:latin typeface="Arial" pitchFamily="34" charset="0"/>
                          <a:ea typeface="굴림" pitchFamily="50" charset="-127"/>
                        </a:rPr>
                        <a:t>Sputum </a:t>
                      </a:r>
                      <a:r>
                        <a:rPr kumimoji="1" lang="en-US" altLang="ko-KR" sz="2000" b="1" i="0" u="none" strike="noStrike" cap="none" normalizeH="0" baseline="0" dirty="0" err="1" smtClean="0">
                          <a:ln>
                            <a:noFill/>
                          </a:ln>
                          <a:solidFill>
                            <a:schemeClr val="tx1"/>
                          </a:solidFill>
                          <a:effectLst/>
                          <a:latin typeface="Arial" pitchFamily="34" charset="0"/>
                          <a:ea typeface="굴림" pitchFamily="50" charset="-127"/>
                        </a:rPr>
                        <a:t>eosinophilia</a:t>
                      </a:r>
                      <a:endParaRPr kumimoji="1" lang="en-US" altLang="ko-KR" sz="2000" b="1" i="0" u="none" strike="noStrike" cap="none" normalizeH="0" baseline="0" dirty="0" smtClean="0">
                        <a:ln>
                          <a:noFill/>
                        </a:ln>
                        <a:solidFill>
                          <a:schemeClr val="tx1"/>
                        </a:solidFill>
                        <a:effectLst/>
                        <a:latin typeface="Arial" pitchFamily="34" charset="0"/>
                        <a:ea typeface="굴림" pitchFamily="50" charset="-127"/>
                      </a:endParaRP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9088">
                <a:tc>
                  <a:txBody>
                    <a:bodyPr/>
                    <a:lstStyle/>
                    <a:p>
                      <a:pPr marL="0" marR="0" lvl="0" indent="0" algn="l"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Classical asthma</a:t>
                      </a:r>
                    </a:p>
                    <a:p>
                      <a:pPr marL="0" marR="0" lvl="0" indent="0" algn="l"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CVA</a:t>
                      </a:r>
                    </a:p>
                    <a:p>
                      <a:pPr marL="0" marR="0" lvl="0" indent="0" algn="l"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NAEB</a:t>
                      </a:r>
                    </a:p>
                  </a:txBody>
                  <a:tcPr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Yes</a:t>
                      </a:r>
                    </a:p>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rgbClr val="FF0000"/>
                          </a:solidFill>
                          <a:effectLst/>
                          <a:latin typeface="Arial" pitchFamily="34" charset="0"/>
                          <a:ea typeface="굴림" pitchFamily="50" charset="-127"/>
                        </a:rPr>
                        <a:t>No</a:t>
                      </a:r>
                    </a:p>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rgbClr val="FF0000"/>
                          </a:solidFill>
                          <a:effectLst/>
                          <a:latin typeface="Arial" pitchFamily="34" charset="0"/>
                          <a:ea typeface="굴림" pitchFamily="50" charset="-127"/>
                        </a:rPr>
                        <a:t>No</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Yes</a:t>
                      </a:r>
                    </a:p>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Yes</a:t>
                      </a:r>
                    </a:p>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rgbClr val="FF0000"/>
                          </a:solidFill>
                          <a:effectLst/>
                          <a:latin typeface="Arial" pitchFamily="34" charset="0"/>
                          <a:ea typeface="굴림" pitchFamily="50" charset="-127"/>
                        </a:rPr>
                        <a:t>No</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Yes</a:t>
                      </a:r>
                    </a:p>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Yes</a:t>
                      </a:r>
                    </a:p>
                    <a:p>
                      <a:pPr marL="0" marR="0" lvl="0" indent="0" algn="ctr" defTabSz="914400" rtl="0" eaLnBrk="1" fontAlgn="base" latinLnBrk="1" hangingPunct="1">
                        <a:lnSpc>
                          <a:spcPct val="130000"/>
                        </a:lnSpc>
                        <a:spcBef>
                          <a:spcPct val="20000"/>
                        </a:spcBef>
                        <a:spcAft>
                          <a:spcPct val="0"/>
                        </a:spcAft>
                        <a:buClr>
                          <a:schemeClr val="hlink"/>
                        </a:buClr>
                        <a:buSzPct val="80000"/>
                        <a:buFont typeface="Arial" pitchFamily="34" charset="0"/>
                        <a:buNone/>
                        <a:tabLst/>
                      </a:pPr>
                      <a:r>
                        <a:rPr kumimoji="1" lang="en-US" altLang="ko-KR" sz="2200" b="1" i="0" u="none" strike="noStrike" cap="none" normalizeH="0" baseline="0" dirty="0" smtClean="0">
                          <a:ln>
                            <a:noFill/>
                          </a:ln>
                          <a:solidFill>
                            <a:schemeClr val="tx1"/>
                          </a:solidFill>
                          <a:effectLst/>
                          <a:latin typeface="Arial" pitchFamily="34" charset="0"/>
                          <a:ea typeface="굴림" pitchFamily="50" charset="-127"/>
                        </a:rPr>
                        <a:t>Yes</a:t>
                      </a:r>
                    </a:p>
                  </a:txBody>
                  <a:tcPr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77500" lnSpcReduction="20000"/>
          </a:bodyPr>
          <a:lstStyle/>
          <a:p>
            <a:pPr>
              <a:lnSpc>
                <a:spcPct val="160000"/>
              </a:lnSpc>
            </a:pPr>
            <a:r>
              <a:rPr lang="ko-KR" altLang="en-US" b="1" dirty="0" smtClean="0"/>
              <a:t>부피형성 완하제는 식전이나 취침 전에 복용하는 것이 좋고 장협착이나 </a:t>
            </a:r>
            <a:r>
              <a:rPr lang="ko-KR" altLang="en-US" b="1" dirty="0" err="1" smtClean="0"/>
              <a:t>장폐쇄</a:t>
            </a:r>
            <a:r>
              <a:rPr lang="ko-KR" altLang="en-US" b="1" dirty="0" smtClean="0"/>
              <a:t> 환자에서는 증상을 악화시킬 수 있으므로 사용해서는 </a:t>
            </a:r>
            <a:r>
              <a:rPr lang="ko-KR" altLang="en-US" b="1" dirty="0" err="1" smtClean="0"/>
              <a:t>안된다</a:t>
            </a:r>
            <a:r>
              <a:rPr lang="en-US" altLang="ko-KR" b="1" dirty="0" smtClean="0"/>
              <a:t>.</a:t>
            </a:r>
          </a:p>
          <a:p>
            <a:pPr>
              <a:lnSpc>
                <a:spcPct val="160000"/>
              </a:lnSpc>
            </a:pPr>
            <a:endParaRPr lang="en-US" altLang="ko-KR" b="1" dirty="0" smtClean="0"/>
          </a:p>
          <a:p>
            <a:pPr>
              <a:lnSpc>
                <a:spcPct val="160000"/>
              </a:lnSpc>
            </a:pPr>
            <a:r>
              <a:rPr lang="ko-KR" altLang="en-US" b="1" dirty="0" smtClean="0"/>
              <a:t>국내에 시판되고 있는 부피형성 완하제 중 일부는 </a:t>
            </a:r>
            <a:r>
              <a:rPr lang="ko-KR" altLang="en-US" b="1" dirty="0" err="1" smtClean="0"/>
              <a:t>센나</a:t>
            </a:r>
            <a:r>
              <a:rPr lang="en-US" altLang="ko-KR" b="1" dirty="0" smtClean="0"/>
              <a:t>(</a:t>
            </a:r>
            <a:r>
              <a:rPr lang="en-US" altLang="ko-KR" b="1" dirty="0" err="1" smtClean="0"/>
              <a:t>senna</a:t>
            </a:r>
            <a:r>
              <a:rPr lang="en-US" altLang="ko-KR" b="1" dirty="0" smtClean="0"/>
              <a:t>, </a:t>
            </a:r>
            <a:r>
              <a:rPr lang="ko-KR" altLang="en-US" b="1" dirty="0" err="1" smtClean="0"/>
              <a:t>차풀</a:t>
            </a:r>
            <a:r>
              <a:rPr lang="en-US" altLang="ko-KR" b="1" dirty="0" smtClean="0"/>
              <a:t>, </a:t>
            </a:r>
            <a:r>
              <a:rPr lang="ko-KR" altLang="en-US" b="1" dirty="0" err="1" smtClean="0"/>
              <a:t>석결명</a:t>
            </a:r>
            <a:r>
              <a:rPr lang="en-US" altLang="ko-KR" b="1" dirty="0" smtClean="0"/>
              <a:t>)</a:t>
            </a:r>
            <a:r>
              <a:rPr lang="ko-KR" altLang="en-US" b="1" dirty="0" smtClean="0"/>
              <a:t>와 같은 자극성 하제와 합성된 종류가 있으므로 이러한 경우에는 장기 복용을 피하는 것이 좋다</a:t>
            </a:r>
            <a:r>
              <a:rPr lang="en-US" altLang="ko-KR" b="1" dirty="0" smtClean="0"/>
              <a:t>.</a:t>
            </a:r>
            <a:endParaRPr lang="ko-KR" altLang="en-US" b="1" dirty="0" smtClean="0"/>
          </a:p>
          <a:p>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err="1" smtClean="0">
                <a:latin typeface="휴먼엑스포" pitchFamily="18" charset="-127"/>
                <a:ea typeface="휴먼엑스포" pitchFamily="18" charset="-127"/>
              </a:rPr>
              <a:t>삼투성</a:t>
            </a:r>
            <a:r>
              <a:rPr lang="ko-KR" altLang="en-US" b="1" dirty="0" smtClean="0">
                <a:latin typeface="휴먼엑스포" pitchFamily="18" charset="-127"/>
                <a:ea typeface="휴먼엑스포" pitchFamily="18" charset="-127"/>
              </a:rPr>
              <a:t> 완하제</a:t>
            </a:r>
            <a:endParaRPr lang="ko-KR" altLang="en-US" b="1" dirty="0">
              <a:latin typeface="휴먼엑스포" pitchFamily="18" charset="-127"/>
              <a:ea typeface="휴먼엑스포" pitchFamily="18" charset="-127"/>
            </a:endParaRPr>
          </a:p>
        </p:txBody>
      </p:sp>
      <p:sp>
        <p:nvSpPr>
          <p:cNvPr id="4" name="내용 개체 틀 3"/>
          <p:cNvSpPr>
            <a:spLocks noGrp="1"/>
          </p:cNvSpPr>
          <p:nvPr>
            <p:ph idx="1"/>
          </p:nvPr>
        </p:nvSpPr>
        <p:spPr/>
        <p:txBody>
          <a:bodyPr/>
          <a:lstStyle/>
          <a:p>
            <a:pPr>
              <a:lnSpc>
                <a:spcPct val="150000"/>
              </a:lnSpc>
            </a:pPr>
            <a:r>
              <a:rPr lang="ko-KR" altLang="en-US" dirty="0" smtClean="0"/>
              <a:t>삼투성의 활성 이온이나 분자로서 장관에서 흡수되지 않고 </a:t>
            </a:r>
            <a:r>
              <a:rPr lang="ko-KR" altLang="en-US" dirty="0" err="1" smtClean="0"/>
              <a:t>장관내</a:t>
            </a:r>
            <a:r>
              <a:rPr lang="ko-KR" altLang="en-US" dirty="0" smtClean="0"/>
              <a:t> 수분을 이동시켜 배변을 용이하게 한다</a:t>
            </a:r>
            <a:r>
              <a:rPr lang="en-US" altLang="ko-KR" dirty="0" smtClean="0"/>
              <a:t>.</a:t>
            </a:r>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Picture 2"/>
          <p:cNvPicPr>
            <a:picLocks noGrp="1" noChangeAspect="1" noChangeArrowheads="1"/>
          </p:cNvPicPr>
          <p:nvPr>
            <p:ph idx="1"/>
          </p:nvPr>
        </p:nvPicPr>
        <p:blipFill>
          <a:blip r:embed="rId2" cstate="print"/>
          <a:srcRect/>
          <a:stretch>
            <a:fillRect/>
          </a:stretch>
        </p:blipFill>
        <p:spPr bwMode="auto">
          <a:xfrm>
            <a:off x="1115616" y="1844823"/>
            <a:ext cx="7158375" cy="431227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562074"/>
          </a:xfrm>
        </p:spPr>
        <p:txBody>
          <a:bodyPr>
            <a:normAutofit fontScale="90000"/>
          </a:bodyPr>
          <a:lstStyle/>
          <a:p>
            <a:endParaRPr lang="ko-KR" altLang="en-US" dirty="0"/>
          </a:p>
        </p:txBody>
      </p:sp>
      <p:sp>
        <p:nvSpPr>
          <p:cNvPr id="3" name="내용 개체 틀 2"/>
          <p:cNvSpPr>
            <a:spLocks noGrp="1"/>
          </p:cNvSpPr>
          <p:nvPr>
            <p:ph idx="1"/>
          </p:nvPr>
        </p:nvSpPr>
        <p:spPr>
          <a:xfrm>
            <a:off x="457200" y="692696"/>
            <a:ext cx="8229600" cy="5976664"/>
          </a:xfrm>
        </p:spPr>
        <p:txBody>
          <a:bodyPr>
            <a:noAutofit/>
          </a:bodyPr>
          <a:lstStyle/>
          <a:p>
            <a:pPr>
              <a:lnSpc>
                <a:spcPct val="170000"/>
              </a:lnSpc>
            </a:pPr>
            <a:r>
              <a:rPr lang="ko-KR" altLang="en-US" sz="2000" b="1" dirty="0" err="1" smtClean="0"/>
              <a:t>락툴로우스는</a:t>
            </a:r>
            <a:r>
              <a:rPr lang="ko-KR" altLang="en-US" sz="2000" b="1" dirty="0" smtClean="0"/>
              <a:t> </a:t>
            </a:r>
            <a:r>
              <a:rPr lang="ko-KR" altLang="en-US" sz="2000" b="1" dirty="0" err="1" smtClean="0"/>
              <a:t>갈락토스</a:t>
            </a:r>
            <a:r>
              <a:rPr lang="en-US" altLang="ko-KR" sz="2000" b="1" dirty="0" smtClean="0"/>
              <a:t>(</a:t>
            </a:r>
            <a:r>
              <a:rPr lang="en-US" altLang="ko-KR" sz="2000" b="1" dirty="0" err="1" smtClean="0"/>
              <a:t>galactose</a:t>
            </a:r>
            <a:r>
              <a:rPr lang="en-US" altLang="ko-KR" sz="2000" b="1" dirty="0" smtClean="0"/>
              <a:t>)</a:t>
            </a:r>
            <a:r>
              <a:rPr lang="ko-KR" altLang="en-US" sz="2000" b="1" dirty="0" smtClean="0"/>
              <a:t>와 프록토스</a:t>
            </a:r>
            <a:r>
              <a:rPr lang="en-US" altLang="ko-KR" sz="2000" b="1" dirty="0" smtClean="0"/>
              <a:t>(fructose)</a:t>
            </a:r>
            <a:r>
              <a:rPr lang="ko-KR" altLang="en-US" sz="2000" b="1" dirty="0" smtClean="0"/>
              <a:t>의 합성 이당체로 혈중으로 흡수되지 않아 전신 순환에 위험이 없고 당뇨 환자의 혈당에 영향을 미치지 않아 </a:t>
            </a:r>
            <a:r>
              <a:rPr lang="ko-KR" altLang="en-US" sz="2000" b="1" dirty="0" smtClean="0">
                <a:solidFill>
                  <a:srgbClr val="FF0000"/>
                </a:solidFill>
              </a:rPr>
              <a:t>당뇨 환자의 변비에도 투약</a:t>
            </a:r>
            <a:r>
              <a:rPr lang="ko-KR" altLang="en-US" sz="2000" b="1" dirty="0" smtClean="0"/>
              <a:t>할 수 있다</a:t>
            </a:r>
            <a:r>
              <a:rPr lang="en-US" altLang="ko-KR" sz="2000" b="1" dirty="0" smtClean="0"/>
              <a:t>.</a:t>
            </a:r>
            <a:endParaRPr lang="en-US" altLang="ko-KR" sz="1600" dirty="0" smtClean="0"/>
          </a:p>
          <a:p>
            <a:pPr lvl="1">
              <a:lnSpc>
                <a:spcPct val="170000"/>
              </a:lnSpc>
            </a:pPr>
            <a:r>
              <a:rPr lang="ko-KR" altLang="en-US" sz="1800" b="1" dirty="0" smtClean="0"/>
              <a:t>성인에서 권장되는 용량은 시럽 </a:t>
            </a:r>
            <a:r>
              <a:rPr lang="en-US" altLang="ko-KR" sz="1800" b="1" dirty="0" smtClean="0"/>
              <a:t>15 </a:t>
            </a:r>
            <a:r>
              <a:rPr lang="en-US" altLang="ko-KR" sz="1800" b="1" dirty="0" err="1" smtClean="0"/>
              <a:t>mL</a:t>
            </a:r>
            <a:r>
              <a:rPr lang="en-US" altLang="ko-KR" sz="1800" b="1" dirty="0" smtClean="0"/>
              <a:t> </a:t>
            </a:r>
            <a:r>
              <a:rPr lang="ko-KR" altLang="en-US" sz="1800" b="1" dirty="0" smtClean="0"/>
              <a:t>씩 </a:t>
            </a:r>
            <a:r>
              <a:rPr lang="en-US" altLang="ko-KR" sz="1800" b="1" dirty="0" smtClean="0"/>
              <a:t>1</a:t>
            </a:r>
            <a:r>
              <a:rPr lang="ko-KR" altLang="en-US" sz="1800" b="1" dirty="0" smtClean="0"/>
              <a:t>일 </a:t>
            </a:r>
            <a:r>
              <a:rPr lang="en-US" altLang="ko-KR" sz="1800" b="1" dirty="0" smtClean="0"/>
              <a:t>2</a:t>
            </a:r>
            <a:r>
              <a:rPr lang="ko-KR" altLang="en-US" sz="1800" b="1" dirty="0" smtClean="0"/>
              <a:t>회 투여</a:t>
            </a:r>
            <a:endParaRPr lang="en-US" altLang="ko-KR" sz="1800" b="1" dirty="0" smtClean="0"/>
          </a:p>
          <a:p>
            <a:pPr lvl="1">
              <a:lnSpc>
                <a:spcPct val="170000"/>
              </a:lnSpc>
            </a:pPr>
            <a:r>
              <a:rPr lang="ko-KR" altLang="en-US" sz="1800" b="1" dirty="0" smtClean="0"/>
              <a:t>대장 세균은 하루 </a:t>
            </a:r>
            <a:r>
              <a:rPr lang="en-US" altLang="ko-KR" sz="1800" b="1" dirty="0" smtClean="0"/>
              <a:t>80g</a:t>
            </a:r>
            <a:r>
              <a:rPr lang="ko-KR" altLang="en-US" sz="1800" b="1" dirty="0" smtClean="0"/>
              <a:t>의 락툴로우스를 대사시킬 수 있으므로 실제적으로 </a:t>
            </a:r>
            <a:r>
              <a:rPr lang="ko-KR" altLang="en-US" sz="1800" b="1" dirty="0" err="1" smtClean="0"/>
              <a:t>이용량은</a:t>
            </a:r>
            <a:r>
              <a:rPr lang="ko-KR" altLang="en-US" sz="1800" b="1" dirty="0" smtClean="0"/>
              <a:t> 심한 만성 변비를 치료하는 데에는 부족하다</a:t>
            </a:r>
            <a:r>
              <a:rPr lang="en-US" altLang="ko-KR" sz="1800" b="1" dirty="0" smtClean="0"/>
              <a:t>.</a:t>
            </a:r>
            <a:r>
              <a:rPr lang="ko-KR" altLang="en-US" sz="1800" b="1" dirty="0" smtClean="0"/>
              <a:t> 따라서 경미한 변비를 치료하는데 유용하고 </a:t>
            </a:r>
            <a:r>
              <a:rPr lang="ko-KR" altLang="en-US" sz="1800" b="1" dirty="0" smtClean="0">
                <a:solidFill>
                  <a:srgbClr val="FF0000"/>
                </a:solidFill>
              </a:rPr>
              <a:t>복용 후 </a:t>
            </a:r>
            <a:r>
              <a:rPr lang="en-US" altLang="ko-KR" sz="1800" b="1" dirty="0" smtClean="0">
                <a:solidFill>
                  <a:srgbClr val="FF0000"/>
                </a:solidFill>
              </a:rPr>
              <a:t>2-3</a:t>
            </a:r>
            <a:r>
              <a:rPr lang="ko-KR" altLang="en-US" sz="1800" b="1" dirty="0" smtClean="0">
                <a:solidFill>
                  <a:srgbClr val="FF0000"/>
                </a:solidFill>
              </a:rPr>
              <a:t>일 후에 효과</a:t>
            </a:r>
            <a:r>
              <a:rPr lang="ko-KR" altLang="en-US" sz="1800" b="1" dirty="0" smtClean="0"/>
              <a:t>가 나타나므로 이에 대해서 알려줄 필요가 있다</a:t>
            </a:r>
            <a:r>
              <a:rPr lang="en-US" altLang="ko-KR" sz="1800" b="1" dirty="0" smtClean="0"/>
              <a:t>.</a:t>
            </a:r>
          </a:p>
          <a:p>
            <a:pPr lvl="1">
              <a:lnSpc>
                <a:spcPct val="170000"/>
              </a:lnSpc>
            </a:pPr>
            <a:r>
              <a:rPr lang="ko-KR" altLang="en-US" sz="1800" b="1" dirty="0" smtClean="0"/>
              <a:t>투여 초기에는 효과가 있으나 때때로 대장의 정상 </a:t>
            </a:r>
            <a:r>
              <a:rPr lang="ko-KR" altLang="en-US" sz="1800" b="1" dirty="0" err="1" smtClean="0"/>
              <a:t>세균총의</a:t>
            </a:r>
            <a:r>
              <a:rPr lang="ko-KR" altLang="en-US" sz="1800" b="1" dirty="0" smtClean="0"/>
              <a:t> 변화로 인해 효과를 상실하기도 한다</a:t>
            </a:r>
            <a:r>
              <a:rPr lang="en-US" altLang="ko-KR" sz="1800" b="1" dirty="0" smtClean="0"/>
              <a:t>.</a:t>
            </a:r>
            <a:endParaRPr lang="ko-KR" altLang="en-US" sz="1800" b="1" dirty="0" smtClean="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77500" lnSpcReduction="20000"/>
          </a:bodyPr>
          <a:lstStyle/>
          <a:p>
            <a:pPr>
              <a:lnSpc>
                <a:spcPct val="160000"/>
              </a:lnSpc>
            </a:pPr>
            <a:r>
              <a:rPr lang="ko-KR" altLang="en-US" b="1" dirty="0" err="1" smtClean="0"/>
              <a:t>락티톨은</a:t>
            </a:r>
            <a:r>
              <a:rPr lang="ko-KR" altLang="en-US" b="1" dirty="0" smtClean="0"/>
              <a:t> </a:t>
            </a:r>
            <a:r>
              <a:rPr lang="ko-KR" altLang="en-US" b="1" dirty="0" err="1" smtClean="0"/>
              <a:t>갈락토스와</a:t>
            </a:r>
            <a:r>
              <a:rPr lang="ko-KR" altLang="en-US" b="1" dirty="0" smtClean="0"/>
              <a:t> </a:t>
            </a:r>
            <a:r>
              <a:rPr lang="ko-KR" altLang="en-US" b="1" dirty="0" err="1" smtClean="0"/>
              <a:t>솔비톨의</a:t>
            </a:r>
            <a:r>
              <a:rPr lang="ko-KR" altLang="en-US" b="1" dirty="0" smtClean="0"/>
              <a:t> 이당류 유도체이다</a:t>
            </a:r>
            <a:r>
              <a:rPr lang="en-US" altLang="ko-KR" b="1" dirty="0" smtClean="0"/>
              <a:t>. </a:t>
            </a:r>
            <a:r>
              <a:rPr lang="ko-KR" altLang="en-US" b="1" dirty="0" smtClean="0"/>
              <a:t>대장에서의 효과는 </a:t>
            </a:r>
            <a:r>
              <a:rPr lang="ko-KR" altLang="en-US" b="1" dirty="0" err="1" smtClean="0"/>
              <a:t>락툴로우스와</a:t>
            </a:r>
            <a:r>
              <a:rPr lang="ko-KR" altLang="en-US" b="1" dirty="0" smtClean="0"/>
              <a:t> 비슷하다</a:t>
            </a:r>
            <a:r>
              <a:rPr lang="en-US" altLang="ko-KR" b="1" dirty="0" smtClean="0"/>
              <a:t>. </a:t>
            </a:r>
            <a:r>
              <a:rPr lang="ko-KR" altLang="en-US" b="1" dirty="0" smtClean="0"/>
              <a:t>또한 혈당에 영향을 주지 않기 때문에 당뇨환자에도 투여 가능하다</a:t>
            </a:r>
            <a:r>
              <a:rPr lang="en-US" altLang="ko-KR" b="1" dirty="0" smtClean="0"/>
              <a:t>.</a:t>
            </a:r>
          </a:p>
          <a:p>
            <a:pPr>
              <a:lnSpc>
                <a:spcPct val="160000"/>
              </a:lnSpc>
            </a:pPr>
            <a:endParaRPr lang="ko-KR" altLang="en-US" b="1" dirty="0" smtClean="0"/>
          </a:p>
          <a:p>
            <a:pPr>
              <a:lnSpc>
                <a:spcPct val="160000"/>
              </a:lnSpc>
            </a:pPr>
            <a:r>
              <a:rPr lang="ko-KR" altLang="en-US" b="1" dirty="0" err="1" smtClean="0"/>
              <a:t>솔비톨은</a:t>
            </a:r>
            <a:r>
              <a:rPr lang="ko-KR" altLang="en-US" b="1" dirty="0" smtClean="0"/>
              <a:t> 과당의 흡수를 억제하기 때문에 사과나 배와 같은 과일과 함께 복용할 경우 효과가 증가한다</a:t>
            </a:r>
            <a:r>
              <a:rPr lang="en-US" altLang="ko-KR" b="1" dirty="0" smtClean="0"/>
              <a:t>. </a:t>
            </a:r>
            <a:r>
              <a:rPr lang="ko-KR" altLang="en-US" b="1" dirty="0" err="1" smtClean="0"/>
              <a:t>락툴로우스와</a:t>
            </a:r>
            <a:r>
              <a:rPr lang="ko-KR" altLang="en-US" b="1" dirty="0" smtClean="0"/>
              <a:t> 비교하여 변비 증상의 호전은 비슷하고 메스꺼움은 덜하다</a:t>
            </a:r>
            <a:r>
              <a:rPr lang="en-US" altLang="ko-KR" b="1" dirty="0" smtClean="0"/>
              <a:t>.</a:t>
            </a:r>
            <a:endParaRPr lang="ko-KR" altLang="en-US" b="1" dirty="0" smtClean="0"/>
          </a:p>
          <a:p>
            <a:endParaRPr lang="ko-KR" altLang="en-US" dirty="0"/>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Mg</a:t>
            </a:r>
            <a:endParaRPr lang="ko-KR" altLang="en-US" dirty="0"/>
          </a:p>
        </p:txBody>
      </p:sp>
      <p:sp>
        <p:nvSpPr>
          <p:cNvPr id="3" name="내용 개체 틀 2"/>
          <p:cNvSpPr>
            <a:spLocks noGrp="1"/>
          </p:cNvSpPr>
          <p:nvPr>
            <p:ph idx="1"/>
          </p:nvPr>
        </p:nvSpPr>
        <p:spPr/>
        <p:txBody>
          <a:bodyPr>
            <a:normAutofit fontScale="85000" lnSpcReduction="20000"/>
          </a:bodyPr>
          <a:lstStyle/>
          <a:p>
            <a:pPr>
              <a:lnSpc>
                <a:spcPct val="150000"/>
              </a:lnSpc>
            </a:pPr>
            <a:r>
              <a:rPr lang="ko-KR" altLang="en-US" b="1" dirty="0" smtClean="0"/>
              <a:t>마그네슘 이온은 장에서 거의 흡수가 되지 않기 </a:t>
            </a:r>
            <a:r>
              <a:rPr lang="ko-KR" altLang="en-US" b="1" dirty="0" smtClean="0"/>
              <a:t>때문에 여러 </a:t>
            </a:r>
            <a:r>
              <a:rPr lang="ko-KR" altLang="en-US" b="1" dirty="0" smtClean="0"/>
              <a:t>가지 형태의 복합 제재로 만들어져 완하제로 사용 된다</a:t>
            </a:r>
            <a:r>
              <a:rPr lang="en-US" altLang="ko-KR" b="1" dirty="0" smtClean="0"/>
              <a:t>. </a:t>
            </a:r>
          </a:p>
          <a:p>
            <a:pPr lvl="1">
              <a:lnSpc>
                <a:spcPct val="150000"/>
              </a:lnSpc>
            </a:pPr>
            <a:r>
              <a:rPr lang="ko-KR" altLang="en-US" b="1" dirty="0" smtClean="0"/>
              <a:t>작용 기전은 장에서 흡수가 되지 않고 삼투작용에 의해 완화 작용이 있으나 과량 복용 시 </a:t>
            </a:r>
            <a:r>
              <a:rPr lang="ko-KR" altLang="en-US" b="1" dirty="0" err="1" smtClean="0"/>
              <a:t>고마그네슘</a:t>
            </a:r>
            <a:r>
              <a:rPr lang="ko-KR" altLang="en-US" b="1" dirty="0" smtClean="0"/>
              <a:t> </a:t>
            </a:r>
            <a:r>
              <a:rPr lang="ko-KR" altLang="en-US" b="1" dirty="0" err="1" smtClean="0"/>
              <a:t>혈증을</a:t>
            </a:r>
            <a:r>
              <a:rPr lang="ko-KR" altLang="en-US" b="1" dirty="0" smtClean="0"/>
              <a:t> 일으킬 수 있어 신기능 부전 환자와 소아에서는 주의하여 투여해야 한다</a:t>
            </a:r>
            <a:r>
              <a:rPr lang="en-US" altLang="ko-KR" b="1" dirty="0" smtClean="0"/>
              <a:t>. </a:t>
            </a:r>
          </a:p>
          <a:p>
            <a:pPr lvl="1">
              <a:lnSpc>
                <a:spcPct val="150000"/>
              </a:lnSpc>
            </a:pPr>
            <a:r>
              <a:rPr lang="ko-KR" altLang="en-US" b="1" dirty="0" smtClean="0"/>
              <a:t>드물지만 어린이에게서는 혼수를 일으킨</a:t>
            </a:r>
            <a:r>
              <a:rPr lang="ko-KR" altLang="en-US" dirty="0" smtClean="0"/>
              <a:t>다</a:t>
            </a:r>
            <a:r>
              <a:rPr lang="en-US" altLang="ko-KR" dirty="0" smtClean="0"/>
              <a:t>.</a:t>
            </a:r>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62500" lnSpcReduction="20000"/>
          </a:bodyPr>
          <a:lstStyle/>
          <a:p>
            <a:pPr>
              <a:lnSpc>
                <a:spcPct val="170000"/>
              </a:lnSpc>
            </a:pPr>
            <a:r>
              <a:rPr lang="ko-KR" altLang="en-US" b="1" dirty="0" smtClean="0"/>
              <a:t>마그네슘 복합 제재 중 황산 마그네슘이 다른 제재보다 더 강력하나 복부 팽만감</a:t>
            </a:r>
            <a:r>
              <a:rPr lang="en-US" altLang="ko-KR" b="1" dirty="0" smtClean="0"/>
              <a:t>, </a:t>
            </a:r>
            <a:r>
              <a:rPr lang="ko-KR" altLang="en-US" b="1" dirty="0" smtClean="0"/>
              <a:t>갑작스런 액체 성분의 대변이 나오기 때문에 복용이 불편하다</a:t>
            </a:r>
            <a:r>
              <a:rPr lang="en-US" altLang="ko-KR" b="1" dirty="0" smtClean="0"/>
              <a:t>. </a:t>
            </a:r>
            <a:endParaRPr lang="en-US" altLang="ko-KR" b="1" dirty="0" smtClean="0"/>
          </a:p>
          <a:p>
            <a:pPr>
              <a:lnSpc>
                <a:spcPct val="170000"/>
              </a:lnSpc>
            </a:pPr>
            <a:endParaRPr lang="en-US" altLang="ko-KR" b="1" dirty="0" smtClean="0"/>
          </a:p>
          <a:p>
            <a:pPr>
              <a:lnSpc>
                <a:spcPct val="170000"/>
              </a:lnSpc>
            </a:pPr>
            <a:r>
              <a:rPr lang="ko-KR" altLang="en-US" b="1" dirty="0" smtClean="0"/>
              <a:t>성인의 </a:t>
            </a:r>
            <a:r>
              <a:rPr lang="ko-KR" altLang="en-US" b="1" dirty="0" smtClean="0"/>
              <a:t>일반적인 권장량은 수산화마그네슘</a:t>
            </a:r>
            <a:r>
              <a:rPr lang="en-US" altLang="ko-KR" b="1" dirty="0" smtClean="0">
                <a:solidFill>
                  <a:srgbClr val="FF0000"/>
                </a:solidFill>
              </a:rPr>
              <a:t>(</a:t>
            </a:r>
            <a:r>
              <a:rPr lang="ko-KR" altLang="en-US" b="1" dirty="0" err="1" smtClean="0">
                <a:solidFill>
                  <a:srgbClr val="FF0000"/>
                </a:solidFill>
              </a:rPr>
              <a:t>마그밀</a:t>
            </a:r>
            <a:r>
              <a:rPr lang="en-US" altLang="ko-KR" b="1" dirty="0" smtClean="0">
                <a:solidFill>
                  <a:srgbClr val="FF0000"/>
                </a:solidFill>
              </a:rPr>
              <a:t>)</a:t>
            </a:r>
            <a:r>
              <a:rPr lang="ko-KR" altLang="en-US" b="1" dirty="0" smtClean="0">
                <a:solidFill>
                  <a:srgbClr val="FF0000"/>
                </a:solidFill>
              </a:rPr>
              <a:t> </a:t>
            </a:r>
            <a:r>
              <a:rPr lang="en-US" altLang="ko-KR" b="1" dirty="0" smtClean="0"/>
              <a:t>2.4g </a:t>
            </a:r>
            <a:r>
              <a:rPr lang="ko-KR" altLang="en-US" b="1" dirty="0" smtClean="0"/>
              <a:t>내지 </a:t>
            </a:r>
            <a:r>
              <a:rPr lang="en-US" altLang="ko-KR" b="1" dirty="0" smtClean="0"/>
              <a:t>4.8g</a:t>
            </a:r>
            <a:r>
              <a:rPr lang="ko-KR" altLang="en-US" b="1" dirty="0" smtClean="0"/>
              <a:t>이며 충분한 물과 함께 복용해야 한다</a:t>
            </a:r>
            <a:r>
              <a:rPr lang="en-US" altLang="ko-KR" b="1" dirty="0" smtClean="0"/>
              <a:t>. </a:t>
            </a:r>
          </a:p>
          <a:p>
            <a:pPr lvl="1">
              <a:lnSpc>
                <a:spcPct val="170000"/>
              </a:lnSpc>
            </a:pPr>
            <a:r>
              <a:rPr lang="ko-KR" altLang="en-US" b="1" dirty="0" smtClean="0"/>
              <a:t>수산화 마그네슘과 부피형성 완하제를 비교하였을 때 배변 횟수가 증가하고 경도가 감소하였으며 추가적인 완하제가 필요하지 않다고 알려졌다</a:t>
            </a:r>
            <a:r>
              <a:rPr lang="en-US" altLang="ko-KR" b="1" dirty="0" smtClean="0"/>
              <a:t>.</a:t>
            </a:r>
            <a:endParaRPr lang="ko-KR" altLang="en-US" b="1" dirty="0" smtClean="0"/>
          </a:p>
          <a:p>
            <a:endParaRPr lang="ko-KR" altLang="en-US" dirty="0"/>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pPr>
              <a:lnSpc>
                <a:spcPct val="150000"/>
              </a:lnSpc>
            </a:pPr>
            <a:r>
              <a:rPr lang="en-US" altLang="ko-KR" sz="2800" b="1" dirty="0" err="1" smtClean="0"/>
              <a:t>Lactulose</a:t>
            </a:r>
            <a:r>
              <a:rPr lang="en-US" altLang="ko-KR" sz="2800" b="1" dirty="0" smtClean="0"/>
              <a:t>(</a:t>
            </a:r>
            <a:r>
              <a:rPr lang="ko-KR" altLang="en-US" sz="2800" b="1" dirty="0" err="1" smtClean="0"/>
              <a:t>듀파락</a:t>
            </a:r>
            <a:r>
              <a:rPr lang="en-US" altLang="ko-KR" sz="2800" b="1" dirty="0" smtClean="0"/>
              <a:t>)</a:t>
            </a:r>
            <a:r>
              <a:rPr lang="ko-KR" altLang="en-US" sz="2800" b="1" dirty="0" smtClean="0"/>
              <a:t>의 경우</a:t>
            </a:r>
            <a:r>
              <a:rPr lang="en-US" altLang="ko-KR" sz="2800" b="1" dirty="0" smtClean="0"/>
              <a:t>,</a:t>
            </a:r>
            <a:r>
              <a:rPr lang="ko-KR" altLang="en-US" sz="2800" b="1" dirty="0" smtClean="0"/>
              <a:t> </a:t>
            </a:r>
            <a:r>
              <a:rPr lang="en-US" altLang="ko-KR" sz="2800" b="1" dirty="0" smtClean="0"/>
              <a:t>PEG</a:t>
            </a:r>
            <a:r>
              <a:rPr lang="ko-KR" altLang="en-US" sz="2800" b="1" dirty="0" smtClean="0"/>
              <a:t>와 비교하였을 때 덜 유효하고 부작용이 더 많은 것으로 나타났고</a:t>
            </a:r>
            <a:r>
              <a:rPr lang="en-US" altLang="ko-KR" sz="2800" b="1" dirty="0" smtClean="0"/>
              <a:t>, </a:t>
            </a:r>
            <a:r>
              <a:rPr lang="en-US" altLang="ko-KR" sz="2800" b="1" dirty="0" err="1" smtClean="0"/>
              <a:t>psyllium</a:t>
            </a:r>
            <a:r>
              <a:rPr lang="ko-KR" altLang="en-US" sz="2800" b="1" dirty="0" smtClean="0"/>
              <a:t>과 비교하였을 때에는 효과에 차이가 없었다</a:t>
            </a:r>
            <a:r>
              <a:rPr lang="en-US" altLang="ko-KR" sz="2800" b="1" dirty="0" smtClean="0"/>
              <a:t>.</a:t>
            </a:r>
            <a:endParaRPr lang="ko-KR" altLang="en-US" sz="2800" b="1" dirty="0" smtClean="0"/>
          </a:p>
          <a:p>
            <a:endParaRPr lang="ko-KR" altLang="en-US" dirty="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PEG</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1988840"/>
            <a:ext cx="8229600" cy="4869160"/>
          </a:xfrm>
        </p:spPr>
        <p:txBody>
          <a:bodyPr>
            <a:normAutofit fontScale="47500" lnSpcReduction="20000"/>
          </a:bodyPr>
          <a:lstStyle/>
          <a:p>
            <a:pPr>
              <a:lnSpc>
                <a:spcPct val="170000"/>
              </a:lnSpc>
            </a:pPr>
            <a:r>
              <a:rPr lang="ko-KR" altLang="en-US" sz="3400" b="1" dirty="0" smtClean="0"/>
              <a:t>분자량이 큰 중합체로 장에서 흡수되지 않고 용액상태로 남아 그대로 배변이 되기 때문에 대장내의 삼투압의 증가로 인해 체내로의 수분 흡수를 방해하여 변이 부드러워지고 양도 증가하여 액상의 형태로 배설된다</a:t>
            </a:r>
            <a:r>
              <a:rPr lang="en-US" altLang="ko-KR" sz="3400" b="1" dirty="0" smtClean="0"/>
              <a:t>. </a:t>
            </a:r>
          </a:p>
          <a:p>
            <a:pPr>
              <a:lnSpc>
                <a:spcPct val="170000"/>
              </a:lnSpc>
            </a:pPr>
            <a:endParaRPr lang="en-US" altLang="ko-KR" sz="3400" b="1" dirty="0" smtClean="0"/>
          </a:p>
          <a:p>
            <a:pPr>
              <a:lnSpc>
                <a:spcPct val="170000"/>
              </a:lnSpc>
            </a:pPr>
            <a:r>
              <a:rPr lang="en-US" altLang="ko-KR" sz="3400" b="1" dirty="0" smtClean="0"/>
              <a:t>PEG</a:t>
            </a:r>
            <a:r>
              <a:rPr lang="ko-KR" altLang="en-US" sz="3400" b="1" dirty="0" smtClean="0"/>
              <a:t>는 위장관 세척용으로 주로 사용되나 외래에서 치료하는 </a:t>
            </a:r>
            <a:r>
              <a:rPr lang="ko-KR" altLang="en-US" sz="3400" b="1" dirty="0" smtClean="0">
                <a:solidFill>
                  <a:srgbClr val="FF0000"/>
                </a:solidFill>
              </a:rPr>
              <a:t>노인의 난치성 변비 환자</a:t>
            </a:r>
            <a:r>
              <a:rPr lang="ko-KR" altLang="en-US" sz="3400" b="1" dirty="0" smtClean="0"/>
              <a:t>에 상당히 도움이 된다</a:t>
            </a:r>
            <a:r>
              <a:rPr lang="en-US" altLang="ko-KR" sz="3400" b="1" dirty="0" smtClean="0"/>
              <a:t>. PEG </a:t>
            </a:r>
            <a:r>
              <a:rPr lang="ko-KR" altLang="en-US" sz="3400" b="1" dirty="0" smtClean="0"/>
              <a:t>용액에 적절한 전해질을 섞어주면 수분 중독이나 전해질 불균형 등을 해소할 수 있고 </a:t>
            </a:r>
            <a:r>
              <a:rPr lang="ko-KR" altLang="en-US" sz="3400" b="1" dirty="0" smtClean="0">
                <a:solidFill>
                  <a:srgbClr val="FF0000"/>
                </a:solidFill>
              </a:rPr>
              <a:t>부작용</a:t>
            </a:r>
            <a:r>
              <a:rPr lang="ko-KR" altLang="en-US" sz="3400" b="1" dirty="0" smtClean="0"/>
              <a:t>은 </a:t>
            </a:r>
            <a:r>
              <a:rPr lang="en-US" altLang="ko-KR" sz="3400" b="1" dirty="0" smtClean="0"/>
              <a:t>1%</a:t>
            </a:r>
            <a:r>
              <a:rPr lang="ko-KR" altLang="en-US" sz="3400" b="1" dirty="0" smtClean="0"/>
              <a:t>에서만 나타난다</a:t>
            </a:r>
            <a:r>
              <a:rPr lang="en-US" altLang="ko-KR" sz="3400" b="1" dirty="0" smtClean="0"/>
              <a:t>.</a:t>
            </a:r>
          </a:p>
          <a:p>
            <a:pPr>
              <a:lnSpc>
                <a:spcPct val="170000"/>
              </a:lnSpc>
            </a:pPr>
            <a:endParaRPr lang="en-US" altLang="ko-KR" sz="3400" b="1" dirty="0" smtClean="0"/>
          </a:p>
          <a:p>
            <a:pPr>
              <a:lnSpc>
                <a:spcPct val="170000"/>
              </a:lnSpc>
            </a:pPr>
            <a:r>
              <a:rPr lang="ko-KR" altLang="en-US" sz="3400" b="1" dirty="0" smtClean="0"/>
              <a:t>상용화되어 있는 </a:t>
            </a:r>
            <a:r>
              <a:rPr lang="ko-KR" altLang="en-US" sz="3400" b="1" dirty="0" err="1" smtClean="0"/>
              <a:t>콜로나이트산</a:t>
            </a:r>
            <a:r>
              <a:rPr lang="en-US" altLang="ko-KR" sz="3400" b="1" dirty="0" smtClean="0"/>
              <a:t>(</a:t>
            </a:r>
            <a:r>
              <a:rPr lang="en-US" altLang="ko-KR" sz="3400" b="1" dirty="0" err="1" smtClean="0"/>
              <a:t>colonlyte</a:t>
            </a:r>
            <a:r>
              <a:rPr lang="en-US" altLang="ko-KR" sz="3400" b="1" dirty="0" smtClean="0"/>
              <a:t>)</a:t>
            </a:r>
            <a:r>
              <a:rPr lang="ko-KR" altLang="en-US" sz="3400" b="1" dirty="0" smtClean="0"/>
              <a:t>과 코리트산은 </a:t>
            </a:r>
            <a:r>
              <a:rPr lang="en-US" altLang="ko-KR" sz="3400" b="1" dirty="0" smtClean="0"/>
              <a:t>PEG</a:t>
            </a:r>
            <a:r>
              <a:rPr lang="ko-KR" altLang="en-US" sz="3400" b="1" dirty="0" smtClean="0"/>
              <a:t>와 전해질의 복합성분으로 되어있다</a:t>
            </a:r>
            <a:r>
              <a:rPr lang="en-US" altLang="ko-KR" sz="3400" b="1" dirty="0" smtClean="0"/>
              <a:t>. </a:t>
            </a:r>
            <a:r>
              <a:rPr lang="ko-KR" altLang="en-US" sz="3400" b="1" dirty="0" smtClean="0"/>
              <a:t>하지만 </a:t>
            </a:r>
            <a:r>
              <a:rPr lang="ko-KR" altLang="en-US" sz="3400" b="1" dirty="0" smtClean="0">
                <a:solidFill>
                  <a:srgbClr val="FF0000"/>
                </a:solidFill>
              </a:rPr>
              <a:t>최소한 </a:t>
            </a:r>
            <a:r>
              <a:rPr lang="en-US" altLang="ko-KR" sz="3400" b="1" dirty="0" smtClean="0">
                <a:solidFill>
                  <a:srgbClr val="FF0000"/>
                </a:solidFill>
              </a:rPr>
              <a:t>2 L </a:t>
            </a:r>
            <a:r>
              <a:rPr lang="ko-KR" altLang="en-US" sz="3400" b="1" dirty="0" smtClean="0">
                <a:solidFill>
                  <a:srgbClr val="FF0000"/>
                </a:solidFill>
              </a:rPr>
              <a:t>이상을 한 번에 복용해야 하는 단점</a:t>
            </a:r>
            <a:r>
              <a:rPr lang="ko-KR" altLang="en-US" sz="3400" b="1" dirty="0" smtClean="0"/>
              <a:t>이 있다</a:t>
            </a:r>
            <a:r>
              <a:rPr lang="en-US" altLang="ko-KR" sz="3400" b="1" dirty="0" smtClean="0"/>
              <a:t>. </a:t>
            </a:r>
            <a:r>
              <a:rPr lang="ko-KR" altLang="en-US" sz="3400" b="1" dirty="0" err="1" smtClean="0"/>
              <a:t>저용량</a:t>
            </a:r>
            <a:r>
              <a:rPr lang="ko-KR" altLang="en-US" sz="3400" b="1" dirty="0" smtClean="0"/>
              <a:t> </a:t>
            </a:r>
            <a:r>
              <a:rPr lang="en-US" altLang="ko-KR" sz="3400" b="1" dirty="0" smtClean="0"/>
              <a:t>PEG </a:t>
            </a:r>
            <a:r>
              <a:rPr lang="ko-KR" altLang="en-US" sz="3400" b="1" dirty="0" smtClean="0"/>
              <a:t>전해질 용액도 변비에 효과적인데 </a:t>
            </a:r>
            <a:r>
              <a:rPr lang="ko-KR" altLang="en-US" sz="3400" b="1" dirty="0" err="1" smtClean="0"/>
              <a:t>락툴로우스보다</a:t>
            </a:r>
            <a:r>
              <a:rPr lang="ko-KR" altLang="en-US" sz="3400" b="1" dirty="0" smtClean="0"/>
              <a:t> 효과적이다</a:t>
            </a:r>
            <a:r>
              <a:rPr lang="en-US" altLang="ko-KR" b="1" dirty="0" smtClean="0"/>
              <a:t>.</a:t>
            </a:r>
            <a:endParaRPr lang="ko-KR" altLang="en-US" b="1" dirty="0" smtClean="0"/>
          </a:p>
        </p:txBody>
      </p:sp>
      <p:pic>
        <p:nvPicPr>
          <p:cNvPr id="116738" name="Picture 2"/>
          <p:cNvPicPr>
            <a:picLocks noChangeAspect="1" noChangeArrowheads="1"/>
          </p:cNvPicPr>
          <p:nvPr/>
        </p:nvPicPr>
        <p:blipFill>
          <a:blip r:embed="rId2" cstate="print"/>
          <a:srcRect/>
          <a:stretch>
            <a:fillRect/>
          </a:stretch>
        </p:blipFill>
        <p:spPr bwMode="auto">
          <a:xfrm>
            <a:off x="7581900" y="0"/>
            <a:ext cx="1562100" cy="1962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b="1" dirty="0" smtClean="0">
                <a:latin typeface="휴먼엑스포" pitchFamily="18" charset="-127"/>
                <a:ea typeface="휴먼엑스포" pitchFamily="18" charset="-127"/>
              </a:rPr>
              <a:t>자극성 완하제</a:t>
            </a:r>
            <a:endParaRPr lang="ko-KR" altLang="en-US" b="1" dirty="0">
              <a:latin typeface="휴먼엑스포" pitchFamily="18" charset="-127"/>
              <a:ea typeface="휴먼엑스포" pitchFamily="18" charset="-127"/>
            </a:endParaRPr>
          </a:p>
        </p:txBody>
      </p:sp>
      <p:pic>
        <p:nvPicPr>
          <p:cNvPr id="117762" name="Picture 2"/>
          <p:cNvPicPr>
            <a:picLocks noGrp="1" noChangeAspect="1" noChangeArrowheads="1"/>
          </p:cNvPicPr>
          <p:nvPr>
            <p:ph idx="1"/>
          </p:nvPr>
        </p:nvPicPr>
        <p:blipFill>
          <a:blip r:embed="rId2" cstate="print"/>
          <a:srcRect/>
          <a:stretch>
            <a:fillRect/>
          </a:stretch>
        </p:blipFill>
        <p:spPr bwMode="auto">
          <a:xfrm>
            <a:off x="1033306" y="1700807"/>
            <a:ext cx="7067086" cy="48936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rrowheads="1"/>
          </p:cNvSpPr>
          <p:nvPr>
            <p:ph type="title"/>
          </p:nvPr>
        </p:nvSpPr>
        <p:spPr/>
        <p:txBody>
          <a:bodyPr/>
          <a:lstStyle/>
          <a:p>
            <a:r>
              <a:rPr lang="en-US" altLang="ko-KR" b="1" dirty="0" smtClean="0">
                <a:latin typeface="휴먼엑스포" pitchFamily="18" charset="-127"/>
                <a:ea typeface="휴먼엑스포" pitchFamily="18" charset="-127"/>
              </a:rPr>
              <a:t>Post infectious </a:t>
            </a:r>
            <a:r>
              <a:rPr lang="en-US" altLang="ko-KR" b="1" dirty="0">
                <a:latin typeface="휴먼엑스포" pitchFamily="18" charset="-127"/>
                <a:ea typeface="휴먼엑스포" pitchFamily="18" charset="-127"/>
              </a:rPr>
              <a:t>cough </a:t>
            </a:r>
          </a:p>
        </p:txBody>
      </p:sp>
      <p:sp>
        <p:nvSpPr>
          <p:cNvPr id="158723" name="Rectangle 3"/>
          <p:cNvSpPr>
            <a:spLocks noGrp="1" noRot="1" noChangeArrowheads="1"/>
          </p:cNvSpPr>
          <p:nvPr>
            <p:ph idx="1"/>
          </p:nvPr>
        </p:nvSpPr>
        <p:spPr>
          <a:xfrm>
            <a:off x="352425" y="1666875"/>
            <a:ext cx="8540750" cy="4498975"/>
          </a:xfrm>
        </p:spPr>
        <p:txBody>
          <a:bodyPr>
            <a:normAutofit fontScale="70000" lnSpcReduction="20000"/>
          </a:bodyPr>
          <a:lstStyle/>
          <a:p>
            <a:r>
              <a:rPr lang="en-US" altLang="ko-KR" sz="3400" b="1" dirty="0">
                <a:latin typeface="Arial" pitchFamily="34" charset="0"/>
              </a:rPr>
              <a:t>Viral or virus like infection </a:t>
            </a:r>
            <a:endParaRPr lang="en-US" altLang="ko-KR" sz="2600" b="1" dirty="0" smtClean="0">
              <a:latin typeface="Arial" pitchFamily="34" charset="0"/>
            </a:endParaRPr>
          </a:p>
          <a:p>
            <a:pPr lvl="1"/>
            <a:r>
              <a:rPr lang="en-US" altLang="ko-KR" sz="2900" b="1" dirty="0" err="1" smtClean="0">
                <a:latin typeface="Arial" pitchFamily="34" charset="0"/>
              </a:rPr>
              <a:t>Mycoplasma</a:t>
            </a:r>
            <a:r>
              <a:rPr lang="en-US" altLang="ko-KR" sz="2900" b="1" dirty="0">
                <a:latin typeface="Arial" pitchFamily="34" charset="0"/>
              </a:rPr>
              <a:t>, </a:t>
            </a:r>
            <a:r>
              <a:rPr lang="en-US" altLang="ko-KR" sz="2900" b="1" dirty="0" err="1">
                <a:latin typeface="Arial" pitchFamily="34" charset="0"/>
              </a:rPr>
              <a:t>Chlamydophila</a:t>
            </a:r>
            <a:r>
              <a:rPr lang="en-US" altLang="ko-KR" sz="2900" b="1" dirty="0">
                <a:latin typeface="Arial" pitchFamily="34" charset="0"/>
              </a:rPr>
              <a:t>, </a:t>
            </a:r>
            <a:r>
              <a:rPr lang="en-US" altLang="ko-KR" sz="2900" b="1" dirty="0" err="1">
                <a:latin typeface="Arial" pitchFamily="34" charset="0"/>
              </a:rPr>
              <a:t>Bordetella</a:t>
            </a:r>
            <a:r>
              <a:rPr lang="en-US" altLang="ko-KR" sz="2900" b="1" dirty="0">
                <a:latin typeface="Arial" pitchFamily="34" charset="0"/>
              </a:rPr>
              <a:t> </a:t>
            </a:r>
            <a:r>
              <a:rPr lang="en-US" altLang="ko-KR" sz="2900" b="1" dirty="0" err="1" smtClean="0">
                <a:latin typeface="Arial" pitchFamily="34" charset="0"/>
              </a:rPr>
              <a:t>pertussis</a:t>
            </a:r>
            <a:endParaRPr lang="en-US" altLang="ko-KR" sz="2900" b="1" dirty="0" smtClean="0">
              <a:latin typeface="Arial" pitchFamily="34" charset="0"/>
            </a:endParaRPr>
          </a:p>
          <a:p>
            <a:endParaRPr lang="en-US" altLang="ko-KR" sz="3400" b="1" dirty="0">
              <a:latin typeface="Arial" pitchFamily="34" charset="0"/>
            </a:endParaRPr>
          </a:p>
          <a:p>
            <a:r>
              <a:rPr lang="en-US" altLang="ko-KR" sz="3400" b="1" dirty="0">
                <a:latin typeface="Arial" pitchFamily="34" charset="0"/>
              </a:rPr>
              <a:t>Cough lasts </a:t>
            </a:r>
            <a:r>
              <a:rPr lang="en-US" altLang="ko-KR" sz="3400" b="1" dirty="0">
                <a:solidFill>
                  <a:srgbClr val="FF0000"/>
                </a:solidFill>
                <a:latin typeface="Arial" pitchFamily="34" charset="0"/>
              </a:rPr>
              <a:t>no </a:t>
            </a:r>
            <a:r>
              <a:rPr lang="en-US" altLang="ko-KR" sz="3400" b="1" dirty="0" smtClean="0">
                <a:solidFill>
                  <a:srgbClr val="FF0000"/>
                </a:solidFill>
                <a:latin typeface="Arial" pitchFamily="34" charset="0"/>
              </a:rPr>
              <a:t>&gt; 8 weeks</a:t>
            </a:r>
          </a:p>
          <a:p>
            <a:endParaRPr lang="en-US" altLang="ko-KR" sz="3400" b="1" dirty="0">
              <a:latin typeface="Arial" pitchFamily="34" charset="0"/>
            </a:endParaRPr>
          </a:p>
          <a:p>
            <a:r>
              <a:rPr lang="en-US" altLang="ko-KR" sz="3400" b="1" dirty="0">
                <a:latin typeface="Arial" pitchFamily="34" charset="0"/>
              </a:rPr>
              <a:t>Normal chest </a:t>
            </a:r>
            <a:r>
              <a:rPr lang="en-US" altLang="ko-KR" sz="3400" b="1" dirty="0" smtClean="0">
                <a:latin typeface="Arial" pitchFamily="34" charset="0"/>
              </a:rPr>
              <a:t>radiograph</a:t>
            </a:r>
          </a:p>
          <a:p>
            <a:endParaRPr lang="en-US" altLang="ko-KR" sz="3400" b="1" dirty="0">
              <a:latin typeface="Arial" pitchFamily="34" charset="0"/>
            </a:endParaRPr>
          </a:p>
          <a:p>
            <a:r>
              <a:rPr lang="en-US" altLang="ko-KR" sz="3400" b="1" dirty="0" smtClean="0">
                <a:latin typeface="Arial" pitchFamily="34" charset="0"/>
              </a:rPr>
              <a:t>Post viral </a:t>
            </a:r>
            <a:r>
              <a:rPr lang="en-US" altLang="ko-KR" sz="3400" b="1" dirty="0">
                <a:latin typeface="Arial" pitchFamily="34" charset="0"/>
              </a:rPr>
              <a:t>airway inflammation </a:t>
            </a:r>
            <a:endParaRPr lang="en-US" altLang="ko-KR" sz="3400" b="1" dirty="0" smtClean="0">
              <a:latin typeface="Arial" pitchFamily="34" charset="0"/>
            </a:endParaRPr>
          </a:p>
          <a:p>
            <a:endParaRPr lang="en-US" altLang="ko-KR" sz="3400" b="1" dirty="0">
              <a:latin typeface="Arial" pitchFamily="34" charset="0"/>
            </a:endParaRPr>
          </a:p>
          <a:p>
            <a:r>
              <a:rPr lang="en-US" altLang="ko-KR" sz="3400" b="1" dirty="0">
                <a:latin typeface="Arial" pitchFamily="34" charset="0"/>
              </a:rPr>
              <a:t>Bronchial </a:t>
            </a:r>
            <a:r>
              <a:rPr lang="en-US" altLang="ko-KR" sz="3400" b="1" dirty="0" smtClean="0">
                <a:latin typeface="Arial" pitchFamily="34" charset="0"/>
              </a:rPr>
              <a:t>hyper-responsiveness</a:t>
            </a:r>
          </a:p>
          <a:p>
            <a:endParaRPr lang="en-US" altLang="ko-KR" sz="3400" b="1" dirty="0">
              <a:latin typeface="Arial" pitchFamily="34" charset="0"/>
            </a:endParaRPr>
          </a:p>
          <a:p>
            <a:r>
              <a:rPr lang="en-US" altLang="ko-KR" sz="3400" b="1" dirty="0">
                <a:latin typeface="Arial" pitchFamily="34" charset="0"/>
              </a:rPr>
              <a:t>Impaired </a:t>
            </a:r>
            <a:r>
              <a:rPr lang="en-US" altLang="ko-KR" sz="3400" b="1" dirty="0" err="1">
                <a:latin typeface="Arial" pitchFamily="34" charset="0"/>
              </a:rPr>
              <a:t>mucociliary</a:t>
            </a:r>
            <a:r>
              <a:rPr lang="en-US" altLang="ko-KR" sz="3400" b="1" dirty="0">
                <a:latin typeface="Arial" pitchFamily="34" charset="0"/>
              </a:rPr>
              <a:t> clearance</a:t>
            </a:r>
            <a:endParaRPr lang="en-US" altLang="ko-KR" b="1" dirty="0">
              <a:latin typeface="Arial" pitchFamily="34" charset="0"/>
            </a:endParaRPr>
          </a:p>
          <a:p>
            <a:pPr>
              <a:buFont typeface="Arial" pitchFamily="34" charset="0"/>
              <a:buNone/>
            </a:pPr>
            <a:endParaRPr lang="en-US" altLang="ko-KR" b="1" dirty="0">
              <a:latin typeface="Arial" pitchFamily="34" charset="0"/>
            </a:endParaRPr>
          </a:p>
          <a:p>
            <a:endParaRPr lang="en-US" altLang="ko-KR" b="1" dirty="0">
              <a:latin typeface="Arial" pitchFamily="34" charset="0"/>
            </a:endParaRPr>
          </a:p>
          <a:p>
            <a:endParaRPr lang="en-US" altLang="ko-KR" b="1" dirty="0">
              <a:latin typeface="Arial" pitchFamily="34"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30026"/>
          </a:xfrm>
        </p:spPr>
        <p:txBody>
          <a:bodyPr>
            <a:normAutofit fontScale="90000"/>
          </a:bodyPr>
          <a:lstStyle/>
          <a:p>
            <a:endParaRPr lang="ko-KR" altLang="en-US" dirty="0"/>
          </a:p>
        </p:txBody>
      </p:sp>
      <p:sp>
        <p:nvSpPr>
          <p:cNvPr id="3" name="내용 개체 틀 2"/>
          <p:cNvSpPr>
            <a:spLocks noGrp="1"/>
          </p:cNvSpPr>
          <p:nvPr>
            <p:ph idx="1"/>
          </p:nvPr>
        </p:nvSpPr>
        <p:spPr>
          <a:xfrm>
            <a:off x="457200" y="548680"/>
            <a:ext cx="8229600" cy="6309320"/>
          </a:xfrm>
        </p:spPr>
        <p:txBody>
          <a:bodyPr>
            <a:noAutofit/>
          </a:bodyPr>
          <a:lstStyle/>
          <a:p>
            <a:pPr>
              <a:lnSpc>
                <a:spcPct val="170000"/>
              </a:lnSpc>
            </a:pPr>
            <a:r>
              <a:rPr lang="ko-KR" altLang="en-US" sz="2000" b="1" dirty="0" smtClean="0"/>
              <a:t>반드시 수주에서 길어도 </a:t>
            </a:r>
            <a:r>
              <a:rPr lang="ko-KR" altLang="en-US" sz="2000" b="1" dirty="0" smtClean="0">
                <a:solidFill>
                  <a:srgbClr val="FF0000"/>
                </a:solidFill>
              </a:rPr>
              <a:t>수개월의 단기간</a:t>
            </a:r>
            <a:r>
              <a:rPr lang="ko-KR" altLang="en-US" sz="2000" b="1" dirty="0" smtClean="0"/>
              <a:t>만 사용한다</a:t>
            </a:r>
            <a:r>
              <a:rPr lang="en-US" altLang="ko-KR" sz="2000" b="1" dirty="0" smtClean="0"/>
              <a:t>.</a:t>
            </a:r>
          </a:p>
          <a:p>
            <a:pPr>
              <a:lnSpc>
                <a:spcPct val="170000"/>
              </a:lnSpc>
            </a:pPr>
            <a:r>
              <a:rPr lang="ko-KR" altLang="en-US" sz="2000" b="1" dirty="0" err="1" smtClean="0"/>
              <a:t>안트라퀴논</a:t>
            </a:r>
            <a:r>
              <a:rPr lang="ko-KR" altLang="en-US" sz="2000" b="1" dirty="0" smtClean="0"/>
              <a:t> 제재는 널리 사용되는 동시에 남용되는 약제이다</a:t>
            </a:r>
            <a:r>
              <a:rPr lang="en-US" altLang="ko-KR" sz="2000" b="1" dirty="0" smtClean="0"/>
              <a:t>. </a:t>
            </a:r>
          </a:p>
          <a:p>
            <a:pPr lvl="1">
              <a:lnSpc>
                <a:spcPct val="170000"/>
              </a:lnSpc>
            </a:pPr>
            <a:r>
              <a:rPr lang="ko-KR" altLang="en-US" sz="1600" b="1" dirty="0" smtClean="0"/>
              <a:t>작용은 복용 후 </a:t>
            </a:r>
            <a:r>
              <a:rPr lang="en-US" altLang="ko-KR" sz="1600" b="1" dirty="0" smtClean="0"/>
              <a:t>6-12</a:t>
            </a:r>
            <a:r>
              <a:rPr lang="ko-KR" altLang="en-US" sz="1600" b="1" dirty="0" smtClean="0"/>
              <a:t>시간 이내에 시작된다</a:t>
            </a:r>
            <a:r>
              <a:rPr lang="en-US" altLang="ko-KR" sz="1600" b="1" dirty="0" smtClean="0"/>
              <a:t>. </a:t>
            </a:r>
            <a:r>
              <a:rPr lang="ko-KR" altLang="en-US" sz="1600" b="1" dirty="0" smtClean="0"/>
              <a:t>알로에</a:t>
            </a:r>
            <a:r>
              <a:rPr lang="en-US" altLang="ko-KR" sz="1600" b="1" dirty="0" smtClean="0"/>
              <a:t>(aloe), </a:t>
            </a:r>
            <a:r>
              <a:rPr lang="ko-KR" altLang="en-US" sz="1600" b="1" dirty="0" err="1" smtClean="0"/>
              <a:t>카스카라</a:t>
            </a:r>
            <a:r>
              <a:rPr lang="en-US" altLang="ko-KR" sz="1600" b="1" dirty="0" smtClean="0"/>
              <a:t>(cascara), </a:t>
            </a:r>
            <a:r>
              <a:rPr lang="en-US" altLang="ko-KR" sz="1600" b="1" dirty="0" err="1" smtClean="0"/>
              <a:t>senna</a:t>
            </a:r>
            <a:r>
              <a:rPr lang="en-US" altLang="ko-KR" sz="1600" b="1" dirty="0" smtClean="0"/>
              <a:t> </a:t>
            </a:r>
            <a:r>
              <a:rPr lang="ko-KR" altLang="en-US" sz="1600" b="1" dirty="0" smtClean="0"/>
              <a:t>등으로 식물에서 추출된다</a:t>
            </a:r>
            <a:r>
              <a:rPr lang="en-US" altLang="ko-KR" sz="1600" b="1" dirty="0" smtClean="0"/>
              <a:t>. </a:t>
            </a:r>
            <a:r>
              <a:rPr lang="ko-KR" altLang="en-US" sz="1600" b="1" dirty="0" smtClean="0"/>
              <a:t>이는 대부분 비활성 배당체</a:t>
            </a:r>
            <a:r>
              <a:rPr lang="en-US" altLang="ko-KR" sz="1600" b="1" dirty="0" smtClean="0"/>
              <a:t>(glycoside)</a:t>
            </a:r>
            <a:r>
              <a:rPr lang="ko-KR" altLang="en-US" sz="1600" b="1" dirty="0" smtClean="0"/>
              <a:t>로서 소장에서 변화되지 않고 통과하여 대장에서 세균의 </a:t>
            </a:r>
            <a:r>
              <a:rPr lang="en-US" altLang="ko-KR" sz="1600" b="1" dirty="0" smtClean="0"/>
              <a:t>glycosidase</a:t>
            </a:r>
            <a:r>
              <a:rPr lang="ko-KR" altLang="en-US" sz="1600" b="1" dirty="0" smtClean="0"/>
              <a:t>에 의해활성 형태로 변한다</a:t>
            </a:r>
            <a:r>
              <a:rPr lang="en-US" altLang="ko-KR" sz="1600" b="1" dirty="0" smtClean="0"/>
              <a:t>. </a:t>
            </a:r>
            <a:r>
              <a:rPr lang="ko-KR" altLang="en-US" sz="1600" b="1" dirty="0" smtClean="0"/>
              <a:t>따라서 상부 </a:t>
            </a:r>
            <a:r>
              <a:rPr lang="ko-KR" altLang="en-US" sz="1600" b="1" dirty="0" err="1" smtClean="0"/>
              <a:t>위장관에서는</a:t>
            </a:r>
            <a:r>
              <a:rPr lang="ko-KR" altLang="en-US" sz="1600" b="1" dirty="0" smtClean="0"/>
              <a:t> 효과가 나타나지 않는다</a:t>
            </a:r>
            <a:r>
              <a:rPr lang="en-US" altLang="ko-KR" sz="1600" b="1" dirty="0" smtClean="0"/>
              <a:t>.</a:t>
            </a:r>
          </a:p>
          <a:p>
            <a:pPr lvl="1">
              <a:lnSpc>
                <a:spcPct val="170000"/>
              </a:lnSpc>
            </a:pPr>
            <a:r>
              <a:rPr lang="ko-KR" altLang="en-US" sz="1600" b="1" dirty="0" smtClean="0"/>
              <a:t>대장 상피세포의 사멸</a:t>
            </a:r>
            <a:r>
              <a:rPr lang="en-US" altLang="ko-KR" sz="1600" b="1" dirty="0" smtClean="0"/>
              <a:t>(</a:t>
            </a:r>
            <a:r>
              <a:rPr lang="en-US" altLang="ko-KR" sz="1600" b="1" dirty="0" err="1" smtClean="0"/>
              <a:t>apotosis</a:t>
            </a:r>
            <a:r>
              <a:rPr lang="en-US" altLang="ko-KR" sz="1600" b="1" dirty="0" smtClean="0"/>
              <a:t>)</a:t>
            </a:r>
            <a:r>
              <a:rPr lang="ko-KR" altLang="en-US" sz="1600" b="1" dirty="0" smtClean="0"/>
              <a:t>를 유도하여 </a:t>
            </a:r>
            <a:r>
              <a:rPr lang="ko-KR" altLang="en-US" sz="1600" b="1" dirty="0" err="1" smtClean="0"/>
              <a:t>사멸체</a:t>
            </a:r>
            <a:r>
              <a:rPr lang="en-US" altLang="ko-KR" sz="1600" b="1" dirty="0" smtClean="0"/>
              <a:t>(apoptotic body)</a:t>
            </a:r>
            <a:r>
              <a:rPr lang="ko-KR" altLang="en-US" sz="1600" b="1" dirty="0" smtClean="0"/>
              <a:t>를 형성한다</a:t>
            </a:r>
            <a:r>
              <a:rPr lang="en-US" altLang="ko-KR" sz="1600" b="1" dirty="0" smtClean="0"/>
              <a:t>. </a:t>
            </a:r>
            <a:r>
              <a:rPr lang="ko-KR" altLang="en-US" sz="1600" b="1" dirty="0" smtClean="0"/>
              <a:t>이는 대식세포</a:t>
            </a:r>
            <a:r>
              <a:rPr lang="en-US" altLang="ko-KR" sz="1600" b="1" dirty="0" smtClean="0"/>
              <a:t>(macrophage)</a:t>
            </a:r>
            <a:r>
              <a:rPr lang="ko-KR" altLang="en-US" sz="1600" b="1" dirty="0" smtClean="0"/>
              <a:t>에 의해 포식되어 지방 갈색소양</a:t>
            </a:r>
            <a:r>
              <a:rPr lang="en-US" altLang="ko-KR" sz="1600" b="1" dirty="0" smtClean="0"/>
              <a:t>(</a:t>
            </a:r>
            <a:r>
              <a:rPr lang="en-US" altLang="ko-KR" sz="1600" b="1" dirty="0" err="1" smtClean="0"/>
              <a:t>lipofuscin</a:t>
            </a:r>
            <a:r>
              <a:rPr lang="en-US" altLang="ko-KR" sz="1600" b="1" dirty="0" smtClean="0"/>
              <a:t>-like</a:t>
            </a:r>
            <a:r>
              <a:rPr lang="en-US" altLang="ko-KR" sz="1600" b="1" dirty="0" smtClean="0"/>
              <a:t>) </a:t>
            </a:r>
            <a:r>
              <a:rPr lang="ko-KR" altLang="en-US" sz="1600" b="1" dirty="0" smtClean="0"/>
              <a:t>색소를 </a:t>
            </a:r>
            <a:r>
              <a:rPr lang="ko-KR" altLang="en-US" sz="1600" b="1" dirty="0" smtClean="0"/>
              <a:t>형성하여 </a:t>
            </a:r>
            <a:r>
              <a:rPr lang="ko-KR" altLang="en-US" sz="1600" b="1" dirty="0" err="1" smtClean="0"/>
              <a:t>대장흑색종</a:t>
            </a:r>
            <a:r>
              <a:rPr lang="en-US" altLang="ko-KR" sz="1600" b="1" dirty="0" smtClean="0"/>
              <a:t>(</a:t>
            </a:r>
            <a:r>
              <a:rPr lang="en-US" altLang="ko-KR" sz="1600" b="1" dirty="0" err="1" smtClean="0"/>
              <a:t>melanosis</a:t>
            </a:r>
            <a:r>
              <a:rPr lang="en-US" altLang="ko-KR" sz="1600" b="1" dirty="0" smtClean="0"/>
              <a:t> coli) </a:t>
            </a:r>
            <a:r>
              <a:rPr lang="ko-KR" altLang="en-US" sz="1600" b="1" dirty="0" smtClean="0"/>
              <a:t>소견으로 나타난다</a:t>
            </a:r>
            <a:r>
              <a:rPr lang="en-US" altLang="ko-KR" sz="1600" b="1" dirty="0" smtClean="0"/>
              <a:t>.</a:t>
            </a:r>
          </a:p>
          <a:p>
            <a:pPr lvl="1">
              <a:lnSpc>
                <a:spcPct val="170000"/>
              </a:lnSpc>
            </a:pPr>
            <a:r>
              <a:rPr lang="ko-KR" altLang="en-US" sz="1600" b="1" dirty="0" err="1" smtClean="0"/>
              <a:t>대장흑색종은</a:t>
            </a:r>
            <a:r>
              <a:rPr lang="ko-KR" altLang="en-US" sz="1600" b="1" dirty="0" smtClean="0"/>
              <a:t> </a:t>
            </a:r>
            <a:r>
              <a:rPr lang="ko-KR" altLang="en-US" sz="1600" b="1" dirty="0" err="1" smtClean="0"/>
              <a:t>근위부</a:t>
            </a:r>
            <a:r>
              <a:rPr lang="ko-KR" altLang="en-US" sz="1600" b="1" dirty="0" smtClean="0"/>
              <a:t> 대장에서 더 뚜렷하고 </a:t>
            </a:r>
            <a:r>
              <a:rPr lang="ko-KR" altLang="en-US" sz="1600" b="1" dirty="0" smtClean="0"/>
              <a:t>완하제를 중단하면 </a:t>
            </a:r>
            <a:r>
              <a:rPr lang="ko-KR" altLang="en-US" sz="1600" b="1" dirty="0" smtClean="0"/>
              <a:t>색소화된 대식세포가 림프절로 이동하여 </a:t>
            </a:r>
            <a:r>
              <a:rPr lang="ko-KR" altLang="en-US" sz="1600" b="1" dirty="0" smtClean="0"/>
              <a:t>사라지기 때문에 </a:t>
            </a:r>
            <a:r>
              <a:rPr lang="ko-KR" altLang="en-US" sz="1600" b="1" dirty="0" smtClean="0">
                <a:solidFill>
                  <a:srgbClr val="FF0000"/>
                </a:solidFill>
              </a:rPr>
              <a:t>몇 개월 후에는 장점막이 정상화 </a:t>
            </a:r>
            <a:r>
              <a:rPr lang="ko-KR" altLang="en-US" sz="1600" b="1" dirty="0" smtClean="0"/>
              <a:t>된다</a:t>
            </a:r>
            <a:r>
              <a:rPr lang="en-US" altLang="ko-KR" sz="1600" b="1" dirty="0" smtClean="0"/>
              <a:t>.</a:t>
            </a:r>
          </a:p>
          <a:p>
            <a:pPr lvl="1">
              <a:lnSpc>
                <a:spcPct val="170000"/>
              </a:lnSpc>
            </a:pPr>
            <a:r>
              <a:rPr lang="ko-KR" altLang="en-US" sz="1600" b="1" dirty="0" err="1" smtClean="0"/>
              <a:t>카스카라는</a:t>
            </a:r>
            <a:r>
              <a:rPr lang="ko-KR" altLang="en-US" sz="1600" b="1" dirty="0" smtClean="0"/>
              <a:t> 복통을 거의 유발하지 않는 약제이다</a:t>
            </a:r>
            <a:r>
              <a:rPr lang="en-US" altLang="ko-KR" sz="1600" b="1" dirty="0" smtClean="0"/>
              <a:t>.</a:t>
            </a:r>
            <a:endParaRPr lang="ko-KR" altLang="en-US" sz="1600" b="1" dirty="0" smtClean="0"/>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85000" lnSpcReduction="10000"/>
          </a:bodyPr>
          <a:lstStyle/>
          <a:p>
            <a:pPr>
              <a:lnSpc>
                <a:spcPct val="150000"/>
              </a:lnSpc>
            </a:pPr>
            <a:r>
              <a:rPr lang="ko-KR" altLang="en-US" b="1" dirty="0" err="1" smtClean="0"/>
              <a:t>페놀프탈레인이나</a:t>
            </a:r>
            <a:r>
              <a:rPr lang="ko-KR" altLang="en-US" b="1" dirty="0" smtClean="0"/>
              <a:t> </a:t>
            </a:r>
            <a:r>
              <a:rPr lang="ko-KR" altLang="en-US" b="1" dirty="0" err="1" smtClean="0"/>
              <a:t>비사코딜</a:t>
            </a:r>
            <a:r>
              <a:rPr lang="en-US" altLang="ko-KR" b="1" dirty="0" smtClean="0"/>
              <a:t>(</a:t>
            </a:r>
            <a:r>
              <a:rPr lang="ko-KR" altLang="en-US" b="1" dirty="0" err="1" smtClean="0"/>
              <a:t>둘코락스</a:t>
            </a:r>
            <a:r>
              <a:rPr lang="en-US" altLang="ko-KR" b="1" dirty="0" smtClean="0"/>
              <a:t>)</a:t>
            </a:r>
            <a:r>
              <a:rPr lang="ko-KR" altLang="en-US" b="1" dirty="0" smtClean="0"/>
              <a:t>과 </a:t>
            </a:r>
            <a:r>
              <a:rPr lang="ko-KR" altLang="en-US" b="1" dirty="0" smtClean="0"/>
              <a:t>같은 폴리페놀제재는 장</a:t>
            </a:r>
            <a:r>
              <a:rPr lang="en-US" altLang="ko-KR" b="1" dirty="0" smtClean="0"/>
              <a:t>-</a:t>
            </a:r>
            <a:r>
              <a:rPr lang="ko-KR" altLang="en-US" b="1" dirty="0" smtClean="0"/>
              <a:t>간순환</a:t>
            </a:r>
            <a:r>
              <a:rPr lang="en-US" altLang="ko-KR" b="1" dirty="0" smtClean="0"/>
              <a:t>(</a:t>
            </a:r>
            <a:r>
              <a:rPr lang="en-US" altLang="ko-KR" b="1" dirty="0" err="1" smtClean="0"/>
              <a:t>enterohepatic</a:t>
            </a:r>
            <a:r>
              <a:rPr lang="en-US" altLang="ko-KR" b="1" dirty="0" smtClean="0"/>
              <a:t> circulation)</a:t>
            </a:r>
            <a:r>
              <a:rPr lang="ko-KR" altLang="en-US" b="1" dirty="0" smtClean="0"/>
              <a:t>을 하여 약효가 오래 지속되고 발진을 유발할 수 있기 때문에 사용하지 않는 것이 좋고 특히 담도 폐쇄환자들에서는 사용이 제한된다</a:t>
            </a:r>
            <a:r>
              <a:rPr lang="en-US" altLang="ko-KR" b="1" dirty="0" smtClean="0"/>
              <a:t>.</a:t>
            </a:r>
            <a:endParaRPr lang="en-US" altLang="ko-KR" b="1" dirty="0" smtClean="0"/>
          </a:p>
          <a:p>
            <a:pPr lvl="1">
              <a:lnSpc>
                <a:spcPct val="150000"/>
              </a:lnSpc>
            </a:pPr>
            <a:r>
              <a:rPr lang="en-US" altLang="ko-KR" b="1" dirty="0" smtClean="0"/>
              <a:t> </a:t>
            </a:r>
            <a:r>
              <a:rPr lang="ko-KR" altLang="en-US" b="1" dirty="0" err="1" smtClean="0"/>
              <a:t>비사코딜</a:t>
            </a:r>
            <a:r>
              <a:rPr lang="en-US" altLang="ko-KR" b="1" dirty="0" smtClean="0"/>
              <a:t>(</a:t>
            </a:r>
            <a:r>
              <a:rPr lang="ko-KR" altLang="en-US" b="1" dirty="0" err="1" smtClean="0"/>
              <a:t>둘코락스</a:t>
            </a:r>
            <a:r>
              <a:rPr lang="en-US" altLang="ko-KR" b="1" dirty="0" smtClean="0"/>
              <a:t>)</a:t>
            </a:r>
            <a:r>
              <a:rPr lang="ko-KR" altLang="en-US" b="1" dirty="0" smtClean="0"/>
              <a:t>도 대장상피세포의 사멸을 유도하나 색소침착은 생기지 않는다</a:t>
            </a:r>
            <a:r>
              <a:rPr lang="en-US" altLang="ko-KR" b="1" dirty="0" smtClean="0"/>
              <a:t>.</a:t>
            </a:r>
            <a:endParaRPr lang="ko-KR" altLang="en-US" b="1" dirty="0" smtClean="0"/>
          </a:p>
          <a:p>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en-US" altLang="ko-KR" b="1" dirty="0" err="1" smtClean="0"/>
              <a:t>Colchine</a:t>
            </a:r>
            <a:r>
              <a:rPr lang="en-US" altLang="ko-KR" b="1" dirty="0" smtClean="0"/>
              <a:t>, </a:t>
            </a:r>
            <a:r>
              <a:rPr lang="en-US" altLang="ko-KR" b="1" dirty="0" err="1" smtClean="0"/>
              <a:t>Misoprostol</a:t>
            </a:r>
            <a:endParaRPr lang="en-US" altLang="ko-KR" b="1" dirty="0" smtClean="0"/>
          </a:p>
          <a:p>
            <a:pPr lvl="1"/>
            <a:r>
              <a:rPr lang="ko-KR" altLang="en-US" sz="2400" dirty="0" smtClean="0"/>
              <a:t>배변 횟수를 증가시키고 복통</a:t>
            </a:r>
            <a:r>
              <a:rPr lang="en-US" altLang="ko-KR" sz="2400" dirty="0" smtClean="0"/>
              <a:t>, </a:t>
            </a:r>
            <a:r>
              <a:rPr lang="ko-KR" altLang="en-US" sz="2400" dirty="0" smtClean="0"/>
              <a:t>팽만감 등을 개선시키고 대장통과 시간을 단축</a:t>
            </a:r>
            <a:r>
              <a:rPr lang="en-US" altLang="ko-KR" sz="2400" dirty="0" smtClean="0"/>
              <a:t>.</a:t>
            </a:r>
          </a:p>
          <a:p>
            <a:pPr lvl="1"/>
            <a:r>
              <a:rPr lang="ko-KR" altLang="en-US" sz="2400" dirty="0" smtClean="0"/>
              <a:t>임상에서는 잘 사용 </a:t>
            </a:r>
            <a:r>
              <a:rPr lang="ko-KR" altLang="en-US" sz="2400" dirty="0" err="1" smtClean="0"/>
              <a:t>안함</a:t>
            </a:r>
            <a:r>
              <a:rPr lang="en-US" altLang="ko-KR" sz="2400" dirty="0" smtClean="0"/>
              <a:t>.</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sz="3100" b="1" dirty="0" smtClean="0">
                <a:latin typeface="휴먼엑스포" pitchFamily="18" charset="-127"/>
                <a:ea typeface="휴먼엑스포" pitchFamily="18" charset="-127"/>
              </a:rPr>
              <a:t>Recent developments in the pharmacologic</a:t>
            </a:r>
            <a:br>
              <a:rPr lang="en-US" altLang="ko-KR" sz="3100" b="1" dirty="0" smtClean="0">
                <a:latin typeface="휴먼엑스포" pitchFamily="18" charset="-127"/>
                <a:ea typeface="휴먼엑스포" pitchFamily="18" charset="-127"/>
              </a:rPr>
            </a:br>
            <a:r>
              <a:rPr lang="en-US" altLang="ko-KR" sz="3100" b="1" dirty="0" smtClean="0">
                <a:latin typeface="휴먼엑스포" pitchFamily="18" charset="-127"/>
                <a:ea typeface="휴먼엑스포" pitchFamily="18" charset="-127"/>
              </a:rPr>
              <a:t>treatment of chronic constipation</a:t>
            </a:r>
            <a:endParaRPr lang="ko-KR" altLang="en-US" dirty="0">
              <a:latin typeface="휴먼엑스포" pitchFamily="18" charset="-127"/>
              <a:ea typeface="휴먼엑스포" pitchFamily="18" charset="-127"/>
            </a:endParaRPr>
          </a:p>
        </p:txBody>
      </p:sp>
      <p:sp>
        <p:nvSpPr>
          <p:cNvPr id="3" name="내용 개체 틀 2"/>
          <p:cNvSpPr>
            <a:spLocks noGrp="1"/>
          </p:cNvSpPr>
          <p:nvPr>
            <p:ph sz="half" idx="1"/>
          </p:nvPr>
        </p:nvSpPr>
        <p:spPr>
          <a:xfrm>
            <a:off x="467544" y="2132856"/>
            <a:ext cx="4038600" cy="4525963"/>
          </a:xfrm>
        </p:spPr>
        <p:txBody>
          <a:bodyPr>
            <a:normAutofit/>
          </a:bodyPr>
          <a:lstStyle/>
          <a:p>
            <a:pPr>
              <a:lnSpc>
                <a:spcPct val="120000"/>
              </a:lnSpc>
            </a:pPr>
            <a:r>
              <a:rPr lang="en-US" altLang="ko-KR" b="1" dirty="0" err="1" smtClean="0"/>
              <a:t>Serotonergic</a:t>
            </a:r>
            <a:r>
              <a:rPr lang="en-US" altLang="ko-KR" b="1" dirty="0" smtClean="0"/>
              <a:t> </a:t>
            </a:r>
            <a:r>
              <a:rPr lang="en-US" altLang="ko-KR" b="1" dirty="0" err="1" smtClean="0"/>
              <a:t>enterokinetic</a:t>
            </a:r>
            <a:r>
              <a:rPr lang="en-US" altLang="ko-KR" b="1" dirty="0" smtClean="0"/>
              <a:t> agents</a:t>
            </a:r>
          </a:p>
          <a:p>
            <a:pPr lvl="1">
              <a:lnSpc>
                <a:spcPct val="120000"/>
              </a:lnSpc>
            </a:pPr>
            <a:r>
              <a:rPr lang="en-US" altLang="ko-KR" sz="2600" dirty="0" err="1" smtClean="0"/>
              <a:t>Tegaserode</a:t>
            </a:r>
            <a:endParaRPr lang="en-US" altLang="ko-KR" sz="2600" dirty="0" smtClean="0"/>
          </a:p>
          <a:p>
            <a:pPr lvl="1">
              <a:lnSpc>
                <a:spcPct val="120000"/>
              </a:lnSpc>
            </a:pPr>
            <a:r>
              <a:rPr lang="en-US" altLang="ko-KR" sz="2600" dirty="0" err="1" smtClean="0"/>
              <a:t>Prucalopride</a:t>
            </a:r>
            <a:endParaRPr lang="en-US" altLang="ko-KR" sz="2600" dirty="0" smtClean="0"/>
          </a:p>
          <a:p>
            <a:pPr lvl="1">
              <a:lnSpc>
                <a:spcPct val="120000"/>
              </a:lnSpc>
            </a:pPr>
            <a:r>
              <a:rPr lang="en-US" altLang="ko-KR" sz="2600" dirty="0" err="1" smtClean="0"/>
              <a:t>Renzapride</a:t>
            </a:r>
            <a:endParaRPr lang="en-US" altLang="ko-KR" dirty="0" smtClean="0"/>
          </a:p>
          <a:p>
            <a:pPr>
              <a:lnSpc>
                <a:spcPct val="120000"/>
              </a:lnSpc>
            </a:pPr>
            <a:r>
              <a:rPr lang="en-US" altLang="ko-KR" b="1" dirty="0" err="1" smtClean="0"/>
              <a:t>Lubiprostone</a:t>
            </a:r>
            <a:endParaRPr lang="en-US" altLang="ko-KR" b="1" dirty="0" smtClean="0"/>
          </a:p>
          <a:p>
            <a:pPr>
              <a:lnSpc>
                <a:spcPct val="120000"/>
              </a:lnSpc>
            </a:pPr>
            <a:r>
              <a:rPr lang="en-US" altLang="ko-KR" b="1" dirty="0" err="1" smtClean="0"/>
              <a:t>Linaclotide</a:t>
            </a:r>
            <a:endParaRPr lang="en-US" altLang="ko-KR" b="1" dirty="0" smtClean="0"/>
          </a:p>
          <a:p>
            <a:endParaRPr lang="en-US" altLang="ko-KR" dirty="0" smtClean="0"/>
          </a:p>
          <a:p>
            <a:endParaRPr lang="ko-KR" altLang="en-US" dirty="0"/>
          </a:p>
        </p:txBody>
      </p:sp>
      <p:sp>
        <p:nvSpPr>
          <p:cNvPr id="4" name="내용 개체 틀 3"/>
          <p:cNvSpPr>
            <a:spLocks noGrp="1"/>
          </p:cNvSpPr>
          <p:nvPr>
            <p:ph sz="half" idx="2"/>
          </p:nvPr>
        </p:nvSpPr>
        <p:spPr>
          <a:xfrm>
            <a:off x="4658544" y="2132856"/>
            <a:ext cx="4038600" cy="4525963"/>
          </a:xfrm>
        </p:spPr>
        <p:txBody>
          <a:bodyPr>
            <a:normAutofit/>
          </a:bodyPr>
          <a:lstStyle/>
          <a:p>
            <a:pPr>
              <a:lnSpc>
                <a:spcPct val="120000"/>
              </a:lnSpc>
            </a:pPr>
            <a:r>
              <a:rPr lang="en-US" altLang="ko-KR" b="1" dirty="0" smtClean="0"/>
              <a:t>Peripheral </a:t>
            </a:r>
            <a:r>
              <a:rPr lang="en-US" altLang="ko-KR" b="1" dirty="0" err="1" smtClean="0"/>
              <a:t>Opioid</a:t>
            </a:r>
            <a:r>
              <a:rPr lang="en-US" altLang="ko-KR" b="1" dirty="0" smtClean="0"/>
              <a:t> antagonists</a:t>
            </a:r>
          </a:p>
          <a:p>
            <a:pPr lvl="1">
              <a:lnSpc>
                <a:spcPct val="120000"/>
              </a:lnSpc>
            </a:pPr>
            <a:r>
              <a:rPr lang="en-US" altLang="ko-KR" sz="2600" dirty="0" err="1" smtClean="0"/>
              <a:t>Alvimopan</a:t>
            </a:r>
            <a:endParaRPr lang="en-US" altLang="ko-KR" sz="2600" dirty="0" smtClean="0"/>
          </a:p>
          <a:p>
            <a:pPr lvl="1">
              <a:lnSpc>
                <a:spcPct val="120000"/>
              </a:lnSpc>
            </a:pPr>
            <a:r>
              <a:rPr lang="en-US" altLang="ko-KR" sz="2600" dirty="0" err="1" smtClean="0"/>
              <a:t>Methylnaltrexone</a:t>
            </a:r>
            <a:r>
              <a:rPr lang="en-US" altLang="ko-KR" sz="2600" dirty="0" smtClean="0"/>
              <a:t> bromide</a:t>
            </a:r>
          </a:p>
          <a:p>
            <a:pPr>
              <a:lnSpc>
                <a:spcPct val="120000"/>
              </a:lnSpc>
            </a:pPr>
            <a:r>
              <a:rPr lang="en-US" altLang="ko-KR" b="1" dirty="0" err="1" smtClean="0"/>
              <a:t>Neutrotrophins</a:t>
            </a:r>
            <a:endParaRPr lang="en-US" altLang="ko-KR" b="1" dirty="0" smtClean="0"/>
          </a:p>
          <a:p>
            <a:pPr>
              <a:lnSpc>
                <a:spcPct val="120000"/>
              </a:lnSpc>
            </a:pPr>
            <a:r>
              <a:rPr lang="en-US" altLang="ko-KR" b="1" dirty="0" err="1" smtClean="0"/>
              <a:t>Probiotics</a:t>
            </a:r>
            <a:endParaRPr lang="en-US" altLang="ko-KR" b="1" dirty="0" smtClean="0"/>
          </a:p>
          <a:p>
            <a:endParaRPr lang="ko-KR" altLang="en-US" dirty="0"/>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latin typeface="휴먼엑스포" pitchFamily="18" charset="-127"/>
                <a:ea typeface="휴먼엑스포" pitchFamily="18" charset="-127"/>
              </a:rPr>
              <a:t>Tegaserode</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2564904"/>
            <a:ext cx="8229600" cy="3561259"/>
          </a:xfrm>
        </p:spPr>
        <p:txBody>
          <a:bodyPr>
            <a:normAutofit fontScale="85000" lnSpcReduction="10000"/>
          </a:bodyPr>
          <a:lstStyle/>
          <a:p>
            <a:r>
              <a:rPr lang="en-US" altLang="ko-KR" dirty="0" err="1" smtClean="0"/>
              <a:t>Zelmac</a:t>
            </a:r>
            <a:r>
              <a:rPr lang="en-US" altLang="ko-KR" dirty="0" smtClean="0"/>
              <a:t>, </a:t>
            </a:r>
            <a:r>
              <a:rPr lang="ko-KR" altLang="en-US" dirty="0" err="1" smtClean="0"/>
              <a:t>젤막</a:t>
            </a:r>
            <a:r>
              <a:rPr lang="en-US" altLang="ko-KR" dirty="0" smtClean="0"/>
              <a:t>, </a:t>
            </a:r>
            <a:r>
              <a:rPr lang="en-US" altLang="ko-KR" dirty="0" err="1" smtClean="0"/>
              <a:t>Norvatis</a:t>
            </a:r>
            <a:endParaRPr lang="en-US" altLang="ko-KR" dirty="0" smtClean="0"/>
          </a:p>
          <a:p>
            <a:endParaRPr lang="en-US" altLang="ko-KR" dirty="0" smtClean="0"/>
          </a:p>
          <a:p>
            <a:r>
              <a:rPr lang="en-US" altLang="ko-KR" dirty="0" smtClean="0"/>
              <a:t>65</a:t>
            </a:r>
            <a:r>
              <a:rPr lang="ko-KR" altLang="en-US" dirty="0" smtClean="0"/>
              <a:t>세 이상 여성</a:t>
            </a:r>
            <a:r>
              <a:rPr lang="en-US" altLang="ko-KR" dirty="0" smtClean="0"/>
              <a:t>, 12</a:t>
            </a:r>
            <a:r>
              <a:rPr lang="ko-KR" altLang="en-US" dirty="0" smtClean="0"/>
              <a:t>주</a:t>
            </a:r>
            <a:endParaRPr lang="en-US" altLang="ko-KR" dirty="0" smtClean="0"/>
          </a:p>
          <a:p>
            <a:endParaRPr lang="en-US" altLang="ko-KR" dirty="0" smtClean="0"/>
          </a:p>
          <a:p>
            <a:r>
              <a:rPr lang="en-US" altLang="ko-KR" dirty="0" smtClean="0"/>
              <a:t>5-HT4  </a:t>
            </a:r>
            <a:r>
              <a:rPr lang="ko-KR" altLang="en-US" dirty="0" smtClean="0"/>
              <a:t>선택적인 부분 </a:t>
            </a:r>
            <a:r>
              <a:rPr lang="ko-KR" altLang="en-US" dirty="0" err="1" smtClean="0"/>
              <a:t>작용제</a:t>
            </a:r>
            <a:endParaRPr lang="en-US" altLang="ko-KR" dirty="0" smtClean="0"/>
          </a:p>
          <a:p>
            <a:endParaRPr lang="en-US" altLang="ko-KR" dirty="0" smtClean="0"/>
          </a:p>
          <a:p>
            <a:r>
              <a:rPr lang="ko-KR" altLang="en-US" dirty="0" smtClean="0"/>
              <a:t>식후에는 생체 </a:t>
            </a:r>
            <a:r>
              <a:rPr lang="ko-KR" altLang="en-US" dirty="0" err="1" smtClean="0"/>
              <a:t>이용율이</a:t>
            </a:r>
            <a:r>
              <a:rPr lang="ko-KR" altLang="en-US" dirty="0" smtClean="0"/>
              <a:t> </a:t>
            </a:r>
            <a:r>
              <a:rPr lang="en-US" altLang="ko-KR" dirty="0" smtClean="0"/>
              <a:t>40~65%</a:t>
            </a:r>
            <a:r>
              <a:rPr lang="ko-KR" altLang="en-US" dirty="0" smtClean="0"/>
              <a:t>까지 감소되므로 식전에 복용하는 것이 바람직하다</a:t>
            </a:r>
            <a:r>
              <a:rPr lang="en-US" altLang="ko-KR" dirty="0" smtClean="0"/>
              <a:t>.</a:t>
            </a:r>
            <a:endParaRPr lang="ko-KR" altLang="en-US" dirty="0" smtClean="0"/>
          </a:p>
          <a:p>
            <a:endParaRPr lang="ko-KR" altLang="en-US" dirty="0"/>
          </a:p>
        </p:txBody>
      </p:sp>
      <p:pic>
        <p:nvPicPr>
          <p:cNvPr id="161794" name="Picture 2"/>
          <p:cNvPicPr>
            <a:picLocks noChangeAspect="1" noChangeArrowheads="1"/>
          </p:cNvPicPr>
          <p:nvPr/>
        </p:nvPicPr>
        <p:blipFill>
          <a:blip r:embed="rId2" cstate="print"/>
          <a:srcRect/>
          <a:stretch>
            <a:fillRect/>
          </a:stretch>
        </p:blipFill>
        <p:spPr bwMode="auto">
          <a:xfrm>
            <a:off x="6516216" y="1844824"/>
            <a:ext cx="2276475"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b="1" dirty="0" smtClean="0">
                <a:latin typeface="휴먼엑스포" pitchFamily="18" charset="-127"/>
                <a:ea typeface="휴먼엑스포" pitchFamily="18" charset="-127"/>
              </a:rPr>
              <a:t>Herbal supplements</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2132856"/>
            <a:ext cx="8229600" cy="3993307"/>
          </a:xfrm>
        </p:spPr>
        <p:txBody>
          <a:bodyPr>
            <a:normAutofit fontScale="92500" lnSpcReduction="20000"/>
          </a:bodyPr>
          <a:lstStyle/>
          <a:p>
            <a:r>
              <a:rPr lang="en-US" altLang="ko-KR" b="1" dirty="0" smtClean="0"/>
              <a:t>No randomized controlled trials of the efficacy</a:t>
            </a:r>
          </a:p>
          <a:p>
            <a:endParaRPr lang="en-US" altLang="ko-KR" dirty="0" smtClean="0"/>
          </a:p>
          <a:p>
            <a:r>
              <a:rPr lang="en-US" altLang="ko-KR" b="1" dirty="0" smtClean="0"/>
              <a:t>Ginseng, </a:t>
            </a:r>
            <a:r>
              <a:rPr lang="en-US" altLang="ko-KR" b="1" dirty="0" err="1" smtClean="0"/>
              <a:t>Zanthoxylum</a:t>
            </a:r>
            <a:r>
              <a:rPr lang="en-US" altLang="ko-KR" b="1" dirty="0" smtClean="0"/>
              <a:t> Fruit, and Dried Ginger  </a:t>
            </a:r>
          </a:p>
          <a:p>
            <a:pPr lvl="1"/>
            <a:r>
              <a:rPr lang="en-US" altLang="ko-KR" sz="2600" dirty="0" smtClean="0"/>
              <a:t>frequently used in Japan for the treatment of GI </a:t>
            </a:r>
            <a:r>
              <a:rPr lang="en-US" altLang="ko-KR" sz="2600" dirty="0" err="1" smtClean="0"/>
              <a:t>hypomotility</a:t>
            </a:r>
            <a:endParaRPr lang="en-US" altLang="ko-KR" sz="2600" dirty="0" smtClean="0"/>
          </a:p>
          <a:p>
            <a:pPr lvl="1"/>
            <a:r>
              <a:rPr lang="en-US" altLang="ko-KR" sz="2600" b="1" dirty="0" smtClean="0">
                <a:solidFill>
                  <a:srgbClr val="FF0000"/>
                </a:solidFill>
              </a:rPr>
              <a:t>stimulate intestinal peristalsis</a:t>
            </a:r>
            <a:r>
              <a:rPr lang="en-US" altLang="ko-KR" sz="2600" dirty="0" smtClean="0"/>
              <a:t>, which was associated with the resumption of regular bowel habits.</a:t>
            </a:r>
          </a:p>
          <a:p>
            <a:pPr lvl="1"/>
            <a:endParaRPr lang="ko-KR" altLang="en-US" dirty="0"/>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제목 10"/>
          <p:cNvSpPr>
            <a:spLocks noGrp="1"/>
          </p:cNvSpPr>
          <p:nvPr>
            <p:ph type="title"/>
          </p:nvPr>
        </p:nvSpPr>
        <p:spPr/>
        <p:txBody>
          <a:bodyPr/>
          <a:lstStyle/>
          <a:p>
            <a:endParaRPr lang="ko-KR" altLang="en-US"/>
          </a:p>
        </p:txBody>
      </p:sp>
      <p:pic>
        <p:nvPicPr>
          <p:cNvPr id="146434" name="Picture 2"/>
          <p:cNvPicPr>
            <a:picLocks noGrp="1" noChangeAspect="1" noChangeArrowheads="1"/>
          </p:cNvPicPr>
          <p:nvPr>
            <p:ph idx="1"/>
          </p:nvPr>
        </p:nvPicPr>
        <p:blipFill>
          <a:blip r:embed="rId2" cstate="print"/>
          <a:stretch>
            <a:fillRect/>
          </a:stretch>
        </p:blipFill>
        <p:spPr bwMode="auto">
          <a:xfrm>
            <a:off x="899592" y="404665"/>
            <a:ext cx="7560840" cy="1675245"/>
          </a:xfrm>
          <a:prstGeom prst="rect">
            <a:avLst/>
          </a:prstGeom>
          <a:noFill/>
          <a:ln w="9525">
            <a:noFill/>
            <a:miter lim="800000"/>
            <a:headEnd/>
            <a:tailEnd/>
          </a:ln>
        </p:spPr>
      </p:pic>
      <p:pic>
        <p:nvPicPr>
          <p:cNvPr id="146435" name="Picture 3"/>
          <p:cNvPicPr>
            <a:picLocks noChangeAspect="1" noChangeArrowheads="1"/>
          </p:cNvPicPr>
          <p:nvPr/>
        </p:nvPicPr>
        <p:blipFill>
          <a:blip r:embed="rId3" cstate="print"/>
          <a:srcRect/>
          <a:stretch>
            <a:fillRect/>
          </a:stretch>
        </p:blipFill>
        <p:spPr bwMode="auto">
          <a:xfrm>
            <a:off x="5133975" y="6448425"/>
            <a:ext cx="4010025" cy="409575"/>
          </a:xfrm>
          <a:prstGeom prst="rect">
            <a:avLst/>
          </a:prstGeom>
          <a:noFill/>
          <a:ln w="9525">
            <a:noFill/>
            <a:miter lim="800000"/>
            <a:headEnd/>
            <a:tailEnd/>
          </a:ln>
        </p:spPr>
      </p:pic>
      <p:sp>
        <p:nvSpPr>
          <p:cNvPr id="12" name="직사각형 11"/>
          <p:cNvSpPr/>
          <p:nvPr/>
        </p:nvSpPr>
        <p:spPr>
          <a:xfrm>
            <a:off x="2411760" y="2492896"/>
            <a:ext cx="5688632" cy="1631216"/>
          </a:xfrm>
          <a:prstGeom prst="rect">
            <a:avLst/>
          </a:prstGeom>
        </p:spPr>
        <p:txBody>
          <a:bodyPr wrap="square">
            <a:spAutoFit/>
          </a:bodyPr>
          <a:lstStyle/>
          <a:p>
            <a:r>
              <a:rPr lang="en-US" altLang="ko-KR" sz="2000" b="1" dirty="0" smtClean="0"/>
              <a:t>CHM interventions or CHM combined treatments showed </a:t>
            </a:r>
            <a:r>
              <a:rPr lang="en-US" altLang="ko-KR" sz="2000" b="1" dirty="0" smtClean="0">
                <a:solidFill>
                  <a:srgbClr val="FF0000"/>
                </a:solidFill>
              </a:rPr>
              <a:t>benefit in </a:t>
            </a:r>
            <a:r>
              <a:rPr lang="en-US" altLang="ko-KR" sz="2000" b="1" dirty="0" smtClean="0"/>
              <a:t>the treatment of FC when compared with </a:t>
            </a:r>
            <a:r>
              <a:rPr lang="en-US" altLang="ko-KR" sz="2000" b="1" dirty="0" err="1" smtClean="0">
                <a:solidFill>
                  <a:srgbClr val="0070C0"/>
                </a:solidFill>
              </a:rPr>
              <a:t>cisapride</a:t>
            </a:r>
            <a:r>
              <a:rPr lang="en-US" altLang="ko-KR" sz="2000" b="1" dirty="0" smtClean="0">
                <a:solidFill>
                  <a:srgbClr val="0070C0"/>
                </a:solidFill>
              </a:rPr>
              <a:t>, PEG, </a:t>
            </a:r>
            <a:r>
              <a:rPr lang="en-US" altLang="ko-KR" sz="2000" b="1" dirty="0" err="1" smtClean="0">
                <a:solidFill>
                  <a:srgbClr val="0070C0"/>
                </a:solidFill>
              </a:rPr>
              <a:t>mosapride</a:t>
            </a:r>
            <a:r>
              <a:rPr lang="en-US" altLang="ko-KR" sz="2000" b="1" dirty="0" smtClean="0">
                <a:solidFill>
                  <a:srgbClr val="0070C0"/>
                </a:solidFill>
              </a:rPr>
              <a:t>, phenolphthalein, </a:t>
            </a:r>
            <a:r>
              <a:rPr lang="en-US" altLang="ko-KR" sz="2000" b="1" dirty="0" err="1" smtClean="0">
                <a:solidFill>
                  <a:srgbClr val="0070C0"/>
                </a:solidFill>
              </a:rPr>
              <a:t>itopride</a:t>
            </a:r>
            <a:r>
              <a:rPr lang="en-US" altLang="ko-KR" sz="2000" b="1" dirty="0" smtClean="0">
                <a:solidFill>
                  <a:srgbClr val="0070C0"/>
                </a:solidFill>
              </a:rPr>
              <a:t> and </a:t>
            </a:r>
            <a:r>
              <a:rPr lang="en-US" altLang="ko-KR" sz="2000" b="1" dirty="0" err="1" smtClean="0">
                <a:solidFill>
                  <a:srgbClr val="0070C0"/>
                </a:solidFill>
              </a:rPr>
              <a:t>bifidobacterium</a:t>
            </a:r>
            <a:r>
              <a:rPr lang="en-US" altLang="ko-KR" sz="2000" b="1" dirty="0" smtClean="0"/>
              <a:t> alone</a:t>
            </a:r>
            <a:r>
              <a:rPr lang="en-US" altLang="ko-KR" sz="2000" dirty="0" smtClean="0"/>
              <a:t>.</a:t>
            </a:r>
          </a:p>
        </p:txBody>
      </p:sp>
      <p:sp>
        <p:nvSpPr>
          <p:cNvPr id="13" name="직사각형 12"/>
          <p:cNvSpPr/>
          <p:nvPr/>
        </p:nvSpPr>
        <p:spPr>
          <a:xfrm>
            <a:off x="2483768" y="4797152"/>
            <a:ext cx="5832648" cy="1323439"/>
          </a:xfrm>
          <a:prstGeom prst="rect">
            <a:avLst/>
          </a:prstGeom>
        </p:spPr>
        <p:txBody>
          <a:bodyPr wrap="square">
            <a:spAutoFit/>
          </a:bodyPr>
          <a:lstStyle/>
          <a:p>
            <a:r>
              <a:rPr lang="en-US" altLang="ko-KR" sz="2000" b="1" dirty="0" smtClean="0"/>
              <a:t>the evidence and reliability of these conclusions are compromised by methodological flaws and lack of replicable validatio</a:t>
            </a:r>
            <a:r>
              <a:rPr lang="en-US" altLang="ko-KR" sz="2000" dirty="0" smtClean="0"/>
              <a:t>n</a:t>
            </a:r>
            <a:r>
              <a:rPr lang="en-US" altLang="ko-KR" dirty="0" smtClean="0"/>
              <a:t>.</a:t>
            </a: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p:txBody>
          <a:bodyPr/>
          <a:lstStyle/>
          <a:p>
            <a:endParaRPr lang="ko-KR" altLang="en-US"/>
          </a:p>
        </p:txBody>
      </p:sp>
      <p:pic>
        <p:nvPicPr>
          <p:cNvPr id="149506" name="Picture 2"/>
          <p:cNvPicPr>
            <a:picLocks noGrp="1" noChangeAspect="1" noChangeArrowheads="1"/>
          </p:cNvPicPr>
          <p:nvPr>
            <p:ph idx="1"/>
          </p:nvPr>
        </p:nvPicPr>
        <p:blipFill>
          <a:blip r:embed="rId2" cstate="print"/>
          <a:srcRect/>
          <a:stretch>
            <a:fillRect/>
          </a:stretch>
        </p:blipFill>
        <p:spPr bwMode="auto">
          <a:xfrm>
            <a:off x="1503113" y="0"/>
            <a:ext cx="5987143" cy="6858000"/>
          </a:xfrm>
          <a:prstGeom prst="rect">
            <a:avLst/>
          </a:prstGeom>
          <a:noFill/>
          <a:ln w="9525">
            <a:noFill/>
            <a:miter lim="800000"/>
            <a:headEnd/>
            <a:tailEnd/>
          </a:ln>
        </p:spPr>
      </p:pic>
      <p:pic>
        <p:nvPicPr>
          <p:cNvPr id="149507" name="Picture 3"/>
          <p:cNvPicPr>
            <a:picLocks noChangeAspect="1" noChangeArrowheads="1"/>
          </p:cNvPicPr>
          <p:nvPr/>
        </p:nvPicPr>
        <p:blipFill>
          <a:blip r:embed="rId3" cstate="print"/>
          <a:srcRect/>
          <a:stretch>
            <a:fillRect/>
          </a:stretch>
        </p:blipFill>
        <p:spPr bwMode="auto">
          <a:xfrm>
            <a:off x="6753225" y="5949280"/>
            <a:ext cx="2390775" cy="209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7" name="Text Box 3"/>
          <p:cNvSpPr txBox="1">
            <a:spLocks noChangeArrowheads="1"/>
          </p:cNvSpPr>
          <p:nvPr/>
        </p:nvSpPr>
        <p:spPr bwMode="auto">
          <a:xfrm>
            <a:off x="838200" y="2306638"/>
            <a:ext cx="6553200" cy="457200"/>
          </a:xfrm>
          <a:prstGeom prst="rect">
            <a:avLst/>
          </a:prstGeom>
          <a:noFill/>
          <a:ln w="9525">
            <a:noFill/>
            <a:miter lim="800000"/>
            <a:headEnd/>
            <a:tailEnd/>
          </a:ln>
          <a:effectLst/>
        </p:spPr>
        <p:txBody>
          <a:bodyPr>
            <a:spAutoFit/>
          </a:bodyPr>
          <a:lstStyle/>
          <a:p>
            <a:endParaRPr lang="ko-KR" altLang="ko-KR" sz="2400" b="0"/>
          </a:p>
        </p:txBody>
      </p:sp>
      <p:sp>
        <p:nvSpPr>
          <p:cNvPr id="497668" name="Text Box 4"/>
          <p:cNvSpPr txBox="1">
            <a:spLocks noChangeArrowheads="1"/>
          </p:cNvSpPr>
          <p:nvPr/>
        </p:nvSpPr>
        <p:spPr bwMode="auto">
          <a:xfrm>
            <a:off x="395288" y="1989138"/>
            <a:ext cx="8353425" cy="3743325"/>
          </a:xfrm>
          <a:prstGeom prst="rect">
            <a:avLst/>
          </a:prstGeom>
          <a:noFill/>
          <a:ln w="9525">
            <a:noFill/>
            <a:miter lim="800000"/>
            <a:headEnd/>
            <a:tailEnd/>
          </a:ln>
          <a:effectLst/>
        </p:spPr>
        <p:txBody>
          <a:bodyPr>
            <a:spAutoFit/>
          </a:bodyPr>
          <a:lstStyle/>
          <a:p>
            <a:pPr>
              <a:spcBef>
                <a:spcPct val="50000"/>
              </a:spcBef>
            </a:pPr>
            <a:r>
              <a:rPr lang="ko-KR" altLang="en-US" sz="2400"/>
              <a:t>곡류     </a:t>
            </a:r>
            <a:r>
              <a:rPr lang="en-US" altLang="ko-KR" sz="2400"/>
              <a:t>– </a:t>
            </a:r>
            <a:r>
              <a:rPr lang="ko-KR" altLang="en-US" sz="2400"/>
              <a:t>보리 </a:t>
            </a:r>
            <a:r>
              <a:rPr lang="en-US" altLang="ko-KR" sz="2400"/>
              <a:t>, </a:t>
            </a:r>
            <a:r>
              <a:rPr lang="ko-KR" altLang="en-US" sz="2400"/>
              <a:t>현미</a:t>
            </a:r>
            <a:r>
              <a:rPr lang="en-US" altLang="ko-KR" sz="2400"/>
              <a:t>, </a:t>
            </a:r>
            <a:r>
              <a:rPr lang="ko-KR" altLang="en-US" sz="2400"/>
              <a:t>율무</a:t>
            </a:r>
          </a:p>
          <a:p>
            <a:pPr>
              <a:spcBef>
                <a:spcPct val="50000"/>
              </a:spcBef>
            </a:pPr>
            <a:r>
              <a:rPr lang="ko-KR" altLang="en-US" sz="2400"/>
              <a:t>해조류  </a:t>
            </a:r>
            <a:r>
              <a:rPr lang="en-US" altLang="ko-KR" sz="2400"/>
              <a:t>– </a:t>
            </a:r>
            <a:r>
              <a:rPr lang="ko-KR" altLang="en-US" sz="2400"/>
              <a:t>미역</a:t>
            </a:r>
            <a:r>
              <a:rPr lang="en-US" altLang="ko-KR" sz="2400"/>
              <a:t>, </a:t>
            </a:r>
            <a:r>
              <a:rPr lang="ko-KR" altLang="en-US" sz="2400"/>
              <a:t>다시마</a:t>
            </a:r>
            <a:r>
              <a:rPr lang="en-US" altLang="ko-KR" sz="2400"/>
              <a:t>, </a:t>
            </a:r>
            <a:r>
              <a:rPr lang="ko-KR" altLang="en-US" sz="2400"/>
              <a:t>김</a:t>
            </a:r>
            <a:r>
              <a:rPr lang="en-US" altLang="ko-KR" sz="2400"/>
              <a:t>, </a:t>
            </a:r>
            <a:r>
              <a:rPr lang="ko-KR" altLang="en-US" sz="2400"/>
              <a:t>한천</a:t>
            </a:r>
            <a:r>
              <a:rPr lang="en-US" altLang="ko-KR" sz="2400"/>
              <a:t>, </a:t>
            </a:r>
            <a:r>
              <a:rPr lang="ko-KR" altLang="en-US" sz="2400"/>
              <a:t>톳</a:t>
            </a:r>
          </a:p>
          <a:p>
            <a:pPr>
              <a:spcBef>
                <a:spcPct val="50000"/>
              </a:spcBef>
            </a:pPr>
            <a:r>
              <a:rPr lang="ko-KR" altLang="en-US" sz="2400"/>
              <a:t>두류     </a:t>
            </a:r>
            <a:r>
              <a:rPr lang="en-US" altLang="ko-KR" sz="2400"/>
              <a:t>– </a:t>
            </a:r>
            <a:r>
              <a:rPr lang="ko-KR" altLang="en-US" sz="2400"/>
              <a:t>콩</a:t>
            </a:r>
            <a:r>
              <a:rPr lang="en-US" altLang="ko-KR" sz="2400"/>
              <a:t>, </a:t>
            </a:r>
            <a:r>
              <a:rPr lang="ko-KR" altLang="en-US" sz="2400"/>
              <a:t>팥</a:t>
            </a:r>
            <a:r>
              <a:rPr lang="en-US" altLang="ko-KR" sz="2400"/>
              <a:t>, </a:t>
            </a:r>
            <a:r>
              <a:rPr lang="ko-KR" altLang="en-US" sz="2400"/>
              <a:t>완두콩</a:t>
            </a:r>
            <a:r>
              <a:rPr lang="en-US" altLang="ko-KR" sz="2400"/>
              <a:t>, </a:t>
            </a:r>
            <a:r>
              <a:rPr lang="ko-KR" altLang="en-US" sz="2400"/>
              <a:t>청국장</a:t>
            </a:r>
            <a:r>
              <a:rPr lang="en-US" altLang="ko-KR" sz="2400"/>
              <a:t>, </a:t>
            </a:r>
            <a:r>
              <a:rPr lang="ko-KR" altLang="en-US" sz="2400"/>
              <a:t>비지</a:t>
            </a:r>
            <a:r>
              <a:rPr lang="en-US" altLang="ko-KR" sz="2400"/>
              <a:t>, </a:t>
            </a:r>
            <a:r>
              <a:rPr lang="ko-KR" altLang="en-US" sz="2400"/>
              <a:t>콩가루</a:t>
            </a:r>
          </a:p>
          <a:p>
            <a:pPr>
              <a:spcBef>
                <a:spcPct val="50000"/>
              </a:spcBef>
            </a:pPr>
            <a:r>
              <a:rPr lang="ko-KR" altLang="en-US" sz="2400"/>
              <a:t>채소류  </a:t>
            </a:r>
            <a:r>
              <a:rPr lang="en-US" altLang="ko-KR" sz="2400"/>
              <a:t>– </a:t>
            </a:r>
            <a:r>
              <a:rPr lang="ko-KR" altLang="en-US" sz="2400"/>
              <a:t>배추</a:t>
            </a:r>
            <a:r>
              <a:rPr lang="en-US" altLang="ko-KR" sz="2400"/>
              <a:t>, </a:t>
            </a:r>
            <a:r>
              <a:rPr lang="ko-KR" altLang="en-US" sz="2400"/>
              <a:t>무청</a:t>
            </a:r>
            <a:r>
              <a:rPr lang="en-US" altLang="ko-KR" sz="2400"/>
              <a:t>, </a:t>
            </a:r>
            <a:r>
              <a:rPr lang="ko-KR" altLang="en-US" sz="2400"/>
              <a:t>시금치</a:t>
            </a:r>
            <a:r>
              <a:rPr lang="en-US" altLang="ko-KR" sz="2400"/>
              <a:t>, </a:t>
            </a:r>
            <a:r>
              <a:rPr lang="ko-KR" altLang="en-US" sz="2400"/>
              <a:t>무말랭이</a:t>
            </a:r>
            <a:r>
              <a:rPr lang="en-US" altLang="ko-KR" sz="2400"/>
              <a:t>, </a:t>
            </a:r>
            <a:r>
              <a:rPr lang="ko-KR" altLang="en-US" sz="2400"/>
              <a:t>상추</a:t>
            </a:r>
            <a:r>
              <a:rPr lang="en-US" altLang="ko-KR" sz="2400"/>
              <a:t>, </a:t>
            </a:r>
            <a:r>
              <a:rPr lang="ko-KR" altLang="en-US" sz="2400"/>
              <a:t>우엉</a:t>
            </a:r>
            <a:r>
              <a:rPr lang="en-US" altLang="ko-KR" sz="2400"/>
              <a:t>, </a:t>
            </a:r>
            <a:r>
              <a:rPr lang="ko-KR" altLang="en-US" sz="2400"/>
              <a:t>옥수수</a:t>
            </a:r>
          </a:p>
          <a:p>
            <a:pPr>
              <a:spcBef>
                <a:spcPct val="50000"/>
              </a:spcBef>
            </a:pPr>
            <a:r>
              <a:rPr lang="ko-KR" altLang="en-US" sz="2400"/>
              <a:t>             당근</a:t>
            </a:r>
            <a:r>
              <a:rPr lang="en-US" altLang="ko-KR" sz="2400"/>
              <a:t>, </a:t>
            </a:r>
            <a:r>
              <a:rPr lang="ko-KR" altLang="en-US" sz="2400"/>
              <a:t>고추</a:t>
            </a:r>
            <a:r>
              <a:rPr lang="en-US" altLang="ko-KR" sz="2400"/>
              <a:t>, </a:t>
            </a:r>
            <a:r>
              <a:rPr lang="ko-KR" altLang="en-US" sz="2400"/>
              <a:t>고사리</a:t>
            </a:r>
            <a:r>
              <a:rPr lang="en-US" altLang="ko-KR" sz="2400"/>
              <a:t>, </a:t>
            </a:r>
            <a:r>
              <a:rPr lang="ko-KR" altLang="en-US" sz="2400"/>
              <a:t>감자</a:t>
            </a:r>
            <a:r>
              <a:rPr lang="en-US" altLang="ko-KR" sz="2400"/>
              <a:t>, </a:t>
            </a:r>
            <a:r>
              <a:rPr lang="ko-KR" altLang="en-US" sz="2400"/>
              <a:t>고구마</a:t>
            </a:r>
            <a:r>
              <a:rPr lang="en-US" altLang="ko-KR" sz="2400"/>
              <a:t>, </a:t>
            </a:r>
            <a:r>
              <a:rPr lang="ko-KR" altLang="en-US" sz="2400"/>
              <a:t>토란</a:t>
            </a:r>
            <a:r>
              <a:rPr lang="en-US" altLang="ko-KR" sz="2400"/>
              <a:t>, </a:t>
            </a:r>
            <a:r>
              <a:rPr lang="ko-KR" altLang="en-US" sz="2400"/>
              <a:t>연근</a:t>
            </a:r>
          </a:p>
          <a:p>
            <a:pPr>
              <a:spcBef>
                <a:spcPct val="50000"/>
              </a:spcBef>
            </a:pPr>
            <a:r>
              <a:rPr lang="ko-KR" altLang="en-US" sz="2400"/>
              <a:t>과일류  </a:t>
            </a:r>
            <a:r>
              <a:rPr lang="en-US" altLang="ko-KR" sz="2400"/>
              <a:t>– </a:t>
            </a:r>
            <a:r>
              <a:rPr lang="ko-KR" altLang="en-US" sz="2400"/>
              <a:t>밀감</a:t>
            </a:r>
            <a:r>
              <a:rPr lang="en-US" altLang="ko-KR" sz="2400"/>
              <a:t>, </a:t>
            </a:r>
            <a:r>
              <a:rPr lang="ko-KR" altLang="en-US" sz="2400"/>
              <a:t>수박</a:t>
            </a:r>
            <a:r>
              <a:rPr lang="en-US" altLang="ko-KR" sz="2400"/>
              <a:t>, </a:t>
            </a:r>
            <a:r>
              <a:rPr lang="ko-KR" altLang="en-US" sz="2400"/>
              <a:t>배</a:t>
            </a:r>
            <a:r>
              <a:rPr lang="en-US" altLang="ko-KR" sz="2400"/>
              <a:t>, </a:t>
            </a:r>
            <a:r>
              <a:rPr lang="ko-KR" altLang="en-US" sz="2400"/>
              <a:t>말린 무화과</a:t>
            </a:r>
            <a:r>
              <a:rPr lang="en-US" altLang="ko-KR" sz="2400"/>
              <a:t>, </a:t>
            </a:r>
            <a:r>
              <a:rPr lang="ko-KR" altLang="en-US" sz="2400"/>
              <a:t>건포도</a:t>
            </a:r>
          </a:p>
          <a:p>
            <a:pPr>
              <a:spcBef>
                <a:spcPct val="50000"/>
              </a:spcBef>
            </a:pPr>
            <a:r>
              <a:rPr lang="ko-KR" altLang="en-US" sz="2400"/>
              <a:t>종실류  </a:t>
            </a:r>
            <a:r>
              <a:rPr lang="en-US" altLang="ko-KR" sz="2400"/>
              <a:t>– </a:t>
            </a:r>
            <a:r>
              <a:rPr lang="ko-KR" altLang="en-US" sz="2400"/>
              <a:t>참깨</a:t>
            </a:r>
            <a:r>
              <a:rPr lang="en-US" altLang="ko-KR" sz="2400"/>
              <a:t>, </a:t>
            </a:r>
            <a:r>
              <a:rPr lang="ko-KR" altLang="en-US" sz="2400"/>
              <a:t>땅콩</a:t>
            </a:r>
            <a:r>
              <a:rPr lang="en-US" altLang="ko-KR" sz="2400"/>
              <a:t>, </a:t>
            </a:r>
            <a:r>
              <a:rPr lang="ko-KR" altLang="en-US" sz="2400"/>
              <a:t>호두</a:t>
            </a:r>
          </a:p>
        </p:txBody>
      </p:sp>
      <p:sp>
        <p:nvSpPr>
          <p:cNvPr id="10" name="제목 9"/>
          <p:cNvSpPr>
            <a:spLocks noGrp="1"/>
          </p:cNvSpPr>
          <p:nvPr>
            <p:ph type="title"/>
          </p:nvPr>
        </p:nvSpPr>
        <p:spPr/>
        <p:txBody>
          <a:bodyPr/>
          <a:lstStyle/>
          <a:p>
            <a:r>
              <a:rPr lang="ko-KR" altLang="en-US" dirty="0" smtClean="0"/>
              <a:t>식이 섬유가 많은 음식</a:t>
            </a:r>
            <a:endParaRPr lang="ko-KR" altLang="en-US" dirty="0"/>
          </a:p>
        </p:txBody>
      </p:sp>
      <p:sp>
        <p:nvSpPr>
          <p:cNvPr id="11" name="내용 개체 틀 10"/>
          <p:cNvSpPr>
            <a:spLocks noGrp="1"/>
          </p:cNvSpPr>
          <p:nvPr>
            <p:ph idx="1"/>
          </p:nvPr>
        </p:nvSpPr>
        <p:spPr/>
        <p:txBody>
          <a:bodyPr/>
          <a:lstStyle/>
          <a:p>
            <a:endParaRPr lang="ko-KR" altLang="en-US" dirty="0"/>
          </a:p>
        </p:txBody>
      </p:sp>
    </p:spTree>
  </p:cSld>
  <p:clrMapOvr>
    <a:masterClrMapping/>
  </p:clrMapOvr>
  <p:transition advTm="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2133600" y="1066800"/>
            <a:ext cx="4572000" cy="366713"/>
          </a:xfrm>
          <a:prstGeom prst="rect">
            <a:avLst/>
          </a:prstGeom>
          <a:noFill/>
          <a:ln w="9525">
            <a:noFill/>
            <a:miter lim="800000"/>
            <a:headEnd/>
            <a:tailEnd/>
          </a:ln>
          <a:effectLst/>
        </p:spPr>
        <p:txBody>
          <a:bodyPr>
            <a:spAutoFit/>
          </a:bodyPr>
          <a:lstStyle/>
          <a:p>
            <a:pPr>
              <a:lnSpc>
                <a:spcPct val="90000"/>
              </a:lnSpc>
              <a:spcBef>
                <a:spcPct val="50000"/>
              </a:spcBef>
            </a:pPr>
            <a:endParaRPr lang="ko-KR" altLang="ko-KR" sz="2000">
              <a:latin typeface="Comic Sans MS" pitchFamily="66" charset="0"/>
            </a:endParaRPr>
          </a:p>
        </p:txBody>
      </p:sp>
      <p:sp>
        <p:nvSpPr>
          <p:cNvPr id="499715" name="Text Box 3"/>
          <p:cNvSpPr txBox="1">
            <a:spLocks noChangeArrowheads="1"/>
          </p:cNvSpPr>
          <p:nvPr/>
        </p:nvSpPr>
        <p:spPr bwMode="auto">
          <a:xfrm>
            <a:off x="0" y="908050"/>
            <a:ext cx="9144000" cy="804863"/>
          </a:xfrm>
          <a:prstGeom prst="rect">
            <a:avLst/>
          </a:prstGeom>
          <a:noFill/>
          <a:ln w="9525">
            <a:noFill/>
            <a:miter lim="800000"/>
            <a:headEnd/>
            <a:tailEnd/>
          </a:ln>
          <a:effectLst/>
        </p:spPr>
        <p:txBody>
          <a:bodyPr>
            <a:spAutoFit/>
          </a:bodyPr>
          <a:lstStyle/>
          <a:p>
            <a:pPr>
              <a:lnSpc>
                <a:spcPct val="40000"/>
              </a:lnSpc>
              <a:spcBef>
                <a:spcPct val="50000"/>
              </a:spcBef>
            </a:pPr>
            <a:r>
              <a:rPr lang="en-US" altLang="ko-KR" sz="3600" b="0">
                <a:latin typeface="HY태백B" pitchFamily="18" charset="-127"/>
                <a:ea typeface="HY태백B" pitchFamily="18" charset="-127"/>
              </a:rPr>
              <a:t>              </a:t>
            </a:r>
            <a:r>
              <a:rPr lang="ko-KR" altLang="en-US" sz="3600" b="0">
                <a:solidFill>
                  <a:srgbClr val="FF9900"/>
                </a:solidFill>
                <a:latin typeface="HY태백B" pitchFamily="18" charset="-127"/>
                <a:ea typeface="HY태백B" pitchFamily="18" charset="-127"/>
              </a:rPr>
              <a:t>하루 식이섬유 권장량</a:t>
            </a:r>
            <a:r>
              <a:rPr lang="ko-KR" altLang="en-US" sz="3600" b="0">
                <a:latin typeface="휴먼매직체" pitchFamily="18" charset="-127"/>
                <a:ea typeface="휴먼매직체" pitchFamily="18" charset="-127"/>
              </a:rPr>
              <a:t> </a:t>
            </a:r>
          </a:p>
          <a:p>
            <a:pPr>
              <a:lnSpc>
                <a:spcPct val="40000"/>
              </a:lnSpc>
              <a:spcBef>
                <a:spcPct val="50000"/>
              </a:spcBef>
            </a:pPr>
            <a:r>
              <a:rPr lang="ko-KR" altLang="en-US" sz="3600" b="0">
                <a:latin typeface="휴먼매직체" pitchFamily="18" charset="-127"/>
                <a:ea typeface="휴먼매직체" pitchFamily="18" charset="-127"/>
              </a:rPr>
              <a:t>    </a:t>
            </a:r>
          </a:p>
        </p:txBody>
      </p:sp>
      <p:sp>
        <p:nvSpPr>
          <p:cNvPr id="499716" name="Text Box 4"/>
          <p:cNvSpPr txBox="1">
            <a:spLocks noChangeArrowheads="1"/>
          </p:cNvSpPr>
          <p:nvPr/>
        </p:nvSpPr>
        <p:spPr bwMode="auto">
          <a:xfrm>
            <a:off x="1889125" y="4592638"/>
            <a:ext cx="4816475" cy="457200"/>
          </a:xfrm>
          <a:prstGeom prst="rect">
            <a:avLst/>
          </a:prstGeom>
          <a:noFill/>
          <a:ln w="9525">
            <a:noFill/>
            <a:miter lim="800000"/>
            <a:headEnd/>
            <a:tailEnd/>
          </a:ln>
          <a:effectLst/>
        </p:spPr>
        <p:txBody>
          <a:bodyPr>
            <a:spAutoFit/>
          </a:bodyPr>
          <a:lstStyle/>
          <a:p>
            <a:endParaRPr lang="ko-KR" altLang="ko-KR" sz="2400" b="0"/>
          </a:p>
        </p:txBody>
      </p:sp>
      <p:sp>
        <p:nvSpPr>
          <p:cNvPr id="499717" name="Text Box 5"/>
          <p:cNvSpPr txBox="1">
            <a:spLocks noChangeArrowheads="1"/>
          </p:cNvSpPr>
          <p:nvPr/>
        </p:nvSpPr>
        <p:spPr bwMode="auto">
          <a:xfrm>
            <a:off x="4572000" y="1988840"/>
            <a:ext cx="4284662" cy="2123658"/>
          </a:xfrm>
          <a:prstGeom prst="rect">
            <a:avLst/>
          </a:prstGeom>
          <a:noFill/>
          <a:ln w="9525">
            <a:noFill/>
            <a:miter lim="800000"/>
            <a:headEnd/>
            <a:tailEnd/>
          </a:ln>
          <a:effectLst/>
        </p:spPr>
        <p:txBody>
          <a:bodyPr>
            <a:spAutoFit/>
          </a:bodyPr>
          <a:lstStyle/>
          <a:p>
            <a:pPr>
              <a:spcBef>
                <a:spcPct val="50000"/>
              </a:spcBef>
            </a:pPr>
            <a:r>
              <a:rPr lang="ko-KR" altLang="en-US" sz="2400" b="1" dirty="0"/>
              <a:t>배추 </a:t>
            </a:r>
            <a:r>
              <a:rPr lang="en-US" altLang="ko-KR" sz="2400" b="1" dirty="0"/>
              <a:t>17 </a:t>
            </a:r>
            <a:r>
              <a:rPr lang="ko-KR" altLang="en-US" sz="2400" b="1" dirty="0"/>
              <a:t>접시</a:t>
            </a:r>
            <a:r>
              <a:rPr lang="en-US" altLang="ko-KR" sz="2400" b="1" dirty="0"/>
              <a:t>, </a:t>
            </a:r>
            <a:r>
              <a:rPr lang="ko-KR" altLang="en-US" sz="2400" b="1" dirty="0"/>
              <a:t>김치 </a:t>
            </a:r>
            <a:r>
              <a:rPr lang="en-US" altLang="ko-KR" sz="2400" b="1" dirty="0"/>
              <a:t>10 </a:t>
            </a:r>
            <a:r>
              <a:rPr lang="ko-KR" altLang="en-US" sz="2400" b="1" dirty="0"/>
              <a:t>접시</a:t>
            </a:r>
          </a:p>
          <a:p>
            <a:pPr>
              <a:spcBef>
                <a:spcPct val="50000"/>
              </a:spcBef>
            </a:pPr>
            <a:r>
              <a:rPr lang="ko-KR" altLang="en-US" sz="2400" b="1" dirty="0" err="1"/>
              <a:t>무우</a:t>
            </a:r>
            <a:r>
              <a:rPr lang="ko-KR" altLang="en-US" sz="2400" b="1" dirty="0"/>
              <a:t> </a:t>
            </a:r>
            <a:r>
              <a:rPr lang="en-US" altLang="ko-KR" sz="2400" b="1" dirty="0"/>
              <a:t>16.2 </a:t>
            </a:r>
            <a:r>
              <a:rPr lang="ko-KR" altLang="en-US" sz="2400" b="1" dirty="0"/>
              <a:t>접시 </a:t>
            </a:r>
          </a:p>
          <a:p>
            <a:pPr>
              <a:spcBef>
                <a:spcPct val="50000"/>
              </a:spcBef>
            </a:pPr>
            <a:r>
              <a:rPr lang="ko-KR" altLang="en-US" sz="2400" b="1" dirty="0"/>
              <a:t>콩나물 </a:t>
            </a:r>
            <a:r>
              <a:rPr lang="en-US" altLang="ko-KR" sz="2400" b="1" dirty="0"/>
              <a:t>16 </a:t>
            </a:r>
            <a:r>
              <a:rPr lang="ko-KR" altLang="en-US" sz="2400" b="1" dirty="0"/>
              <a:t>접시</a:t>
            </a:r>
            <a:r>
              <a:rPr lang="en-US" altLang="ko-KR" sz="2400" b="1" dirty="0"/>
              <a:t>, </a:t>
            </a:r>
            <a:r>
              <a:rPr lang="ko-KR" altLang="en-US" sz="2400" b="1" dirty="0"/>
              <a:t>김 </a:t>
            </a:r>
            <a:r>
              <a:rPr lang="en-US" altLang="ko-KR" sz="2400" b="1" dirty="0"/>
              <a:t>39 </a:t>
            </a:r>
            <a:r>
              <a:rPr lang="ko-KR" altLang="en-US" sz="2400" b="1" dirty="0"/>
              <a:t>장 </a:t>
            </a:r>
          </a:p>
          <a:p>
            <a:pPr>
              <a:spcBef>
                <a:spcPct val="50000"/>
              </a:spcBef>
            </a:pPr>
            <a:r>
              <a:rPr lang="ko-KR" altLang="en-US" sz="2400" b="1" dirty="0"/>
              <a:t>미역 </a:t>
            </a:r>
            <a:r>
              <a:rPr lang="en-US" altLang="ko-KR" sz="2400" b="1" dirty="0"/>
              <a:t>5.4 </a:t>
            </a:r>
            <a:r>
              <a:rPr lang="ko-KR" altLang="en-US" sz="2400" b="1" dirty="0"/>
              <a:t>접시</a:t>
            </a:r>
            <a:r>
              <a:rPr lang="en-US" altLang="ko-KR" sz="2400" b="1" dirty="0"/>
              <a:t>,</a:t>
            </a:r>
            <a:r>
              <a:rPr lang="ko-KR" altLang="en-US" sz="2400" b="1" dirty="0"/>
              <a:t>양송이 </a:t>
            </a:r>
            <a:r>
              <a:rPr lang="en-US" altLang="ko-KR" sz="2400" b="1" dirty="0"/>
              <a:t>15 </a:t>
            </a:r>
            <a:r>
              <a:rPr lang="ko-KR" altLang="en-US" sz="2400" b="1" dirty="0"/>
              <a:t>접시</a:t>
            </a:r>
          </a:p>
        </p:txBody>
      </p:sp>
      <p:sp>
        <p:nvSpPr>
          <p:cNvPr id="499718" name="Text Box 6"/>
          <p:cNvSpPr txBox="1">
            <a:spLocks noChangeArrowheads="1"/>
          </p:cNvSpPr>
          <p:nvPr/>
        </p:nvSpPr>
        <p:spPr bwMode="auto">
          <a:xfrm>
            <a:off x="323528" y="1988840"/>
            <a:ext cx="4176712" cy="2677656"/>
          </a:xfrm>
          <a:prstGeom prst="rect">
            <a:avLst/>
          </a:prstGeom>
          <a:noFill/>
          <a:ln w="9525">
            <a:noFill/>
            <a:miter lim="800000"/>
            <a:headEnd/>
            <a:tailEnd/>
          </a:ln>
          <a:effectLst/>
        </p:spPr>
        <p:txBody>
          <a:bodyPr>
            <a:spAutoFit/>
          </a:bodyPr>
          <a:lstStyle/>
          <a:p>
            <a:pPr>
              <a:spcBef>
                <a:spcPct val="50000"/>
              </a:spcBef>
            </a:pPr>
            <a:r>
              <a:rPr lang="ko-KR" altLang="en-US" sz="2400" b="1" dirty="0" err="1">
                <a:solidFill>
                  <a:schemeClr val="folHlink"/>
                </a:solidFill>
              </a:rPr>
              <a:t>백미밥</a:t>
            </a:r>
            <a:r>
              <a:rPr lang="ko-KR" altLang="en-US" sz="2400" b="1" dirty="0">
                <a:solidFill>
                  <a:schemeClr val="folHlink"/>
                </a:solidFill>
              </a:rPr>
              <a:t> </a:t>
            </a:r>
            <a:r>
              <a:rPr lang="en-US" altLang="ko-KR" sz="2400" b="1" dirty="0">
                <a:solidFill>
                  <a:schemeClr val="folHlink"/>
                </a:solidFill>
              </a:rPr>
              <a:t>21 </a:t>
            </a:r>
            <a:r>
              <a:rPr lang="ko-KR" altLang="en-US" sz="2400" b="1" dirty="0">
                <a:solidFill>
                  <a:schemeClr val="folHlink"/>
                </a:solidFill>
              </a:rPr>
              <a:t>공기</a:t>
            </a:r>
          </a:p>
          <a:p>
            <a:pPr>
              <a:spcBef>
                <a:spcPct val="50000"/>
              </a:spcBef>
            </a:pPr>
            <a:r>
              <a:rPr lang="ko-KR" altLang="en-US" sz="2400" b="1" dirty="0">
                <a:solidFill>
                  <a:schemeClr val="folHlink"/>
                </a:solidFill>
              </a:rPr>
              <a:t>보리밥 </a:t>
            </a:r>
            <a:r>
              <a:rPr lang="en-US" altLang="ko-KR" sz="2400" b="1" dirty="0">
                <a:solidFill>
                  <a:schemeClr val="folHlink"/>
                </a:solidFill>
              </a:rPr>
              <a:t>2.8</a:t>
            </a:r>
            <a:r>
              <a:rPr lang="ko-KR" altLang="en-US" sz="2400" b="1" dirty="0">
                <a:solidFill>
                  <a:schemeClr val="folHlink"/>
                </a:solidFill>
              </a:rPr>
              <a:t>공기</a:t>
            </a:r>
          </a:p>
          <a:p>
            <a:pPr>
              <a:spcBef>
                <a:spcPct val="50000"/>
              </a:spcBef>
            </a:pPr>
            <a:r>
              <a:rPr lang="ko-KR" altLang="en-US" sz="2400" b="1" dirty="0"/>
              <a:t>사과 </a:t>
            </a:r>
            <a:r>
              <a:rPr lang="en-US" altLang="ko-KR" sz="2400" b="1" dirty="0"/>
              <a:t>9 </a:t>
            </a:r>
            <a:r>
              <a:rPr lang="ko-KR" altLang="en-US" sz="2400" b="1" dirty="0"/>
              <a:t>개</a:t>
            </a:r>
            <a:r>
              <a:rPr lang="en-US" altLang="ko-KR" sz="2400" b="1" dirty="0"/>
              <a:t>, </a:t>
            </a:r>
            <a:r>
              <a:rPr lang="ko-KR" altLang="en-US" sz="2400" b="1" dirty="0"/>
              <a:t>귤 </a:t>
            </a:r>
            <a:r>
              <a:rPr lang="en-US" altLang="ko-KR" sz="2400" b="1" dirty="0"/>
              <a:t>18 </a:t>
            </a:r>
            <a:r>
              <a:rPr lang="ko-KR" altLang="en-US" sz="2400" b="1" dirty="0"/>
              <a:t>개</a:t>
            </a:r>
          </a:p>
          <a:p>
            <a:pPr>
              <a:spcBef>
                <a:spcPct val="50000"/>
              </a:spcBef>
            </a:pPr>
            <a:r>
              <a:rPr lang="ko-KR" altLang="en-US" sz="2400" b="1" dirty="0"/>
              <a:t>배 </a:t>
            </a:r>
            <a:r>
              <a:rPr lang="en-US" altLang="ko-KR" sz="2400" b="1" dirty="0"/>
              <a:t>5.5 </a:t>
            </a:r>
            <a:r>
              <a:rPr lang="ko-KR" altLang="en-US" sz="2400" b="1" dirty="0"/>
              <a:t>개</a:t>
            </a:r>
            <a:r>
              <a:rPr lang="en-US" altLang="ko-KR" sz="2400" b="1" dirty="0"/>
              <a:t>, </a:t>
            </a:r>
            <a:r>
              <a:rPr lang="ko-KR" altLang="en-US" sz="2400" b="1" dirty="0"/>
              <a:t>딸기 </a:t>
            </a:r>
            <a:r>
              <a:rPr lang="en-US" altLang="ko-KR" sz="2400" b="1" dirty="0"/>
              <a:t>118</a:t>
            </a:r>
            <a:r>
              <a:rPr lang="ko-KR" altLang="en-US" sz="2400" b="1" dirty="0"/>
              <a:t>알</a:t>
            </a:r>
          </a:p>
          <a:p>
            <a:pPr>
              <a:spcBef>
                <a:spcPct val="50000"/>
              </a:spcBef>
            </a:pPr>
            <a:r>
              <a:rPr lang="ko-KR" altLang="en-US" sz="2400" b="1" dirty="0"/>
              <a:t>양송이 </a:t>
            </a:r>
            <a:r>
              <a:rPr lang="en-US" altLang="ko-KR" sz="2400" b="1" dirty="0"/>
              <a:t>15 </a:t>
            </a:r>
            <a:r>
              <a:rPr lang="ko-KR" altLang="en-US" sz="2400" b="1" dirty="0"/>
              <a:t>접시</a:t>
            </a:r>
            <a:r>
              <a:rPr lang="en-US" altLang="ko-KR" sz="2400" b="1" dirty="0"/>
              <a:t>, </a:t>
            </a:r>
            <a:r>
              <a:rPr lang="ko-KR" altLang="en-US" sz="2400" b="1" dirty="0"/>
              <a:t>오이 </a:t>
            </a:r>
            <a:r>
              <a:rPr lang="en-US" altLang="ko-KR" sz="2400" b="1" dirty="0"/>
              <a:t>8-10</a:t>
            </a:r>
            <a:r>
              <a:rPr lang="ko-KR" altLang="en-US" sz="2400" b="1" dirty="0"/>
              <a:t>개</a:t>
            </a:r>
          </a:p>
        </p:txBody>
      </p:sp>
      <p:pic>
        <p:nvPicPr>
          <p:cNvPr id="499719" name="Picture 7" descr="200307100500048_2"/>
          <p:cNvPicPr>
            <a:picLocks noChangeAspect="1" noChangeArrowheads="1"/>
          </p:cNvPicPr>
          <p:nvPr/>
        </p:nvPicPr>
        <p:blipFill>
          <a:blip r:embed="rId3" cstate="print"/>
          <a:srcRect/>
          <a:stretch>
            <a:fillRect/>
          </a:stretch>
        </p:blipFill>
        <p:spPr bwMode="auto">
          <a:xfrm>
            <a:off x="250825" y="4868863"/>
            <a:ext cx="8713788" cy="1795462"/>
          </a:xfrm>
          <a:prstGeom prst="rect">
            <a:avLst/>
          </a:prstGeom>
          <a:noFill/>
        </p:spPr>
      </p:pic>
    </p:spTree>
  </p:cSld>
  <p:clrMapOvr>
    <a:masterClrMapping/>
  </p:clrMapOvr>
  <p:transition advTm="5453"/>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p:txBody>
          <a:bodyPr/>
          <a:lstStyle/>
          <a:p>
            <a:r>
              <a:rPr lang="en-US" altLang="ko-KR" b="1" dirty="0" err="1" smtClean="0">
                <a:latin typeface="휴먼엑스포" pitchFamily="18" charset="-127"/>
                <a:ea typeface="휴먼엑스포" pitchFamily="18" charset="-127"/>
              </a:rPr>
              <a:t>ACE</a:t>
            </a:r>
            <a:r>
              <a:rPr lang="en-US" altLang="ko-KR" b="1" i="1" dirty="0" err="1" smtClean="0">
                <a:latin typeface="휴먼엑스포" pitchFamily="18" charset="-127"/>
                <a:ea typeface="휴먼엑스포" pitchFamily="18" charset="-127"/>
              </a:rPr>
              <a:t>i</a:t>
            </a:r>
            <a:endParaRPr lang="en-US" altLang="ko-KR" b="1" i="1" dirty="0">
              <a:latin typeface="휴먼엑스포" pitchFamily="18" charset="-127"/>
              <a:ea typeface="휴먼엑스포" pitchFamily="18" charset="-127"/>
            </a:endParaRPr>
          </a:p>
        </p:txBody>
      </p:sp>
      <p:sp>
        <p:nvSpPr>
          <p:cNvPr id="160771" name="Rectangle 3"/>
          <p:cNvSpPr>
            <a:spLocks noGrp="1" noRot="1" noChangeArrowheads="1"/>
          </p:cNvSpPr>
          <p:nvPr>
            <p:ph idx="1"/>
          </p:nvPr>
        </p:nvSpPr>
        <p:spPr/>
        <p:txBody>
          <a:bodyPr>
            <a:normAutofit fontScale="70000" lnSpcReduction="20000"/>
          </a:bodyPr>
          <a:lstStyle/>
          <a:p>
            <a:r>
              <a:rPr lang="en-US" altLang="ko-KR" b="1" dirty="0" smtClean="0">
                <a:latin typeface="Arial" pitchFamily="34" charset="0"/>
              </a:rPr>
              <a:t>3-</a:t>
            </a:r>
            <a:r>
              <a:rPr lang="en-US" altLang="ko-KR" b="1" dirty="0" smtClean="0">
                <a:solidFill>
                  <a:srgbClr val="FF0000"/>
                </a:solidFill>
                <a:latin typeface="Arial" pitchFamily="34" charset="0"/>
              </a:rPr>
              <a:t>20%</a:t>
            </a:r>
          </a:p>
          <a:p>
            <a:endParaRPr lang="en-US" altLang="ko-KR" b="1" dirty="0" smtClean="0">
              <a:latin typeface="Arial" pitchFamily="34" charset="0"/>
            </a:endParaRPr>
          </a:p>
          <a:p>
            <a:r>
              <a:rPr lang="en-US" altLang="ko-KR" b="1" dirty="0" smtClean="0">
                <a:latin typeface="Arial" pitchFamily="34" charset="0"/>
              </a:rPr>
              <a:t>ACE </a:t>
            </a:r>
            <a:r>
              <a:rPr lang="en-US" altLang="ko-KR" b="1" dirty="0">
                <a:latin typeface="Arial" pitchFamily="34" charset="0"/>
              </a:rPr>
              <a:t>inhibitor </a:t>
            </a:r>
            <a:r>
              <a:rPr lang="en-US" altLang="ko-KR" b="1" dirty="0">
                <a:solidFill>
                  <a:srgbClr val="FF0000"/>
                </a:solidFill>
                <a:latin typeface="Arial" pitchFamily="34" charset="0"/>
              </a:rPr>
              <a:t>should be discontinued</a:t>
            </a:r>
            <a:r>
              <a:rPr lang="en-US" altLang="ko-KR" b="1" dirty="0">
                <a:latin typeface="Arial" pitchFamily="34" charset="0"/>
              </a:rPr>
              <a:t> regardless of the temporal relationship</a:t>
            </a:r>
            <a:r>
              <a:rPr lang="en-US" altLang="ko-KR" b="1" dirty="0" smtClean="0">
                <a:latin typeface="Arial" pitchFamily="34" charset="0"/>
              </a:rPr>
              <a:t>.</a:t>
            </a:r>
          </a:p>
          <a:p>
            <a:endParaRPr lang="en-US" altLang="ko-KR" b="1" dirty="0">
              <a:latin typeface="Arial" pitchFamily="34" charset="0"/>
            </a:endParaRPr>
          </a:p>
          <a:p>
            <a:r>
              <a:rPr lang="en-US" altLang="ko-KR" b="1" dirty="0" err="1">
                <a:latin typeface="Arial" pitchFamily="34" charset="0"/>
              </a:rPr>
              <a:t>Dx</a:t>
            </a:r>
            <a:r>
              <a:rPr lang="en-US" altLang="ko-KR" b="1" dirty="0">
                <a:latin typeface="Arial" pitchFamily="34" charset="0"/>
              </a:rPr>
              <a:t> is confirmed by resolution of cough </a:t>
            </a:r>
            <a:r>
              <a:rPr lang="en-US" altLang="ko-KR" b="1" dirty="0">
                <a:solidFill>
                  <a:srgbClr val="FF0000"/>
                </a:solidFill>
                <a:latin typeface="Arial" pitchFamily="34" charset="0"/>
              </a:rPr>
              <a:t>usually 1-4 wks </a:t>
            </a:r>
            <a:r>
              <a:rPr lang="en-US" altLang="ko-KR" b="1" dirty="0">
                <a:latin typeface="Arial" pitchFamily="34" charset="0"/>
              </a:rPr>
              <a:t>(up to </a:t>
            </a:r>
            <a:r>
              <a:rPr lang="en-US" altLang="ko-KR" b="1" dirty="0" smtClean="0">
                <a:latin typeface="Arial" pitchFamily="34" charset="0"/>
              </a:rPr>
              <a:t>3-</a:t>
            </a:r>
            <a:r>
              <a:rPr lang="en-US" altLang="ko-KR" b="1" dirty="0" smtClean="0">
                <a:solidFill>
                  <a:srgbClr val="0070C0"/>
                </a:solidFill>
                <a:latin typeface="Arial" pitchFamily="34" charset="0"/>
              </a:rPr>
              <a:t>6months</a:t>
            </a:r>
            <a:r>
              <a:rPr lang="en-US" altLang="ko-KR" b="1" dirty="0" smtClean="0">
                <a:latin typeface="Arial" pitchFamily="34" charset="0"/>
              </a:rPr>
              <a:t>)</a:t>
            </a:r>
          </a:p>
          <a:p>
            <a:endParaRPr lang="en-US" altLang="ko-KR" b="1" dirty="0">
              <a:latin typeface="Arial" pitchFamily="34" charset="0"/>
            </a:endParaRPr>
          </a:p>
          <a:p>
            <a:r>
              <a:rPr lang="en-US" altLang="ko-KR" b="1" dirty="0">
                <a:latin typeface="Arial" pitchFamily="34" charset="0"/>
              </a:rPr>
              <a:t>Repeated trial of ACE inhibitor may be </a:t>
            </a:r>
            <a:r>
              <a:rPr lang="en-US" altLang="ko-KR" b="1" dirty="0" smtClean="0">
                <a:latin typeface="Arial" pitchFamily="34" charset="0"/>
              </a:rPr>
              <a:t>attempted</a:t>
            </a:r>
          </a:p>
          <a:p>
            <a:endParaRPr lang="en-US" altLang="ko-KR" b="1" dirty="0" smtClean="0">
              <a:latin typeface="Arial" pitchFamily="34" charset="0"/>
            </a:endParaRPr>
          </a:p>
          <a:p>
            <a:r>
              <a:rPr lang="en-US" altLang="ko-KR" b="1" dirty="0" smtClean="0">
                <a:latin typeface="Arial" pitchFamily="34" charset="0"/>
              </a:rPr>
              <a:t>Dose reduction : </a:t>
            </a:r>
            <a:r>
              <a:rPr lang="en-US" altLang="ko-KR" b="1" dirty="0" smtClean="0">
                <a:solidFill>
                  <a:srgbClr val="FF0000"/>
                </a:solidFill>
                <a:latin typeface="Arial" pitchFamily="34" charset="0"/>
              </a:rPr>
              <a:t>not helpful</a:t>
            </a:r>
          </a:p>
          <a:p>
            <a:endParaRPr lang="en-US" altLang="ko-KR" b="1" dirty="0">
              <a:latin typeface="Arial" pitchFamily="34" charset="0"/>
            </a:endParaRPr>
          </a:p>
          <a:p>
            <a:r>
              <a:rPr lang="en-US" altLang="ko-KR" b="1" dirty="0">
                <a:latin typeface="Arial" pitchFamily="34" charset="0"/>
              </a:rPr>
              <a:t>ARBs or another drug class</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p:txBody>
          <a:bodyPr/>
          <a:lstStyle/>
          <a:p>
            <a:endParaRPr lang="ko-KR" altLang="en-US"/>
          </a:p>
        </p:txBody>
      </p:sp>
      <p:pic>
        <p:nvPicPr>
          <p:cNvPr id="148482" name="Picture 2"/>
          <p:cNvPicPr>
            <a:picLocks noGrp="1" noChangeAspect="1" noChangeArrowheads="1"/>
          </p:cNvPicPr>
          <p:nvPr>
            <p:ph idx="1"/>
          </p:nvPr>
        </p:nvPicPr>
        <p:blipFill>
          <a:blip r:embed="rId2" cstate="print"/>
          <a:srcRect/>
          <a:stretch>
            <a:fillRect/>
          </a:stretch>
        </p:blipFill>
        <p:spPr bwMode="auto">
          <a:xfrm>
            <a:off x="467544" y="980728"/>
            <a:ext cx="8282980" cy="4469684"/>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a:stretch>
            <a:fillRect/>
          </a:stretch>
        </p:blipFill>
        <p:spPr bwMode="auto">
          <a:xfrm>
            <a:off x="3455368" y="5889599"/>
            <a:ext cx="5688632" cy="96840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latin typeface="휴먼엑스포" pitchFamily="18" charset="-127"/>
                <a:ea typeface="휴먼엑스포" pitchFamily="18" charset="-127"/>
              </a:rPr>
              <a:t>Melanosis</a:t>
            </a:r>
            <a:r>
              <a:rPr lang="en-US" altLang="ko-KR" b="1" dirty="0" smtClean="0">
                <a:latin typeface="휴먼엑스포" pitchFamily="18" charset="-127"/>
                <a:ea typeface="휴먼엑스포" pitchFamily="18" charset="-127"/>
              </a:rPr>
              <a:t> coli</a:t>
            </a:r>
            <a:endParaRPr lang="ko-KR" altLang="en-US" b="1" dirty="0">
              <a:latin typeface="휴먼엑스포" pitchFamily="18" charset="-127"/>
              <a:ea typeface="휴먼엑스포" pitchFamily="18" charset="-127"/>
            </a:endParaRPr>
          </a:p>
        </p:txBody>
      </p:sp>
      <p:pic>
        <p:nvPicPr>
          <p:cNvPr id="75778" name="Picture 2"/>
          <p:cNvPicPr>
            <a:picLocks noGrp="1" noChangeAspect="1" noChangeArrowheads="1"/>
          </p:cNvPicPr>
          <p:nvPr>
            <p:ph idx="1"/>
          </p:nvPr>
        </p:nvPicPr>
        <p:blipFill>
          <a:blip r:embed="rId2" cstate="print"/>
          <a:srcRect/>
          <a:stretch>
            <a:fillRect/>
          </a:stretch>
        </p:blipFill>
        <p:spPr bwMode="auto">
          <a:xfrm>
            <a:off x="1907593" y="1600200"/>
            <a:ext cx="5328814" cy="4525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graphicFrame>
        <p:nvGraphicFramePr>
          <p:cNvPr id="4" name="내용 개체 틀 3"/>
          <p:cNvGraphicFramePr>
            <a:graphicFrameLocks noGrp="1"/>
          </p:cNvGraphicFramePr>
          <p:nvPr>
            <p:ph idx="1"/>
          </p:nvPr>
        </p:nvGraphicFramePr>
        <p:xfrm>
          <a:off x="539552" y="1124744"/>
          <a:ext cx="860444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Picture 2" descr="http://img.khan.co.kr/news/2009/12/06/20091207.01100124000002.02M.jpg"/>
          <p:cNvPicPr>
            <a:picLocks noGrp="1" noChangeAspect="1" noChangeArrowheads="1"/>
          </p:cNvPicPr>
          <p:nvPr>
            <p:ph idx="1"/>
          </p:nvPr>
        </p:nvPicPr>
        <p:blipFill>
          <a:blip r:embed="rId2" cstate="print"/>
          <a:srcRect/>
          <a:stretch>
            <a:fillRect/>
          </a:stretch>
        </p:blipFill>
        <p:spPr bwMode="auto">
          <a:xfrm>
            <a:off x="2987824" y="2564905"/>
            <a:ext cx="3262450" cy="319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p:txBody>
          <a:bodyPr/>
          <a:lstStyle/>
          <a:p>
            <a:r>
              <a:rPr lang="en-US" altLang="ko-KR" b="1" dirty="0">
                <a:latin typeface="휴먼엑스포" pitchFamily="18" charset="-127"/>
                <a:ea typeface="휴먼엑스포" pitchFamily="18" charset="-127"/>
              </a:rPr>
              <a:t>Indications for referral</a:t>
            </a:r>
          </a:p>
        </p:txBody>
      </p:sp>
      <p:sp>
        <p:nvSpPr>
          <p:cNvPr id="130051" name="Rectangle 3"/>
          <p:cNvSpPr>
            <a:spLocks noGrp="1" noRot="1" noChangeArrowheads="1"/>
          </p:cNvSpPr>
          <p:nvPr>
            <p:ph idx="1"/>
          </p:nvPr>
        </p:nvSpPr>
        <p:spPr>
          <a:xfrm>
            <a:off x="519113" y="1825625"/>
            <a:ext cx="8229600" cy="4411663"/>
          </a:xfrm>
        </p:spPr>
        <p:txBody>
          <a:bodyPr>
            <a:normAutofit fontScale="85000" lnSpcReduction="20000"/>
          </a:bodyPr>
          <a:lstStyle/>
          <a:p>
            <a:r>
              <a:rPr lang="en-US" altLang="ko-KR" sz="3400" b="1" dirty="0" err="1">
                <a:latin typeface="Arial" pitchFamily="34" charset="0"/>
              </a:rPr>
              <a:t>Hemoptysis</a:t>
            </a:r>
            <a:r>
              <a:rPr lang="en-US" altLang="ko-KR" sz="3400" b="1" dirty="0">
                <a:latin typeface="Arial" pitchFamily="34" charset="0"/>
              </a:rPr>
              <a:t> </a:t>
            </a:r>
          </a:p>
          <a:p>
            <a:pPr lvl="1"/>
            <a:r>
              <a:rPr lang="en-US" altLang="ko-KR" sz="2600" dirty="0">
                <a:latin typeface="Arial" pitchFamily="34" charset="0"/>
              </a:rPr>
              <a:t>Malignancy, TB, PTE, CHF, </a:t>
            </a:r>
            <a:r>
              <a:rPr lang="en-US" altLang="ko-KR" sz="2600" dirty="0" smtClean="0">
                <a:latin typeface="Arial" pitchFamily="34" charset="0"/>
              </a:rPr>
              <a:t>MS</a:t>
            </a:r>
          </a:p>
          <a:p>
            <a:pPr lvl="1"/>
            <a:endParaRPr lang="en-US" altLang="ko-KR" sz="3000" b="1" dirty="0">
              <a:latin typeface="Arial" pitchFamily="34" charset="0"/>
            </a:endParaRPr>
          </a:p>
          <a:p>
            <a:r>
              <a:rPr lang="en-US" altLang="ko-KR" sz="3400" b="1" dirty="0">
                <a:latin typeface="Arial" pitchFamily="34" charset="0"/>
              </a:rPr>
              <a:t>Weight loss, night sweats </a:t>
            </a:r>
            <a:r>
              <a:rPr lang="en-US" altLang="ko-KR" sz="3400" b="1" dirty="0" smtClean="0">
                <a:latin typeface="Arial" pitchFamily="34" charset="0"/>
              </a:rPr>
              <a:t> </a:t>
            </a:r>
            <a:endParaRPr lang="en-US" altLang="ko-KR" sz="3400" b="1" dirty="0">
              <a:latin typeface="Arial" pitchFamily="34" charset="0"/>
            </a:endParaRPr>
          </a:p>
          <a:p>
            <a:pPr lvl="1"/>
            <a:r>
              <a:rPr lang="en-US" altLang="ko-KR" sz="2600" dirty="0">
                <a:latin typeface="Arial" pitchFamily="34" charset="0"/>
              </a:rPr>
              <a:t>Malignancy, TB, </a:t>
            </a:r>
            <a:r>
              <a:rPr lang="en-US" altLang="ko-KR" sz="2600" dirty="0" smtClean="0">
                <a:latin typeface="Arial" pitchFamily="34" charset="0"/>
              </a:rPr>
              <a:t>AIDS</a:t>
            </a:r>
          </a:p>
          <a:p>
            <a:pPr lvl="1"/>
            <a:endParaRPr lang="en-US" altLang="ko-KR" sz="3000" b="1" dirty="0">
              <a:latin typeface="Arial" pitchFamily="34" charset="0"/>
            </a:endParaRPr>
          </a:p>
          <a:p>
            <a:r>
              <a:rPr lang="en-US" altLang="ko-KR" sz="3400" b="1" dirty="0">
                <a:latin typeface="Arial" pitchFamily="34" charset="0"/>
              </a:rPr>
              <a:t>Purulent sputum </a:t>
            </a:r>
            <a:endParaRPr lang="en-US" altLang="ko-KR" sz="3000" b="1" dirty="0" smtClean="0">
              <a:latin typeface="Arial" pitchFamily="34" charset="0"/>
            </a:endParaRPr>
          </a:p>
          <a:p>
            <a:pPr lvl="1"/>
            <a:r>
              <a:rPr lang="en-US" altLang="ko-KR" sz="2600" dirty="0" smtClean="0">
                <a:latin typeface="Arial" pitchFamily="34" charset="0"/>
              </a:rPr>
              <a:t>pneumonia</a:t>
            </a:r>
            <a:r>
              <a:rPr lang="en-US" altLang="ko-KR" sz="2600" dirty="0">
                <a:latin typeface="Arial" pitchFamily="34" charset="0"/>
              </a:rPr>
              <a:t>, </a:t>
            </a:r>
            <a:r>
              <a:rPr lang="en-US" altLang="ko-KR" sz="2600" dirty="0" smtClean="0">
                <a:latin typeface="Arial" pitchFamily="34" charset="0"/>
              </a:rPr>
              <a:t>TB</a:t>
            </a:r>
            <a:endParaRPr lang="en-US" altLang="ko-KR" sz="3000" dirty="0" smtClean="0">
              <a:latin typeface="Arial" pitchFamily="34" charset="0"/>
            </a:endParaRPr>
          </a:p>
          <a:p>
            <a:endParaRPr lang="en-US" altLang="ko-KR" sz="3400" b="1" dirty="0">
              <a:latin typeface="Arial" pitchFamily="34" charset="0"/>
            </a:endParaRPr>
          </a:p>
          <a:p>
            <a:r>
              <a:rPr lang="en-US" altLang="ko-KR" sz="3400" b="1" dirty="0" err="1">
                <a:latin typeface="Arial" pitchFamily="34" charset="0"/>
              </a:rPr>
              <a:t>Immunosuppression</a:t>
            </a:r>
            <a:r>
              <a:rPr lang="en-US" altLang="ko-KR" sz="3400" b="1" dirty="0">
                <a:latin typeface="Arial" pitchFamily="34" charset="0"/>
              </a:rPr>
              <a:t> </a:t>
            </a:r>
            <a:endParaRPr lang="en-US" altLang="ko-KR" sz="3000" b="1" dirty="0" smtClean="0">
              <a:latin typeface="Arial" pitchFamily="34" charset="0"/>
            </a:endParaRPr>
          </a:p>
          <a:p>
            <a:pPr lvl="1"/>
            <a:r>
              <a:rPr lang="en-US" altLang="ko-KR" sz="2600" dirty="0" smtClean="0">
                <a:latin typeface="Arial" pitchFamily="34" charset="0"/>
              </a:rPr>
              <a:t>PCP</a:t>
            </a:r>
            <a:r>
              <a:rPr lang="en-US" altLang="ko-KR" sz="2600" dirty="0">
                <a:latin typeface="Arial" pitchFamily="34" charset="0"/>
              </a:rPr>
              <a:t>, </a:t>
            </a:r>
            <a:r>
              <a:rPr lang="en-US" altLang="ko-KR" sz="2600" dirty="0" smtClean="0">
                <a:latin typeface="Arial" pitchFamily="34" charset="0"/>
              </a:rPr>
              <a:t>TB and </a:t>
            </a:r>
            <a:r>
              <a:rPr lang="en-US" altLang="ko-KR" sz="2600" dirty="0">
                <a:latin typeface="Arial" pitchFamily="34" charset="0"/>
              </a:rPr>
              <a:t>others</a:t>
            </a:r>
            <a:endParaRPr lang="en-US" altLang="ko-KR" sz="3000" dirty="0">
              <a:latin typeface="Arial" pitchFamily="34" charset="0"/>
            </a:endParaRPr>
          </a:p>
        </p:txBody>
      </p:sp>
      <p:pic>
        <p:nvPicPr>
          <p:cNvPr id="68611" name="Picture 3"/>
          <p:cNvPicPr>
            <a:picLocks noChangeAspect="1" noChangeArrowheads="1"/>
          </p:cNvPicPr>
          <p:nvPr/>
        </p:nvPicPr>
        <p:blipFill>
          <a:blip r:embed="rId2" cstate="print"/>
          <a:srcRect/>
          <a:stretch>
            <a:fillRect/>
          </a:stretch>
        </p:blipFill>
        <p:spPr bwMode="auto">
          <a:xfrm>
            <a:off x="6516216" y="2348880"/>
            <a:ext cx="2278426" cy="303277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rrowheads="1"/>
          </p:cNvSpPr>
          <p:nvPr>
            <p:ph type="title"/>
          </p:nvPr>
        </p:nvSpPr>
        <p:spPr>
          <a:xfrm>
            <a:off x="301625" y="188913"/>
            <a:ext cx="8540750" cy="1143000"/>
          </a:xfrm>
        </p:spPr>
        <p:txBody>
          <a:bodyPr/>
          <a:lstStyle/>
          <a:p>
            <a:r>
              <a:rPr lang="en-US" altLang="ko-KR" b="1" dirty="0" smtClean="0">
                <a:latin typeface="휴먼엑스포" pitchFamily="18" charset="-127"/>
                <a:ea typeface="휴먼엑스포" pitchFamily="18" charset="-127"/>
              </a:rPr>
              <a:t>Anti - </a:t>
            </a:r>
            <a:r>
              <a:rPr lang="en-US" altLang="ko-KR" b="1" dirty="0" err="1" smtClean="0">
                <a:latin typeface="휴먼엑스포" pitchFamily="18" charset="-127"/>
                <a:ea typeface="휴먼엑스포" pitchFamily="18" charset="-127"/>
              </a:rPr>
              <a:t>tussives</a:t>
            </a:r>
            <a:endParaRPr lang="en-US" altLang="ko-KR" b="1" dirty="0">
              <a:latin typeface="휴먼엑스포" pitchFamily="18" charset="-127"/>
              <a:ea typeface="휴먼엑스포" pitchFamily="18" charset="-127"/>
            </a:endParaRPr>
          </a:p>
        </p:txBody>
      </p:sp>
      <p:sp>
        <p:nvSpPr>
          <p:cNvPr id="137219" name="Rectangle 3"/>
          <p:cNvSpPr>
            <a:spLocks noGrp="1" noRot="1" noChangeArrowheads="1"/>
          </p:cNvSpPr>
          <p:nvPr>
            <p:ph idx="1"/>
          </p:nvPr>
        </p:nvSpPr>
        <p:spPr>
          <a:xfrm>
            <a:off x="457200" y="1916832"/>
            <a:ext cx="8507413" cy="4752256"/>
          </a:xfrm>
        </p:spPr>
        <p:txBody>
          <a:bodyPr>
            <a:normAutofit lnSpcReduction="10000"/>
          </a:bodyPr>
          <a:lstStyle/>
          <a:p>
            <a:r>
              <a:rPr lang="ko-KR" altLang="en-US" sz="2800" b="1" dirty="0" smtClean="0">
                <a:latin typeface="Arial" pitchFamily="34" charset="0"/>
              </a:rPr>
              <a:t>기침 구심신경에 </a:t>
            </a:r>
            <a:r>
              <a:rPr lang="ko-KR" altLang="en-US" sz="2800" b="1" dirty="0">
                <a:latin typeface="Arial" pitchFamily="34" charset="0"/>
              </a:rPr>
              <a:t>작용하는 </a:t>
            </a:r>
            <a:r>
              <a:rPr lang="ko-KR" altLang="en-US" sz="2800" b="1" dirty="0" smtClean="0">
                <a:latin typeface="Arial" pitchFamily="34" charset="0"/>
              </a:rPr>
              <a:t>약</a:t>
            </a:r>
            <a:endParaRPr lang="en-US" altLang="ko-KR" sz="2800" b="1" dirty="0" smtClean="0">
              <a:latin typeface="Arial" pitchFamily="34" charset="0"/>
            </a:endParaRPr>
          </a:p>
          <a:p>
            <a:pPr lvl="1"/>
            <a:r>
              <a:rPr lang="en-US" altLang="ko-KR" sz="2000" dirty="0" err="1" smtClean="0">
                <a:latin typeface="Arial" pitchFamily="34" charset="0"/>
              </a:rPr>
              <a:t>Levodropropizine</a:t>
            </a:r>
            <a:r>
              <a:rPr lang="en-US" altLang="ko-KR" sz="2000" dirty="0" smtClean="0">
                <a:latin typeface="Arial" pitchFamily="34" charset="0"/>
              </a:rPr>
              <a:t> (</a:t>
            </a:r>
            <a:r>
              <a:rPr lang="ko-KR" altLang="en-US" sz="2000" dirty="0" err="1" smtClean="0">
                <a:latin typeface="Arial" pitchFamily="34" charset="0"/>
              </a:rPr>
              <a:t>레보투스시럽</a:t>
            </a:r>
            <a:r>
              <a:rPr lang="en-US" altLang="ko-KR" sz="2000" dirty="0" smtClean="0">
                <a:latin typeface="Arial" pitchFamily="34" charset="0"/>
              </a:rPr>
              <a:t>, </a:t>
            </a:r>
            <a:r>
              <a:rPr lang="ko-KR" altLang="en-US" sz="2000" dirty="0" smtClean="0">
                <a:latin typeface="Arial" pitchFamily="34" charset="0"/>
              </a:rPr>
              <a:t>현대</a:t>
            </a:r>
            <a:r>
              <a:rPr lang="en-US" altLang="ko-KR" sz="2000" dirty="0" smtClean="0">
                <a:latin typeface="Arial" pitchFamily="34" charset="0"/>
              </a:rPr>
              <a:t>)</a:t>
            </a:r>
          </a:p>
          <a:p>
            <a:pPr lvl="1"/>
            <a:r>
              <a:rPr lang="en-US" altLang="ko-KR" sz="2000" dirty="0" err="1" smtClean="0">
                <a:latin typeface="Arial" pitchFamily="34" charset="0"/>
              </a:rPr>
              <a:t>lidocaine</a:t>
            </a:r>
            <a:endParaRPr lang="en-US" altLang="ko-KR" sz="2000" dirty="0" smtClean="0">
              <a:latin typeface="Arial" pitchFamily="34" charset="0"/>
            </a:endParaRPr>
          </a:p>
          <a:p>
            <a:pPr lvl="1"/>
            <a:r>
              <a:rPr lang="en-US" altLang="ko-KR" sz="2000" dirty="0" err="1" smtClean="0">
                <a:latin typeface="Arial" pitchFamily="34" charset="0"/>
              </a:rPr>
              <a:t>bupivacaine</a:t>
            </a:r>
            <a:endParaRPr lang="en-US" altLang="ko-KR" dirty="0" smtClean="0">
              <a:latin typeface="Arial" pitchFamily="34" charset="0"/>
            </a:endParaRPr>
          </a:p>
          <a:p>
            <a:pPr>
              <a:buFont typeface="Arial" pitchFamily="34" charset="0"/>
              <a:buNone/>
            </a:pPr>
            <a:endParaRPr lang="en-US" altLang="ko-KR" b="1" dirty="0">
              <a:latin typeface="Arial" pitchFamily="34" charset="0"/>
            </a:endParaRPr>
          </a:p>
          <a:p>
            <a:r>
              <a:rPr lang="ko-KR" altLang="en-US" sz="2800" b="1" dirty="0" smtClean="0">
                <a:latin typeface="Arial" pitchFamily="34" charset="0"/>
              </a:rPr>
              <a:t>기침 중추에 </a:t>
            </a:r>
            <a:r>
              <a:rPr lang="ko-KR" altLang="en-US" sz="2800" b="1" dirty="0">
                <a:latin typeface="Arial" pitchFamily="34" charset="0"/>
              </a:rPr>
              <a:t>작용하는 </a:t>
            </a:r>
            <a:r>
              <a:rPr lang="ko-KR" altLang="en-US" sz="2800" b="1" dirty="0" smtClean="0">
                <a:latin typeface="Arial" pitchFamily="34" charset="0"/>
              </a:rPr>
              <a:t>약제</a:t>
            </a:r>
            <a:endParaRPr lang="en-US" altLang="ko-KR" sz="2800" b="1" dirty="0" smtClean="0">
              <a:latin typeface="Arial" pitchFamily="34" charset="0"/>
            </a:endParaRPr>
          </a:p>
          <a:p>
            <a:pPr lvl="1"/>
            <a:r>
              <a:rPr lang="en-US" altLang="ko-KR" sz="2000" dirty="0" smtClean="0">
                <a:latin typeface="Arial" pitchFamily="34" charset="0"/>
              </a:rPr>
              <a:t>Codeine (</a:t>
            </a:r>
            <a:r>
              <a:rPr lang="ko-KR" altLang="en-US" sz="2000" dirty="0" smtClean="0">
                <a:latin typeface="Arial" pitchFamily="34" charset="0"/>
              </a:rPr>
              <a:t>주로 </a:t>
            </a:r>
            <a:r>
              <a:rPr lang="en-US" altLang="ko-KR" sz="2000" dirty="0" err="1" smtClean="0">
                <a:latin typeface="Arial" pitchFamily="34" charset="0"/>
              </a:rPr>
              <a:t>pheniramine</a:t>
            </a:r>
            <a:r>
              <a:rPr lang="en-US" altLang="ko-KR" sz="2000" dirty="0" smtClean="0">
                <a:latin typeface="Arial" pitchFamily="34" charset="0"/>
              </a:rPr>
              <a:t> </a:t>
            </a:r>
            <a:r>
              <a:rPr lang="ko-KR" altLang="en-US" sz="2000" dirty="0" smtClean="0">
                <a:latin typeface="Arial" pitchFamily="34" charset="0"/>
              </a:rPr>
              <a:t>등과 </a:t>
            </a:r>
            <a:r>
              <a:rPr lang="ko-KR" altLang="en-US" sz="2000" dirty="0" err="1" smtClean="0">
                <a:latin typeface="Arial" pitchFamily="34" charset="0"/>
              </a:rPr>
              <a:t>복합제</a:t>
            </a:r>
            <a:r>
              <a:rPr lang="en-US" altLang="ko-KR" sz="2000" dirty="0" smtClean="0">
                <a:latin typeface="Arial" pitchFamily="34" charset="0"/>
              </a:rPr>
              <a:t>)</a:t>
            </a:r>
          </a:p>
          <a:p>
            <a:pPr lvl="1"/>
            <a:r>
              <a:rPr lang="en-US" altLang="ko-KR" sz="2000" dirty="0" smtClean="0">
                <a:latin typeface="Arial" pitchFamily="34" charset="0"/>
              </a:rPr>
              <a:t>morphine</a:t>
            </a:r>
          </a:p>
          <a:p>
            <a:pPr lvl="1"/>
            <a:r>
              <a:rPr lang="en-US" altLang="ko-KR" sz="2000" dirty="0" err="1" smtClean="0">
                <a:latin typeface="Arial" pitchFamily="34" charset="0"/>
              </a:rPr>
              <a:t>dextromethorphan</a:t>
            </a:r>
            <a:r>
              <a:rPr lang="en-US" altLang="ko-KR" sz="2000" dirty="0" smtClean="0">
                <a:latin typeface="Arial" pitchFamily="34" charset="0"/>
              </a:rPr>
              <a:t> (</a:t>
            </a:r>
            <a:r>
              <a:rPr lang="ko-KR" altLang="en-US" sz="2000" dirty="0" err="1" smtClean="0">
                <a:latin typeface="Arial" pitchFamily="34" charset="0"/>
              </a:rPr>
              <a:t>러미러정</a:t>
            </a:r>
            <a:r>
              <a:rPr lang="en-US" altLang="ko-KR" sz="2000" dirty="0" smtClean="0">
                <a:latin typeface="Arial" pitchFamily="34" charset="0"/>
              </a:rPr>
              <a:t>, </a:t>
            </a:r>
            <a:r>
              <a:rPr lang="ko-KR" altLang="en-US" sz="2000" dirty="0" err="1" smtClean="0">
                <a:latin typeface="Arial" pitchFamily="34" charset="0"/>
              </a:rPr>
              <a:t>로슈</a:t>
            </a:r>
            <a:r>
              <a:rPr lang="en-US" altLang="ko-KR" sz="2000" dirty="0" smtClean="0">
                <a:latin typeface="Arial" pitchFamily="34" charset="0"/>
              </a:rPr>
              <a:t>)</a:t>
            </a:r>
          </a:p>
          <a:p>
            <a:pPr>
              <a:buFont typeface="Arial" pitchFamily="34" charset="0"/>
              <a:buNone/>
            </a:pPr>
            <a:r>
              <a:rPr lang="en-US" altLang="ko-KR" sz="2400" dirty="0" smtClean="0">
                <a:latin typeface="Arial" pitchFamily="34" charset="0"/>
              </a:rPr>
              <a:t> </a:t>
            </a:r>
            <a:endParaRPr lang="en-US" altLang="ko-KR" sz="2400" dirty="0">
              <a:latin typeface="Arial" pitchFamily="34" charset="0"/>
            </a:endParaRPr>
          </a:p>
          <a:p>
            <a:r>
              <a:rPr lang="ko-KR" altLang="en-US" sz="2800" b="1" dirty="0" smtClean="0">
                <a:latin typeface="Arial" pitchFamily="34" charset="0"/>
              </a:rPr>
              <a:t>기침 원심신경에 </a:t>
            </a:r>
            <a:r>
              <a:rPr lang="ko-KR" altLang="en-US" sz="2800" b="1" dirty="0">
                <a:latin typeface="Arial" pitchFamily="34" charset="0"/>
              </a:rPr>
              <a:t>작용하는 </a:t>
            </a:r>
            <a:r>
              <a:rPr lang="ko-KR" altLang="en-US" sz="2800" b="1" dirty="0" smtClean="0">
                <a:latin typeface="Arial" pitchFamily="34" charset="0"/>
              </a:rPr>
              <a:t>약제</a:t>
            </a:r>
            <a:endParaRPr lang="en-US" altLang="ko-KR" sz="2800" b="1" dirty="0" smtClean="0">
              <a:latin typeface="Arial" pitchFamily="34" charset="0"/>
            </a:endParaRPr>
          </a:p>
          <a:p>
            <a:pPr lvl="1"/>
            <a:r>
              <a:rPr lang="en-US" altLang="ko-KR" sz="2000" dirty="0" err="1" smtClean="0">
                <a:latin typeface="Arial" pitchFamily="34" charset="0"/>
              </a:rPr>
              <a:t>ipratropium</a:t>
            </a:r>
            <a:r>
              <a:rPr lang="en-US" altLang="ko-KR" sz="2000" dirty="0" smtClean="0">
                <a:latin typeface="Arial" pitchFamily="34" charset="0"/>
              </a:rPr>
              <a:t> bromide (</a:t>
            </a:r>
            <a:r>
              <a:rPr lang="ko-KR" altLang="en-US" sz="2000" dirty="0" err="1" smtClean="0">
                <a:latin typeface="Arial" pitchFamily="34" charset="0"/>
              </a:rPr>
              <a:t>아트로벤트</a:t>
            </a:r>
            <a:r>
              <a:rPr lang="en-US" altLang="ko-KR" sz="2000" dirty="0" smtClean="0">
                <a:latin typeface="Arial" pitchFamily="34" charset="0"/>
              </a:rPr>
              <a:t>)</a:t>
            </a:r>
            <a:endParaRPr lang="en-US" altLang="ko-KR" dirty="0">
              <a:latin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Classification of Cough</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1916832"/>
            <a:ext cx="8229600" cy="4209331"/>
          </a:xfrm>
        </p:spPr>
        <p:txBody>
          <a:bodyPr/>
          <a:lstStyle/>
          <a:p>
            <a:r>
              <a:rPr lang="en-US" altLang="ko-KR" sz="2800" b="1" dirty="0" smtClean="0">
                <a:latin typeface="Arial" pitchFamily="34" charset="0"/>
              </a:rPr>
              <a:t>Acute cough :  &lt; 3 weeks</a:t>
            </a:r>
          </a:p>
          <a:p>
            <a:endParaRPr lang="en-US" altLang="ko-KR" sz="2800" b="1" dirty="0" smtClean="0">
              <a:latin typeface="Arial" pitchFamily="34" charset="0"/>
            </a:endParaRPr>
          </a:p>
          <a:p>
            <a:r>
              <a:rPr lang="en-US" altLang="ko-KR" sz="2800" b="1" dirty="0" err="1" smtClean="0">
                <a:latin typeface="Arial" pitchFamily="34" charset="0"/>
              </a:rPr>
              <a:t>Subacute</a:t>
            </a:r>
            <a:r>
              <a:rPr lang="en-US" altLang="ko-KR" sz="2800" b="1" dirty="0" smtClean="0">
                <a:latin typeface="Arial" pitchFamily="34" charset="0"/>
              </a:rPr>
              <a:t> cough : 3-8 weeks</a:t>
            </a:r>
          </a:p>
          <a:p>
            <a:endParaRPr lang="en-US" altLang="ko-KR" sz="2800" b="1" dirty="0" smtClean="0">
              <a:latin typeface="Arial" pitchFamily="34" charset="0"/>
            </a:endParaRPr>
          </a:p>
          <a:p>
            <a:r>
              <a:rPr lang="en-US" altLang="ko-KR" sz="2800" b="1" dirty="0" smtClean="0">
                <a:latin typeface="Arial" pitchFamily="34" charset="0"/>
              </a:rPr>
              <a:t>Chronic cough : </a:t>
            </a:r>
            <a:r>
              <a:rPr lang="en-US" altLang="ko-KR" sz="2800" b="1" dirty="0" smtClean="0">
                <a:solidFill>
                  <a:srgbClr val="FF0000"/>
                </a:solidFill>
                <a:latin typeface="Arial" pitchFamily="34" charset="0"/>
              </a:rPr>
              <a:t>&gt; 8</a:t>
            </a:r>
            <a:r>
              <a:rPr lang="en-US" altLang="ko-KR" sz="2800" b="1" dirty="0" smtClean="0">
                <a:latin typeface="Arial" pitchFamily="34" charset="0"/>
              </a:rPr>
              <a:t> wee</a:t>
            </a:r>
            <a:r>
              <a:rPr lang="en-US" altLang="ko-KR" b="1" dirty="0" smtClean="0">
                <a:latin typeface="Arial" pitchFamily="34" charset="0"/>
              </a:rPr>
              <a:t>ks</a:t>
            </a:r>
            <a:endParaRPr lang="ko-KR" altLang="en-US" dirty="0"/>
          </a:p>
        </p:txBody>
      </p:sp>
      <p:pic>
        <p:nvPicPr>
          <p:cNvPr id="115714" name="Picture 2"/>
          <p:cNvPicPr>
            <a:picLocks noChangeAspect="1" noChangeArrowheads="1"/>
          </p:cNvPicPr>
          <p:nvPr/>
        </p:nvPicPr>
        <p:blipFill>
          <a:blip r:embed="rId2" cstate="print"/>
          <a:srcRect/>
          <a:stretch>
            <a:fillRect/>
          </a:stretch>
        </p:blipFill>
        <p:spPr bwMode="auto">
          <a:xfrm>
            <a:off x="5580112" y="4005064"/>
            <a:ext cx="3398393" cy="254203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rrowheads="1"/>
          </p:cNvSpPr>
          <p:nvPr>
            <p:ph type="title"/>
          </p:nvPr>
        </p:nvSpPr>
        <p:spPr/>
        <p:txBody>
          <a:bodyPr/>
          <a:lstStyle/>
          <a:p>
            <a:endParaRPr lang="en-US" altLang="ko-KR" dirty="0">
              <a:solidFill>
                <a:schemeClr val="accent2"/>
              </a:solidFill>
              <a:latin typeface="Arial" pitchFamily="34" charset="0"/>
            </a:endParaRPr>
          </a:p>
        </p:txBody>
      </p:sp>
      <p:sp>
        <p:nvSpPr>
          <p:cNvPr id="5" name="텍스트 개체 틀 4"/>
          <p:cNvSpPr>
            <a:spLocks noGrp="1"/>
          </p:cNvSpPr>
          <p:nvPr>
            <p:ph type="body" idx="1"/>
          </p:nvPr>
        </p:nvSpPr>
        <p:spPr/>
        <p:txBody>
          <a:bodyPr/>
          <a:lstStyle/>
          <a:p>
            <a:pPr algn="ctr"/>
            <a:r>
              <a:rPr lang="en-US" altLang="ko-KR" sz="3200" dirty="0" smtClean="0">
                <a:latin typeface="휴먼엑스포" pitchFamily="18" charset="-127"/>
                <a:ea typeface="휴먼엑스포" pitchFamily="18" charset="-127"/>
              </a:rPr>
              <a:t>Codeine</a:t>
            </a:r>
            <a:r>
              <a:rPr lang="en-US" altLang="ko-KR" dirty="0" smtClean="0">
                <a:solidFill>
                  <a:schemeClr val="accent2"/>
                </a:solidFill>
                <a:latin typeface="Arial" pitchFamily="34" charset="0"/>
              </a:rPr>
              <a:t> </a:t>
            </a:r>
            <a:endParaRPr lang="ko-KR" altLang="en-US" dirty="0"/>
          </a:p>
        </p:txBody>
      </p:sp>
      <p:sp>
        <p:nvSpPr>
          <p:cNvPr id="143363" name="Rectangle 3"/>
          <p:cNvSpPr>
            <a:spLocks noGrp="1" noRot="1" noChangeArrowheads="1"/>
          </p:cNvSpPr>
          <p:nvPr>
            <p:ph sz="half" idx="2"/>
          </p:nvPr>
        </p:nvSpPr>
        <p:spPr>
          <a:xfrm>
            <a:off x="457200" y="2636912"/>
            <a:ext cx="4040188" cy="3816423"/>
          </a:xfrm>
        </p:spPr>
        <p:txBody>
          <a:bodyPr/>
          <a:lstStyle/>
          <a:p>
            <a:r>
              <a:rPr lang="en-US" altLang="ko-KR" dirty="0">
                <a:latin typeface="Arial" pitchFamily="34" charset="0"/>
              </a:rPr>
              <a:t>Used cautiously in patients with reduced hepatic function</a:t>
            </a:r>
          </a:p>
          <a:p>
            <a:r>
              <a:rPr lang="en-US" altLang="ko-KR" dirty="0">
                <a:latin typeface="Arial" pitchFamily="34" charset="0"/>
              </a:rPr>
              <a:t>Used without modification in patients with renal failure</a:t>
            </a:r>
          </a:p>
          <a:p>
            <a:r>
              <a:rPr lang="en-US" altLang="ko-KR" dirty="0">
                <a:latin typeface="Arial" pitchFamily="34" charset="0"/>
              </a:rPr>
              <a:t>Drowsiness, nausea, vomiting, constipation</a:t>
            </a:r>
          </a:p>
        </p:txBody>
      </p:sp>
      <p:sp>
        <p:nvSpPr>
          <p:cNvPr id="6" name="텍스트 개체 틀 5"/>
          <p:cNvSpPr>
            <a:spLocks noGrp="1"/>
          </p:cNvSpPr>
          <p:nvPr>
            <p:ph type="body" sz="quarter" idx="3"/>
          </p:nvPr>
        </p:nvSpPr>
        <p:spPr/>
        <p:txBody>
          <a:bodyPr>
            <a:normAutofit fontScale="92500"/>
          </a:bodyPr>
          <a:lstStyle/>
          <a:p>
            <a:pPr algn="ctr"/>
            <a:r>
              <a:rPr lang="en-US" altLang="ko-KR" sz="3200" dirty="0" err="1" smtClean="0">
                <a:latin typeface="휴먼엑스포" pitchFamily="18" charset="-127"/>
                <a:ea typeface="휴먼엑스포" pitchFamily="18" charset="-127"/>
              </a:rPr>
              <a:t>Dextromethorphan</a:t>
            </a:r>
            <a:endParaRPr lang="ko-KR" altLang="en-US" sz="3200" dirty="0">
              <a:latin typeface="휴먼엑스포" pitchFamily="18" charset="-127"/>
              <a:ea typeface="휴먼엑스포" pitchFamily="18" charset="-127"/>
            </a:endParaRPr>
          </a:p>
        </p:txBody>
      </p:sp>
      <p:sp>
        <p:nvSpPr>
          <p:cNvPr id="7" name="내용 개체 틀 6"/>
          <p:cNvSpPr>
            <a:spLocks noGrp="1"/>
          </p:cNvSpPr>
          <p:nvPr>
            <p:ph sz="quarter" idx="4"/>
          </p:nvPr>
        </p:nvSpPr>
        <p:spPr>
          <a:xfrm>
            <a:off x="4645025" y="2636912"/>
            <a:ext cx="4041775" cy="3888431"/>
          </a:xfrm>
        </p:spPr>
        <p:txBody>
          <a:bodyPr/>
          <a:lstStyle/>
          <a:p>
            <a:r>
              <a:rPr lang="en-US" altLang="ko-KR" dirty="0" smtClean="0">
                <a:latin typeface="Arial" pitchFamily="34" charset="0"/>
              </a:rPr>
              <a:t>Synthetic derivative of morphine</a:t>
            </a:r>
          </a:p>
          <a:p>
            <a:r>
              <a:rPr lang="en-US" altLang="ko-KR" b="1" dirty="0" smtClean="0">
                <a:solidFill>
                  <a:srgbClr val="FF0000"/>
                </a:solidFill>
                <a:latin typeface="Arial" pitchFamily="34" charset="0"/>
              </a:rPr>
              <a:t>No analgesic or sedative </a:t>
            </a:r>
            <a:r>
              <a:rPr lang="en-US" altLang="ko-KR" dirty="0" smtClean="0">
                <a:latin typeface="Arial" pitchFamily="34" charset="0"/>
              </a:rPr>
              <a:t>properties</a:t>
            </a:r>
          </a:p>
          <a:p>
            <a:r>
              <a:rPr lang="en-US" altLang="ko-KR" dirty="0" smtClean="0">
                <a:latin typeface="Arial" pitchFamily="34" charset="0"/>
              </a:rPr>
              <a:t>As effective as codeine</a:t>
            </a:r>
          </a:p>
          <a:p>
            <a:r>
              <a:rPr lang="en-US" altLang="ko-KR" dirty="0" smtClean="0">
                <a:latin typeface="Arial" pitchFamily="34" charset="0"/>
              </a:rPr>
              <a:t>Dizziness, nausea, vomiting, headache</a:t>
            </a:r>
          </a:p>
          <a:p>
            <a:r>
              <a:rPr lang="en-US" altLang="ko-KR" dirty="0" smtClean="0">
                <a:latin typeface="Arial" pitchFamily="34" charset="0"/>
              </a:rPr>
              <a:t>Degradation in the liver</a:t>
            </a:r>
          </a:p>
          <a:p>
            <a:endParaRPr lang="ko-KR" alt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7544" y="476672"/>
            <a:ext cx="8229600" cy="864096"/>
          </a:xfrm>
        </p:spPr>
        <p:txBody>
          <a:bodyPr>
            <a:normAutofit fontScale="90000"/>
          </a:bodyPr>
          <a:lstStyle/>
          <a:p>
            <a:r>
              <a:rPr lang="en-US" altLang="ko-KR" b="1" dirty="0" smtClean="0">
                <a:latin typeface="휴먼엑스포" pitchFamily="18" charset="-127"/>
                <a:ea typeface="휴먼엑스포" pitchFamily="18" charset="-127"/>
              </a:rPr>
              <a:t>Normal CXR. No irritants.</a:t>
            </a:r>
            <a:br>
              <a:rPr lang="en-US" altLang="ko-KR" b="1" dirty="0" smtClean="0">
                <a:latin typeface="휴먼엑스포" pitchFamily="18" charset="-127"/>
                <a:ea typeface="휴먼엑스포" pitchFamily="18" charset="-127"/>
              </a:rPr>
            </a:br>
            <a:r>
              <a:rPr lang="en-US" altLang="ko-KR" b="1" dirty="0" smtClean="0">
                <a:latin typeface="휴먼엑스포" pitchFamily="18" charset="-127"/>
                <a:ea typeface="휴먼엑스포" pitchFamily="18" charset="-127"/>
              </a:rPr>
              <a:t>Non smoker. No </a:t>
            </a:r>
            <a:r>
              <a:rPr lang="en-US" altLang="ko-KR" b="1" dirty="0" err="1" smtClean="0">
                <a:latin typeface="휴먼엑스포" pitchFamily="18" charset="-127"/>
                <a:ea typeface="휴먼엑스포" pitchFamily="18" charset="-127"/>
              </a:rPr>
              <a:t>ACE</a:t>
            </a:r>
            <a:r>
              <a:rPr lang="en-US" altLang="ko-KR" b="1" i="1" dirty="0" err="1" smtClean="0">
                <a:latin typeface="휴먼엑스포" pitchFamily="18" charset="-127"/>
                <a:ea typeface="휴먼엑스포" pitchFamily="18" charset="-127"/>
              </a:rPr>
              <a:t>i</a:t>
            </a:r>
            <a:endParaRPr lang="ko-KR" altLang="en-US" b="1" i="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2060848"/>
            <a:ext cx="8229600" cy="4320480"/>
          </a:xfrm>
        </p:spPr>
        <p:txBody>
          <a:bodyPr>
            <a:normAutofit fontScale="70000" lnSpcReduction="20000"/>
          </a:bodyPr>
          <a:lstStyle/>
          <a:p>
            <a:r>
              <a:rPr lang="en-US" altLang="ko-KR" b="1" dirty="0" smtClean="0"/>
              <a:t>UACS  (PND) </a:t>
            </a:r>
            <a:r>
              <a:rPr lang="ko-KR" altLang="en-US" b="1" dirty="0" smtClean="0"/>
              <a:t>배제</a:t>
            </a:r>
            <a:endParaRPr lang="en-US" altLang="ko-KR" b="1" dirty="0" smtClean="0"/>
          </a:p>
          <a:p>
            <a:pPr lvl="1"/>
            <a:r>
              <a:rPr lang="ko-KR" altLang="en-US" dirty="0" err="1" smtClean="0"/>
              <a:t>항히스타민제에</a:t>
            </a:r>
            <a:r>
              <a:rPr lang="ko-KR" altLang="en-US" dirty="0" smtClean="0"/>
              <a:t> 호전 없고</a:t>
            </a:r>
            <a:endParaRPr lang="en-US" altLang="ko-KR" dirty="0" smtClean="0"/>
          </a:p>
          <a:p>
            <a:pPr lvl="1"/>
            <a:endParaRPr lang="en-US" altLang="ko-KR" dirty="0" smtClean="0"/>
          </a:p>
          <a:p>
            <a:r>
              <a:rPr lang="ko-KR" altLang="en-US" b="1" dirty="0" err="1" smtClean="0"/>
              <a:t>호산구성</a:t>
            </a:r>
            <a:r>
              <a:rPr lang="ko-KR" altLang="en-US" b="1" dirty="0" smtClean="0"/>
              <a:t> 기관지염 배제</a:t>
            </a:r>
            <a:endParaRPr lang="en-US" altLang="ko-KR" b="1" dirty="0" smtClean="0"/>
          </a:p>
          <a:p>
            <a:pPr lvl="1"/>
            <a:r>
              <a:rPr lang="ko-KR" altLang="en-US" dirty="0" err="1" smtClean="0"/>
              <a:t>객담도말검사</a:t>
            </a:r>
            <a:r>
              <a:rPr lang="ko-KR" altLang="en-US" dirty="0" smtClean="0"/>
              <a:t> 혹은 전신 혹은 흡입 스테로이드에 호전 없고</a:t>
            </a:r>
            <a:endParaRPr lang="en-US" altLang="ko-KR" dirty="0" smtClean="0"/>
          </a:p>
          <a:p>
            <a:pPr>
              <a:buNone/>
            </a:pPr>
            <a:endParaRPr lang="en-US" altLang="ko-KR" dirty="0" smtClean="0"/>
          </a:p>
          <a:p>
            <a:r>
              <a:rPr lang="ko-KR" altLang="en-US" b="1" dirty="0" smtClean="0"/>
              <a:t>천식 배제</a:t>
            </a:r>
            <a:endParaRPr lang="en-US" altLang="ko-KR" b="1" dirty="0" smtClean="0"/>
          </a:p>
          <a:p>
            <a:pPr lvl="1"/>
            <a:r>
              <a:rPr lang="en-US" altLang="ko-KR" dirty="0" err="1" smtClean="0"/>
              <a:t>Metacholline</a:t>
            </a:r>
            <a:r>
              <a:rPr lang="en-US" altLang="ko-KR" dirty="0" smtClean="0"/>
              <a:t> challenge test </a:t>
            </a:r>
            <a:r>
              <a:rPr lang="ko-KR" altLang="en-US" dirty="0" smtClean="0"/>
              <a:t>혹은 천식치료제</a:t>
            </a:r>
            <a:r>
              <a:rPr lang="en-US" altLang="ko-KR" dirty="0" smtClean="0"/>
              <a:t>(steroid)</a:t>
            </a:r>
            <a:r>
              <a:rPr lang="ko-KR" altLang="en-US" dirty="0" smtClean="0"/>
              <a:t>에 반응 없으면</a:t>
            </a:r>
            <a:endParaRPr lang="en-US" altLang="ko-KR" dirty="0" smtClean="0"/>
          </a:p>
          <a:p>
            <a:pPr lvl="1"/>
            <a:endParaRPr lang="en-US" altLang="ko-KR" dirty="0" smtClean="0"/>
          </a:p>
          <a:p>
            <a:r>
              <a:rPr lang="ko-KR" altLang="en-US" sz="4000" b="1" dirty="0" smtClean="0"/>
              <a:t>상기 증상 및 질환이 배제 가능하면 만성 기침환자에서 </a:t>
            </a:r>
            <a:r>
              <a:rPr lang="en-US" altLang="ko-KR" sz="6300" b="1" dirty="0" smtClean="0">
                <a:solidFill>
                  <a:srgbClr val="FF0000"/>
                </a:solidFill>
              </a:rPr>
              <a:t>GERD</a:t>
            </a:r>
            <a:r>
              <a:rPr lang="ko-KR" altLang="en-US" sz="4000" b="1" dirty="0" smtClean="0"/>
              <a:t>를 고려</a:t>
            </a:r>
            <a:r>
              <a:rPr lang="en-US" altLang="ko-KR" sz="4000" b="1" dirty="0" smtClean="0"/>
              <a:t>…</a:t>
            </a:r>
          </a:p>
          <a:p>
            <a:endParaRPr lang="en-US" altLang="ko-KR" sz="3400" b="1" dirty="0" smtClean="0"/>
          </a:p>
          <a:p>
            <a:endParaRPr lang="en-US" altLang="ko-KR" dirty="0" smtClean="0"/>
          </a:p>
          <a:p>
            <a:endParaRPr lang="ko-KR" alt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685800" y="332656"/>
            <a:ext cx="7772400" cy="792087"/>
          </a:xfrm>
          <a:noFill/>
          <a:ln>
            <a:miter lim="800000"/>
            <a:headEnd/>
            <a:tailEnd/>
          </a:ln>
        </p:spPr>
        <p:txBody>
          <a:bodyPr vert="horz" wrap="square" lIns="91440" tIns="45720" rIns="91440" bIns="45720" numCol="1" anchor="t" anchorCtr="0" compatLnSpc="1">
            <a:prstTxWarp prst="textNoShape">
              <a:avLst/>
            </a:prstTxWarp>
            <a:normAutofit/>
          </a:bodyPr>
          <a:lstStyle/>
          <a:p>
            <a:r>
              <a:rPr lang="en-US" sz="4000" b="1" dirty="0">
                <a:latin typeface="휴먼엑스포" pitchFamily="18" charset="-127"/>
                <a:ea typeface="휴먼엑스포" pitchFamily="18" charset="-127"/>
              </a:rPr>
              <a:t>Basic Information</a:t>
            </a:r>
          </a:p>
        </p:txBody>
      </p:sp>
      <p:sp>
        <p:nvSpPr>
          <p:cNvPr id="237571" name="Rectangle 3"/>
          <p:cNvSpPr>
            <a:spLocks noGrp="1" noChangeArrowheads="1"/>
          </p:cNvSpPr>
          <p:nvPr>
            <p:ph type="body" sz="half" idx="1"/>
          </p:nvPr>
        </p:nvSpPr>
        <p:spPr bwMode="auto">
          <a:xfrm>
            <a:off x="0" y="2066627"/>
            <a:ext cx="4495800" cy="4530725"/>
          </a:xfrm>
          <a:noFill/>
          <a:ln>
            <a:miter lim="800000"/>
            <a:headEnd/>
            <a:tailEnd/>
          </a:ln>
        </p:spPr>
        <p:txBody>
          <a:bodyPr vert="horz" wrap="square" lIns="91440" tIns="45720" rIns="91440" bIns="45720" numCol="1" anchor="t" anchorCtr="0" compatLnSpc="1">
            <a:prstTxWarp prst="textNoShape">
              <a:avLst/>
            </a:prstTxWarp>
          </a:bodyPr>
          <a:lstStyle/>
          <a:p>
            <a:pPr latinLnBrk="0"/>
            <a:r>
              <a:rPr lang="en-US" sz="2200" dirty="0"/>
              <a:t>In </a:t>
            </a:r>
            <a:r>
              <a:rPr lang="en-US" sz="2200" dirty="0" err="1"/>
              <a:t>Genval</a:t>
            </a:r>
            <a:r>
              <a:rPr lang="en-US" sz="2200" dirty="0"/>
              <a:t>, Belgium</a:t>
            </a:r>
          </a:p>
          <a:p>
            <a:pPr latinLnBrk="0"/>
            <a:r>
              <a:rPr lang="en-US" sz="2200" dirty="0"/>
              <a:t>2-day workshop in Oct. 1997</a:t>
            </a:r>
          </a:p>
          <a:p>
            <a:pPr latinLnBrk="0"/>
            <a:r>
              <a:rPr lang="en-US" sz="2200" dirty="0"/>
              <a:t>35 medical doctors from 16 countries</a:t>
            </a:r>
          </a:p>
          <a:p>
            <a:pPr lvl="1" latinLnBrk="0"/>
            <a:r>
              <a:rPr lang="en-US" sz="2000" dirty="0"/>
              <a:t>Primary care physicians</a:t>
            </a:r>
          </a:p>
          <a:p>
            <a:pPr lvl="1" latinLnBrk="0"/>
            <a:r>
              <a:rPr lang="en-US" sz="2000" dirty="0"/>
              <a:t>Specialist gastroenterologists</a:t>
            </a:r>
          </a:p>
          <a:p>
            <a:pPr lvl="1" latinLnBrk="0"/>
            <a:r>
              <a:rPr lang="en-US" sz="2000" dirty="0"/>
              <a:t>Health economists</a:t>
            </a:r>
          </a:p>
          <a:p>
            <a:pPr lvl="1" latinLnBrk="0"/>
            <a:r>
              <a:rPr lang="en-US" sz="2000" dirty="0"/>
              <a:t>Surgeons</a:t>
            </a:r>
          </a:p>
          <a:p>
            <a:pPr latinLnBrk="0"/>
            <a:r>
              <a:rPr kumimoji="0" lang="en-US" altLang="ko-KR" sz="2200" dirty="0"/>
              <a:t>J. Dent et al. Gut. 1999 Apr; 44 </a:t>
            </a:r>
            <a:r>
              <a:rPr kumimoji="0" lang="en-US" altLang="ko-KR" sz="2200" dirty="0" err="1"/>
              <a:t>Suppl</a:t>
            </a:r>
            <a:r>
              <a:rPr kumimoji="0" lang="en-US" altLang="ko-KR" sz="2200" dirty="0"/>
              <a:t> 2:S1-16</a:t>
            </a:r>
            <a:endParaRPr lang="en-US" sz="2200" dirty="0"/>
          </a:p>
          <a:p>
            <a:pPr latinLnBrk="0"/>
            <a:endParaRPr lang="en-US" sz="2200" dirty="0"/>
          </a:p>
          <a:p>
            <a:pPr lvl="1" latinLnBrk="0"/>
            <a:endParaRPr lang="en-US" sz="2000" dirty="0"/>
          </a:p>
        </p:txBody>
      </p:sp>
      <p:sp>
        <p:nvSpPr>
          <p:cNvPr id="237572" name="Rectangle 4"/>
          <p:cNvSpPr>
            <a:spLocks noGrp="1" noChangeArrowheads="1"/>
          </p:cNvSpPr>
          <p:nvPr>
            <p:ph type="body" sz="half" idx="2"/>
          </p:nvPr>
        </p:nvSpPr>
        <p:spPr bwMode="auto">
          <a:xfrm>
            <a:off x="4632325" y="2066627"/>
            <a:ext cx="4511675" cy="4530725"/>
          </a:xfrm>
          <a:noFill/>
          <a:ln>
            <a:miter lim="800000"/>
            <a:headEnd/>
            <a:tailEnd/>
          </a:ln>
        </p:spPr>
        <p:txBody>
          <a:bodyPr vert="horz" wrap="square" lIns="91440" tIns="45720" rIns="91440" bIns="45720" numCol="1" anchor="t" anchorCtr="0" compatLnSpc="1">
            <a:prstTxWarp prst="textNoShape">
              <a:avLst/>
            </a:prstTxWarp>
          </a:bodyPr>
          <a:lstStyle/>
          <a:p>
            <a:pPr latinLnBrk="0">
              <a:lnSpc>
                <a:spcPct val="90000"/>
              </a:lnSpc>
            </a:pPr>
            <a:r>
              <a:rPr lang="en-US" sz="2200" dirty="0"/>
              <a:t>In Montreal, Canada</a:t>
            </a:r>
          </a:p>
          <a:p>
            <a:pPr lvl="1">
              <a:lnSpc>
                <a:spcPct val="90000"/>
              </a:lnSpc>
            </a:pPr>
            <a:r>
              <a:rPr lang="en-US" altLang="ko-KR" sz="2000" dirty="0">
                <a:latin typeface="Times New Roman"/>
              </a:rPr>
              <a:t>“</a:t>
            </a:r>
            <a:r>
              <a:rPr lang="en-US" altLang="ko-KR" sz="2000" dirty="0"/>
              <a:t>Montreal</a:t>
            </a:r>
            <a:r>
              <a:rPr lang="en-US" altLang="ko-KR" sz="2000" dirty="0">
                <a:latin typeface="Times New Roman"/>
              </a:rPr>
              <a:t>”</a:t>
            </a:r>
            <a:r>
              <a:rPr lang="en-US" altLang="ko-KR" sz="2000" dirty="0"/>
              <a:t> is in the title because the results of the study were first presented at the World Congress of Gastroenterology in Montreal 2005.</a:t>
            </a:r>
          </a:p>
          <a:p>
            <a:pPr>
              <a:lnSpc>
                <a:spcPct val="90000"/>
              </a:lnSpc>
            </a:pPr>
            <a:r>
              <a:rPr lang="en-US" altLang="ko-KR" sz="2200" dirty="0"/>
              <a:t>44 experts from 18 countries</a:t>
            </a:r>
          </a:p>
          <a:p>
            <a:pPr lvl="1">
              <a:lnSpc>
                <a:spcPct val="90000"/>
              </a:lnSpc>
            </a:pPr>
            <a:r>
              <a:rPr lang="en-US" altLang="ko-KR" sz="2000" dirty="0"/>
              <a:t>5 experts : through 4 voting, finally 51 statements developing</a:t>
            </a:r>
          </a:p>
          <a:p>
            <a:pPr lvl="1">
              <a:lnSpc>
                <a:spcPct val="90000"/>
              </a:lnSpc>
            </a:pPr>
            <a:r>
              <a:rPr lang="en-US" altLang="ko-KR" sz="2000" dirty="0"/>
              <a:t>The rest : only voting</a:t>
            </a:r>
          </a:p>
          <a:p>
            <a:pPr>
              <a:lnSpc>
                <a:spcPct val="90000"/>
              </a:lnSpc>
            </a:pPr>
            <a:r>
              <a:rPr kumimoji="0" lang="en-US" sz="2200" dirty="0" err="1"/>
              <a:t>Vakil</a:t>
            </a:r>
            <a:r>
              <a:rPr kumimoji="0" lang="en-US" sz="2200" dirty="0"/>
              <a:t> et al. Am J </a:t>
            </a:r>
            <a:r>
              <a:rPr kumimoji="0" lang="en-US" sz="2200" dirty="0" err="1"/>
              <a:t>Gastroenterol</a:t>
            </a:r>
            <a:r>
              <a:rPr kumimoji="0" lang="en-US" sz="2200" dirty="0"/>
              <a:t> </a:t>
            </a:r>
          </a:p>
          <a:p>
            <a:pPr>
              <a:lnSpc>
                <a:spcPct val="90000"/>
              </a:lnSpc>
              <a:buFontTx/>
              <a:buNone/>
            </a:pPr>
            <a:r>
              <a:rPr kumimoji="0" lang="en-US" sz="2200" dirty="0"/>
              <a:t>    2006; 101:1900-1920</a:t>
            </a:r>
            <a:endParaRPr kumimoji="0" lang="en-US" altLang="ko-KR" sz="2200" dirty="0"/>
          </a:p>
        </p:txBody>
      </p:sp>
      <p:sp>
        <p:nvSpPr>
          <p:cNvPr id="237573" name="Text Box 5"/>
          <p:cNvSpPr txBox="1">
            <a:spLocks noChangeArrowheads="1"/>
          </p:cNvSpPr>
          <p:nvPr/>
        </p:nvSpPr>
        <p:spPr bwMode="auto">
          <a:xfrm>
            <a:off x="482600" y="1181696"/>
            <a:ext cx="3873500" cy="519112"/>
          </a:xfrm>
          <a:prstGeom prst="rect">
            <a:avLst/>
          </a:prstGeom>
          <a:noFill/>
          <a:ln w="9525">
            <a:noFill/>
            <a:miter lim="800000"/>
            <a:headEnd/>
            <a:tailEnd/>
          </a:ln>
          <a:effectLst/>
        </p:spPr>
        <p:txBody>
          <a:bodyPr>
            <a:spAutoFit/>
          </a:bodyPr>
          <a:lstStyle/>
          <a:p>
            <a:pPr algn="ctr">
              <a:spcBef>
                <a:spcPct val="50000"/>
              </a:spcBef>
            </a:pPr>
            <a:r>
              <a:rPr lang="en-US" sz="2800" b="1" i="1" dirty="0" err="1">
                <a:solidFill>
                  <a:srgbClr val="0070C0"/>
                </a:solidFill>
              </a:rPr>
              <a:t>Genval</a:t>
            </a:r>
            <a:r>
              <a:rPr lang="en-US" sz="2800" b="1" i="1" dirty="0">
                <a:solidFill>
                  <a:srgbClr val="0070C0"/>
                </a:solidFill>
              </a:rPr>
              <a:t> Workshop</a:t>
            </a:r>
          </a:p>
        </p:txBody>
      </p:sp>
      <p:sp>
        <p:nvSpPr>
          <p:cNvPr id="237574" name="Text Box 6"/>
          <p:cNvSpPr txBox="1">
            <a:spLocks noChangeArrowheads="1"/>
          </p:cNvSpPr>
          <p:nvPr/>
        </p:nvSpPr>
        <p:spPr bwMode="auto">
          <a:xfrm>
            <a:off x="5095875" y="1175346"/>
            <a:ext cx="3873500" cy="519112"/>
          </a:xfrm>
          <a:prstGeom prst="rect">
            <a:avLst/>
          </a:prstGeom>
          <a:noFill/>
          <a:ln w="9525">
            <a:noFill/>
            <a:miter lim="800000"/>
            <a:headEnd/>
            <a:tailEnd/>
          </a:ln>
          <a:effectLst/>
        </p:spPr>
        <p:txBody>
          <a:bodyPr>
            <a:spAutoFit/>
          </a:bodyPr>
          <a:lstStyle/>
          <a:p>
            <a:pPr algn="ctr">
              <a:spcBef>
                <a:spcPct val="50000"/>
              </a:spcBef>
            </a:pPr>
            <a:r>
              <a:rPr lang="en-US" sz="2800" b="1" i="1" dirty="0">
                <a:solidFill>
                  <a:srgbClr val="0070C0"/>
                </a:solidFill>
              </a:rPr>
              <a:t>Montreal Meeting</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117475"/>
            <a:ext cx="7772400" cy="711200"/>
          </a:xfrm>
          <a:noFill/>
          <a:ln>
            <a:miter lim="800000"/>
            <a:headEnd/>
            <a:tailEnd/>
          </a:ln>
        </p:spPr>
        <p:txBody>
          <a:bodyPr vert="horz" wrap="square" lIns="91440" tIns="45720" rIns="91440" bIns="45720" numCol="1" anchor="t" anchorCtr="0" compatLnSpc="1">
            <a:prstTxWarp prst="textNoShape">
              <a:avLst/>
            </a:prstTxWarp>
          </a:bodyPr>
          <a:lstStyle/>
          <a:p>
            <a:r>
              <a:rPr lang="en-US" sz="3600" b="1"/>
              <a:t>Objectives</a:t>
            </a:r>
          </a:p>
        </p:txBody>
      </p:sp>
      <p:sp>
        <p:nvSpPr>
          <p:cNvPr id="236547" name="Rectangle 3"/>
          <p:cNvSpPr>
            <a:spLocks noGrp="1" noChangeArrowheads="1"/>
          </p:cNvSpPr>
          <p:nvPr>
            <p:ph type="body" sz="half" idx="1"/>
          </p:nvPr>
        </p:nvSpPr>
        <p:spPr bwMode="auto">
          <a:xfrm>
            <a:off x="179512" y="1565275"/>
            <a:ext cx="4316288" cy="4960069"/>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latinLnBrk="0"/>
            <a:r>
              <a:rPr lang="en-US" sz="2200" dirty="0"/>
              <a:t>To develop </a:t>
            </a:r>
            <a:r>
              <a:rPr lang="en-US" sz="2200" b="1" dirty="0"/>
              <a:t>recommendations on the management of the </a:t>
            </a:r>
            <a:r>
              <a:rPr lang="en-US" sz="2200" b="1" dirty="0">
                <a:solidFill>
                  <a:srgbClr val="FF0000"/>
                </a:solidFill>
              </a:rPr>
              <a:t>full spectrum of reflux disease</a:t>
            </a:r>
            <a:r>
              <a:rPr lang="en-US" sz="2200" b="1" dirty="0"/>
              <a:t>, including endoscopy negative patients.</a:t>
            </a:r>
          </a:p>
          <a:p>
            <a:pPr lvl="1" latinLnBrk="0"/>
            <a:r>
              <a:rPr lang="en-US" sz="2000" dirty="0"/>
              <a:t>The workshop emphasized on </a:t>
            </a:r>
            <a:r>
              <a:rPr lang="en-US" sz="2000" b="1" dirty="0"/>
              <a:t>matters relevant to practical patient management </a:t>
            </a:r>
            <a:r>
              <a:rPr lang="en-US" sz="2000" b="1" dirty="0">
                <a:solidFill>
                  <a:srgbClr val="FF0000"/>
                </a:solidFill>
              </a:rPr>
              <a:t>in both primary and specialist care.</a:t>
            </a:r>
          </a:p>
          <a:p>
            <a:pPr lvl="1" latinLnBrk="0"/>
            <a:r>
              <a:rPr lang="en-US" sz="2000" dirty="0"/>
              <a:t>Childhood reflux disease, </a:t>
            </a:r>
            <a:r>
              <a:rPr lang="en-US" sz="2000" b="1" dirty="0">
                <a:solidFill>
                  <a:srgbClr val="FF0000"/>
                </a:solidFill>
              </a:rPr>
              <a:t>extra-</a:t>
            </a:r>
            <a:r>
              <a:rPr lang="en-US" sz="2000" b="1" dirty="0" err="1">
                <a:solidFill>
                  <a:srgbClr val="FF0000"/>
                </a:solidFill>
              </a:rPr>
              <a:t>oesophageal</a:t>
            </a:r>
            <a:r>
              <a:rPr lang="en-US" sz="2000" b="1" dirty="0">
                <a:solidFill>
                  <a:srgbClr val="FF0000"/>
                </a:solidFill>
              </a:rPr>
              <a:t> manifestations</a:t>
            </a:r>
            <a:r>
              <a:rPr lang="en-US" sz="2000" dirty="0"/>
              <a:t> and refractory disease </a:t>
            </a:r>
            <a:r>
              <a:rPr lang="en-US" sz="2000" b="1" dirty="0">
                <a:solidFill>
                  <a:srgbClr val="FF0000"/>
                </a:solidFill>
              </a:rPr>
              <a:t>were not considered.</a:t>
            </a:r>
          </a:p>
        </p:txBody>
      </p:sp>
      <p:sp>
        <p:nvSpPr>
          <p:cNvPr id="236548" name="Rectangle 4"/>
          <p:cNvSpPr>
            <a:spLocks noGrp="1" noChangeArrowheads="1"/>
          </p:cNvSpPr>
          <p:nvPr>
            <p:ph type="body" sz="half" idx="2"/>
          </p:nvPr>
        </p:nvSpPr>
        <p:spPr bwMode="auto">
          <a:xfrm>
            <a:off x="4427984" y="1556792"/>
            <a:ext cx="4495800" cy="5112568"/>
          </a:xfrm>
          <a:noFill/>
          <a:ln>
            <a:miter lim="800000"/>
            <a:headEnd/>
            <a:tailEnd/>
          </a:ln>
        </p:spPr>
        <p:txBody>
          <a:bodyPr vert="horz" wrap="square" lIns="91440" tIns="45720" rIns="91440" bIns="45720" numCol="1" anchor="t" anchorCtr="0" compatLnSpc="1">
            <a:prstTxWarp prst="textNoShape">
              <a:avLst/>
            </a:prstTxWarp>
          </a:bodyPr>
          <a:lstStyle/>
          <a:p>
            <a:pPr latinLnBrk="0">
              <a:lnSpc>
                <a:spcPct val="90000"/>
              </a:lnSpc>
            </a:pPr>
            <a:r>
              <a:rPr lang="en-US" sz="2000" dirty="0"/>
              <a:t>To develop </a:t>
            </a:r>
            <a:r>
              <a:rPr lang="en-US" sz="2000" b="1" dirty="0"/>
              <a:t>a consensus definition and classification that would be </a:t>
            </a:r>
            <a:r>
              <a:rPr lang="en-US" sz="2000" b="1" dirty="0">
                <a:solidFill>
                  <a:srgbClr val="FF0000"/>
                </a:solidFill>
              </a:rPr>
              <a:t>useful for patients</a:t>
            </a:r>
            <a:r>
              <a:rPr lang="en-US" sz="2000" dirty="0"/>
              <a:t>, physicians, and regulatory agencies.</a:t>
            </a:r>
          </a:p>
          <a:p>
            <a:pPr lvl="1" latinLnBrk="0">
              <a:lnSpc>
                <a:spcPct val="90000"/>
              </a:lnSpc>
            </a:pPr>
            <a:r>
              <a:rPr lang="en-US" sz="1800" dirty="0"/>
              <a:t>To develop rigorous methodology of GERD that could be used clinically by primary care physicians and that embraces the needs of physicians, patients, researchers, and regulatory bodies from different parts of the world</a:t>
            </a:r>
          </a:p>
          <a:p>
            <a:pPr lvl="1" latinLnBrk="0">
              <a:lnSpc>
                <a:spcPct val="90000"/>
              </a:lnSpc>
            </a:pPr>
            <a:r>
              <a:rPr lang="en-US" sz="1800" b="1" dirty="0"/>
              <a:t>GERD was </a:t>
            </a:r>
            <a:r>
              <a:rPr lang="en-US" sz="1800" b="1" dirty="0" err="1">
                <a:solidFill>
                  <a:srgbClr val="FF0000"/>
                </a:solidFill>
              </a:rPr>
              <a:t>subclassified</a:t>
            </a:r>
            <a:r>
              <a:rPr lang="en-US" sz="1800" b="1" dirty="0">
                <a:solidFill>
                  <a:srgbClr val="FF0000"/>
                </a:solidFill>
              </a:rPr>
              <a:t> into esophageal and </a:t>
            </a:r>
            <a:r>
              <a:rPr lang="en-US" sz="1800" b="1" dirty="0" err="1">
                <a:solidFill>
                  <a:srgbClr val="FF0000"/>
                </a:solidFill>
              </a:rPr>
              <a:t>extraesophageal</a:t>
            </a:r>
            <a:r>
              <a:rPr lang="en-US" sz="1800" b="1" dirty="0">
                <a:solidFill>
                  <a:srgbClr val="FF0000"/>
                </a:solidFill>
              </a:rPr>
              <a:t> syndromes</a:t>
            </a:r>
          </a:p>
          <a:p>
            <a:pPr lvl="1" latinLnBrk="0">
              <a:lnSpc>
                <a:spcPct val="90000"/>
              </a:lnSpc>
            </a:pPr>
            <a:endParaRPr lang="en-US" sz="1800" b="1" dirty="0">
              <a:solidFill>
                <a:srgbClr val="FF0000"/>
              </a:solidFill>
            </a:endParaRPr>
          </a:p>
        </p:txBody>
      </p:sp>
      <p:sp>
        <p:nvSpPr>
          <p:cNvPr id="236549" name="Text Box 5"/>
          <p:cNvSpPr txBox="1">
            <a:spLocks noChangeArrowheads="1"/>
          </p:cNvSpPr>
          <p:nvPr/>
        </p:nvSpPr>
        <p:spPr bwMode="auto">
          <a:xfrm>
            <a:off x="482600" y="928688"/>
            <a:ext cx="3873500" cy="519112"/>
          </a:xfrm>
          <a:prstGeom prst="rect">
            <a:avLst/>
          </a:prstGeom>
          <a:noFill/>
          <a:ln w="9525">
            <a:noFill/>
            <a:miter lim="800000"/>
            <a:headEnd/>
            <a:tailEnd/>
          </a:ln>
          <a:effectLst/>
        </p:spPr>
        <p:txBody>
          <a:bodyPr>
            <a:spAutoFit/>
          </a:bodyPr>
          <a:lstStyle/>
          <a:p>
            <a:pPr algn="ctr">
              <a:spcBef>
                <a:spcPct val="50000"/>
              </a:spcBef>
            </a:pPr>
            <a:r>
              <a:rPr lang="en-US" sz="2800" b="1" i="1" dirty="0" err="1">
                <a:solidFill>
                  <a:srgbClr val="0070C0"/>
                </a:solidFill>
              </a:rPr>
              <a:t>Genval</a:t>
            </a:r>
            <a:r>
              <a:rPr lang="en-US" sz="2800" b="1" i="1" dirty="0">
                <a:solidFill>
                  <a:srgbClr val="0070C0"/>
                </a:solidFill>
              </a:rPr>
              <a:t> Workshop</a:t>
            </a:r>
          </a:p>
        </p:txBody>
      </p:sp>
      <p:sp>
        <p:nvSpPr>
          <p:cNvPr id="236550" name="Text Box 6"/>
          <p:cNvSpPr txBox="1">
            <a:spLocks noChangeArrowheads="1"/>
          </p:cNvSpPr>
          <p:nvPr/>
        </p:nvSpPr>
        <p:spPr bwMode="auto">
          <a:xfrm>
            <a:off x="5095875" y="922338"/>
            <a:ext cx="3873500" cy="519112"/>
          </a:xfrm>
          <a:prstGeom prst="rect">
            <a:avLst/>
          </a:prstGeom>
          <a:noFill/>
          <a:ln w="9525">
            <a:noFill/>
            <a:miter lim="800000"/>
            <a:headEnd/>
            <a:tailEnd/>
          </a:ln>
          <a:effectLst/>
        </p:spPr>
        <p:txBody>
          <a:bodyPr>
            <a:spAutoFit/>
          </a:bodyPr>
          <a:lstStyle/>
          <a:p>
            <a:pPr algn="ctr">
              <a:spcBef>
                <a:spcPct val="50000"/>
              </a:spcBef>
            </a:pPr>
            <a:r>
              <a:rPr lang="en-US" sz="2800" b="1" i="1" dirty="0">
                <a:solidFill>
                  <a:srgbClr val="0070C0"/>
                </a:solidFill>
              </a:rPr>
              <a:t>Montreal Meeting</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404664"/>
            <a:ext cx="7772400" cy="792087"/>
          </a:xfrm>
          <a:noFill/>
          <a:ln>
            <a:miter lim="800000"/>
            <a:headEnd/>
            <a:tailEnd/>
          </a:ln>
        </p:spPr>
        <p:txBody>
          <a:bodyPr vert="horz" wrap="square" lIns="91440" tIns="45720" rIns="91440" bIns="45720" numCol="1" anchor="t" anchorCtr="0" compatLnSpc="1">
            <a:prstTxWarp prst="textNoShape">
              <a:avLst/>
            </a:prstTxWarp>
          </a:bodyPr>
          <a:lstStyle/>
          <a:p>
            <a:r>
              <a:rPr lang="en-US" sz="3600" b="1" dirty="0">
                <a:latin typeface="휴먼엑스포" pitchFamily="18" charset="-127"/>
                <a:ea typeface="휴먼엑스포" pitchFamily="18" charset="-127"/>
              </a:rPr>
              <a:t>GERD Definition</a:t>
            </a:r>
          </a:p>
        </p:txBody>
      </p:sp>
      <p:sp>
        <p:nvSpPr>
          <p:cNvPr id="235523" name="Rectangle 3"/>
          <p:cNvSpPr>
            <a:spLocks noGrp="1" noChangeArrowheads="1"/>
          </p:cNvSpPr>
          <p:nvPr>
            <p:ph type="body" sz="half" idx="1"/>
          </p:nvPr>
        </p:nvSpPr>
        <p:spPr bwMode="auto">
          <a:xfrm>
            <a:off x="179512" y="2058144"/>
            <a:ext cx="4316288" cy="4392488"/>
          </a:xfrm>
          <a:noFill/>
          <a:ln>
            <a:miter lim="800000"/>
            <a:headEnd/>
            <a:tailEnd/>
          </a:ln>
        </p:spPr>
        <p:txBody>
          <a:bodyPr vert="horz" wrap="square" lIns="91440" tIns="45720" rIns="91440" bIns="45720" numCol="1" anchor="t" anchorCtr="0" compatLnSpc="1">
            <a:prstTxWarp prst="textNoShape">
              <a:avLst/>
            </a:prstTxWarp>
          </a:bodyPr>
          <a:lstStyle/>
          <a:p>
            <a:pPr latinLnBrk="0">
              <a:lnSpc>
                <a:spcPct val="90000"/>
              </a:lnSpc>
            </a:pPr>
            <a:r>
              <a:rPr lang="en-US" sz="2200" dirty="0">
                <a:latin typeface="Arial"/>
              </a:rPr>
              <a:t>“</a:t>
            </a:r>
            <a:r>
              <a:rPr lang="en-US" sz="2200" dirty="0"/>
              <a:t>Gastro-</a:t>
            </a:r>
            <a:r>
              <a:rPr lang="en-US" sz="2200" dirty="0" err="1"/>
              <a:t>oesophageal</a:t>
            </a:r>
            <a:r>
              <a:rPr lang="en-US" sz="2200" dirty="0"/>
              <a:t> reflux disease</a:t>
            </a:r>
            <a:r>
              <a:rPr lang="en-US" sz="2200" dirty="0">
                <a:latin typeface="Arial"/>
              </a:rPr>
              <a:t>”</a:t>
            </a:r>
            <a:r>
              <a:rPr lang="en-US" sz="2200" dirty="0"/>
              <a:t> should be used to include all individuals who are </a:t>
            </a:r>
            <a:r>
              <a:rPr lang="en-US" sz="2200" b="1" dirty="0">
                <a:solidFill>
                  <a:srgbClr val="FF0000"/>
                </a:solidFill>
              </a:rPr>
              <a:t>exposed to the risk of physical complications </a:t>
            </a:r>
            <a:r>
              <a:rPr lang="en-US" sz="2200" b="1" dirty="0"/>
              <a:t>from gastro-</a:t>
            </a:r>
            <a:r>
              <a:rPr lang="en-US" sz="2200" b="1" dirty="0" err="1"/>
              <a:t>oesophageal</a:t>
            </a:r>
            <a:r>
              <a:rPr lang="en-US" sz="2200" b="1" dirty="0"/>
              <a:t> </a:t>
            </a:r>
            <a:r>
              <a:rPr lang="en-US" sz="2200" b="1" dirty="0" err="1"/>
              <a:t>relux</a:t>
            </a:r>
            <a:r>
              <a:rPr lang="en-US" sz="2200" b="1" dirty="0"/>
              <a:t>,</a:t>
            </a:r>
            <a:r>
              <a:rPr lang="en-US" sz="2200" dirty="0"/>
              <a:t> or who experience </a:t>
            </a:r>
            <a:r>
              <a:rPr lang="en-US" sz="2200" b="1" dirty="0"/>
              <a:t>clinically significant impairment of health related well being (quality of life) due to reflux related symptoms</a:t>
            </a:r>
            <a:r>
              <a:rPr lang="en-US" sz="2200" dirty="0"/>
              <a:t>, after adequate reassurance of the benign nature of their symptoms</a:t>
            </a:r>
          </a:p>
        </p:txBody>
      </p:sp>
      <p:sp>
        <p:nvSpPr>
          <p:cNvPr id="235524" name="Rectangle 4"/>
          <p:cNvSpPr>
            <a:spLocks noGrp="1" noChangeArrowheads="1"/>
          </p:cNvSpPr>
          <p:nvPr>
            <p:ph type="body" sz="half" idx="2"/>
          </p:nvPr>
        </p:nvSpPr>
        <p:spPr bwMode="auto">
          <a:xfrm>
            <a:off x="4648200" y="1986136"/>
            <a:ext cx="4244280" cy="4467200"/>
          </a:xfrm>
          <a:noFill/>
          <a:ln>
            <a:miter lim="800000"/>
            <a:headEnd/>
            <a:tailEnd/>
          </a:ln>
        </p:spPr>
        <p:txBody>
          <a:bodyPr vert="horz" wrap="square" lIns="91440" tIns="45720" rIns="91440" bIns="45720" numCol="1" anchor="t" anchorCtr="0" compatLnSpc="1">
            <a:prstTxWarp prst="textNoShape">
              <a:avLst/>
            </a:prstTxWarp>
          </a:bodyPr>
          <a:lstStyle/>
          <a:p>
            <a:pPr latinLnBrk="0"/>
            <a:r>
              <a:rPr lang="en-US" sz="2200" dirty="0"/>
              <a:t>GERD (Gastro-esophageal reflux disease) is a condition which develops when</a:t>
            </a:r>
            <a:r>
              <a:rPr lang="en-US" sz="2200" b="1" dirty="0"/>
              <a:t> </a:t>
            </a:r>
            <a:r>
              <a:rPr lang="en-US" sz="2200" dirty="0"/>
              <a:t>the</a:t>
            </a:r>
            <a:r>
              <a:rPr lang="en-US" sz="2200" b="1" dirty="0"/>
              <a:t> reflux of stomach contents causes </a:t>
            </a:r>
            <a:r>
              <a:rPr lang="en-US" sz="2200" b="1" dirty="0">
                <a:latin typeface="Arial"/>
              </a:rPr>
              <a:t>“</a:t>
            </a:r>
            <a:r>
              <a:rPr lang="en-US" sz="2200" b="1" dirty="0"/>
              <a:t>troublesome</a:t>
            </a:r>
            <a:r>
              <a:rPr lang="en-US" sz="2200" b="1" dirty="0">
                <a:latin typeface="Arial"/>
              </a:rPr>
              <a:t>”</a:t>
            </a:r>
            <a:r>
              <a:rPr lang="en-US" sz="2200" b="1" dirty="0"/>
              <a:t> </a:t>
            </a:r>
            <a:r>
              <a:rPr lang="en-US" sz="2200" b="1" dirty="0">
                <a:solidFill>
                  <a:srgbClr val="FF0000"/>
                </a:solidFill>
              </a:rPr>
              <a:t>symptoms</a:t>
            </a:r>
            <a:r>
              <a:rPr lang="en-US" sz="2200" b="1" dirty="0"/>
              <a:t> and/or complications</a:t>
            </a:r>
          </a:p>
          <a:p>
            <a:pPr lvl="1" latinLnBrk="0"/>
            <a:r>
              <a:rPr lang="en-US" sz="2000" dirty="0"/>
              <a:t>The word </a:t>
            </a:r>
            <a:r>
              <a:rPr lang="en-US" sz="2000" b="1" dirty="0">
                <a:latin typeface="Arial"/>
              </a:rPr>
              <a:t>“</a:t>
            </a:r>
            <a:r>
              <a:rPr lang="en-US" sz="2000" b="1" dirty="0"/>
              <a:t>Troublesome</a:t>
            </a:r>
            <a:r>
              <a:rPr lang="en-US" sz="2000" b="1" dirty="0">
                <a:latin typeface="Arial"/>
              </a:rPr>
              <a:t>”</a:t>
            </a:r>
            <a:r>
              <a:rPr lang="en-US" sz="2000" dirty="0"/>
              <a:t> satisfactorily describes the </a:t>
            </a:r>
            <a:r>
              <a:rPr lang="en-US" sz="2000" b="1" dirty="0"/>
              <a:t>negative aspects of the </a:t>
            </a:r>
            <a:r>
              <a:rPr lang="en-US" sz="2000" b="1" dirty="0">
                <a:solidFill>
                  <a:srgbClr val="FF0000"/>
                </a:solidFill>
              </a:rPr>
              <a:t>symptoms from a </a:t>
            </a:r>
            <a:r>
              <a:rPr lang="en-US" sz="2000" b="1" dirty="0" err="1">
                <a:solidFill>
                  <a:srgbClr val="FF0000"/>
                </a:solidFill>
              </a:rPr>
              <a:t>patients</a:t>
            </a:r>
            <a:r>
              <a:rPr lang="en-US" sz="2000" b="1" dirty="0" err="1">
                <a:solidFill>
                  <a:srgbClr val="FF0000"/>
                </a:solidFill>
                <a:latin typeface="Arial"/>
              </a:rPr>
              <a:t>’</a:t>
            </a:r>
            <a:r>
              <a:rPr lang="en-US" sz="2000" b="1" dirty="0" err="1">
                <a:solidFill>
                  <a:srgbClr val="FF0000"/>
                </a:solidFill>
              </a:rPr>
              <a:t>s</a:t>
            </a:r>
            <a:r>
              <a:rPr lang="en-US" sz="2000" b="1" dirty="0">
                <a:solidFill>
                  <a:srgbClr val="FF0000"/>
                </a:solidFill>
              </a:rPr>
              <a:t> standpoint</a:t>
            </a:r>
          </a:p>
        </p:txBody>
      </p:sp>
      <p:sp>
        <p:nvSpPr>
          <p:cNvPr id="235525" name="Text Box 5"/>
          <p:cNvSpPr txBox="1">
            <a:spLocks noChangeArrowheads="1"/>
          </p:cNvSpPr>
          <p:nvPr/>
        </p:nvSpPr>
        <p:spPr bwMode="auto">
          <a:xfrm>
            <a:off x="482600" y="1253704"/>
            <a:ext cx="3873500" cy="519112"/>
          </a:xfrm>
          <a:prstGeom prst="rect">
            <a:avLst/>
          </a:prstGeom>
          <a:noFill/>
          <a:ln w="9525">
            <a:noFill/>
            <a:miter lim="800000"/>
            <a:headEnd/>
            <a:tailEnd/>
          </a:ln>
          <a:effectLst/>
        </p:spPr>
        <p:txBody>
          <a:bodyPr>
            <a:spAutoFit/>
          </a:bodyPr>
          <a:lstStyle/>
          <a:p>
            <a:pPr algn="ctr">
              <a:spcBef>
                <a:spcPct val="50000"/>
              </a:spcBef>
            </a:pPr>
            <a:r>
              <a:rPr lang="en-US" sz="2800" b="1" i="1" dirty="0" err="1">
                <a:solidFill>
                  <a:srgbClr val="0070C0"/>
                </a:solidFill>
              </a:rPr>
              <a:t>Genval</a:t>
            </a:r>
            <a:r>
              <a:rPr lang="en-US" sz="2800" b="1" i="1" dirty="0">
                <a:solidFill>
                  <a:srgbClr val="0070C0"/>
                </a:solidFill>
              </a:rPr>
              <a:t> Workshop</a:t>
            </a:r>
          </a:p>
        </p:txBody>
      </p:sp>
      <p:sp>
        <p:nvSpPr>
          <p:cNvPr id="235526" name="Text Box 6"/>
          <p:cNvSpPr txBox="1">
            <a:spLocks noChangeArrowheads="1"/>
          </p:cNvSpPr>
          <p:nvPr/>
        </p:nvSpPr>
        <p:spPr bwMode="auto">
          <a:xfrm>
            <a:off x="4860032" y="1268760"/>
            <a:ext cx="3873500" cy="519112"/>
          </a:xfrm>
          <a:prstGeom prst="rect">
            <a:avLst/>
          </a:prstGeom>
          <a:noFill/>
          <a:ln w="9525">
            <a:noFill/>
            <a:miter lim="800000"/>
            <a:headEnd/>
            <a:tailEnd/>
          </a:ln>
          <a:effectLst/>
        </p:spPr>
        <p:txBody>
          <a:bodyPr>
            <a:spAutoFit/>
          </a:bodyPr>
          <a:lstStyle/>
          <a:p>
            <a:pPr algn="ctr">
              <a:spcBef>
                <a:spcPct val="50000"/>
              </a:spcBef>
            </a:pPr>
            <a:r>
              <a:rPr lang="en-US" sz="2800" b="1" i="1" dirty="0">
                <a:solidFill>
                  <a:srgbClr val="0070C0"/>
                </a:solidFill>
              </a:rPr>
              <a:t>Montreal Meeting</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3568" y="476672"/>
            <a:ext cx="7772400" cy="838200"/>
          </a:xfrm>
          <a:noFill/>
          <a:ln>
            <a:miter lim="800000"/>
            <a:headEnd/>
            <a:tailEnd/>
          </a:ln>
        </p:spPr>
        <p:txBody>
          <a:bodyPr vert="horz" wrap="square" lIns="91440" tIns="45720" rIns="91440" bIns="45720" numCol="1" anchor="t" anchorCtr="0" compatLnSpc="1">
            <a:prstTxWarp prst="textNoShape">
              <a:avLst/>
            </a:prstTxWarp>
          </a:bodyPr>
          <a:lstStyle/>
          <a:p>
            <a:r>
              <a:rPr lang="en-US" altLang="ko-KR" sz="3600" b="1" dirty="0">
                <a:latin typeface="휴먼엑스포" pitchFamily="18" charset="-127"/>
                <a:ea typeface="휴먼엑스포" pitchFamily="18" charset="-127"/>
              </a:rPr>
              <a:t>New Definition of GERD</a:t>
            </a:r>
          </a:p>
        </p:txBody>
      </p:sp>
      <p:sp>
        <p:nvSpPr>
          <p:cNvPr id="306179" name="Rectangle 3"/>
          <p:cNvSpPr>
            <a:spLocks noGrp="1" noChangeArrowheads="1"/>
          </p:cNvSpPr>
          <p:nvPr>
            <p:ph type="body" idx="1"/>
          </p:nvPr>
        </p:nvSpPr>
        <p:spPr bwMode="auto">
          <a:xfrm>
            <a:off x="762000" y="1412776"/>
            <a:ext cx="7772400" cy="4464496"/>
          </a:xfrm>
          <a:noFill/>
          <a:ln>
            <a:miter lim="800000"/>
            <a:headEnd/>
            <a:tailEnd/>
          </a:ln>
        </p:spPr>
        <p:txBody>
          <a:bodyPr vert="horz" wrap="square" lIns="91440" tIns="45720" rIns="91440" bIns="45720" numCol="1" anchor="t" anchorCtr="0" compatLnSpc="1">
            <a:prstTxWarp prst="textNoShape">
              <a:avLst/>
            </a:prstTxWarp>
            <a:noAutofit/>
          </a:bodyPr>
          <a:lstStyle/>
          <a:p>
            <a:pPr>
              <a:lnSpc>
                <a:spcPct val="160000"/>
              </a:lnSpc>
            </a:pPr>
            <a:r>
              <a:rPr lang="en-US" sz="2000" b="1" dirty="0"/>
              <a:t>GERD is a condition which develops when </a:t>
            </a:r>
            <a:r>
              <a:rPr lang="en-US" sz="2000" b="1" u="sng" dirty="0">
                <a:solidFill>
                  <a:srgbClr val="FF0000"/>
                </a:solidFill>
              </a:rPr>
              <a:t>the reflux of stomach contents causes troublesome symptoms</a:t>
            </a:r>
            <a:r>
              <a:rPr lang="en-US" sz="2000" b="1" dirty="0"/>
              <a:t> or </a:t>
            </a:r>
            <a:r>
              <a:rPr lang="en-US" sz="2000" b="1" dirty="0" smtClean="0"/>
              <a:t>complications</a:t>
            </a:r>
          </a:p>
          <a:p>
            <a:pPr>
              <a:lnSpc>
                <a:spcPct val="160000"/>
              </a:lnSpc>
            </a:pPr>
            <a:endParaRPr lang="en-US" sz="2000" b="1" dirty="0"/>
          </a:p>
          <a:p>
            <a:pPr>
              <a:lnSpc>
                <a:spcPct val="160000"/>
              </a:lnSpc>
            </a:pPr>
            <a:r>
              <a:rPr lang="en-US" sz="2000" b="1" dirty="0" smtClean="0"/>
              <a:t>new </a:t>
            </a:r>
            <a:r>
              <a:rPr lang="en-US" sz="2000" b="1" dirty="0"/>
              <a:t>definition include </a:t>
            </a:r>
            <a:r>
              <a:rPr lang="en-US" sz="2000" b="1" dirty="0">
                <a:solidFill>
                  <a:srgbClr val="FF0000"/>
                </a:solidFill>
              </a:rPr>
              <a:t>a patient-centered approach </a:t>
            </a:r>
            <a:r>
              <a:rPr lang="en-US" sz="2000" b="1" dirty="0"/>
              <a:t>that is </a:t>
            </a:r>
            <a:r>
              <a:rPr lang="en-US" sz="2000" b="1" dirty="0">
                <a:solidFill>
                  <a:srgbClr val="0000FF"/>
                </a:solidFill>
              </a:rPr>
              <a:t>independent of endoscopic findings</a:t>
            </a:r>
            <a:r>
              <a:rPr lang="en-US" sz="2000" b="1" dirty="0"/>
              <a:t>, </a:t>
            </a:r>
            <a:r>
              <a:rPr lang="en-US" sz="2000" b="1" dirty="0" err="1">
                <a:solidFill>
                  <a:srgbClr val="FF0000"/>
                </a:solidFill>
              </a:rPr>
              <a:t>subclassification</a:t>
            </a:r>
            <a:r>
              <a:rPr lang="en-US" sz="2000" b="1" dirty="0"/>
              <a:t> of the disease into discrete syndromes, and the recognition of </a:t>
            </a:r>
            <a:r>
              <a:rPr lang="en-US" sz="2000" b="1" dirty="0">
                <a:solidFill>
                  <a:srgbClr val="0000FF"/>
                </a:solidFill>
              </a:rPr>
              <a:t>laryngitis, cough, asthma, and dental erosions as possible GERD syndromes.</a:t>
            </a:r>
          </a:p>
        </p:txBody>
      </p:sp>
      <p:sp>
        <p:nvSpPr>
          <p:cNvPr id="306180" name="Text Box 4"/>
          <p:cNvSpPr txBox="1">
            <a:spLocks noChangeArrowheads="1"/>
          </p:cNvSpPr>
          <p:nvPr/>
        </p:nvSpPr>
        <p:spPr bwMode="auto">
          <a:xfrm>
            <a:off x="4540424" y="6096000"/>
            <a:ext cx="4603576" cy="707886"/>
          </a:xfrm>
          <a:prstGeom prst="rect">
            <a:avLst/>
          </a:prstGeom>
          <a:solidFill>
            <a:schemeClr val="bg1"/>
          </a:solidFill>
          <a:ln w="9525">
            <a:noFill/>
            <a:miter lim="800000"/>
            <a:headEnd/>
            <a:tailEnd/>
          </a:ln>
          <a:effectLst/>
        </p:spPr>
        <p:txBody>
          <a:bodyPr wrap="square">
            <a:spAutoFit/>
          </a:bodyPr>
          <a:lstStyle/>
          <a:p>
            <a:pPr latinLnBrk="0"/>
            <a:r>
              <a:rPr kumimoji="0" lang="en-US" sz="1600" dirty="0" smtClean="0">
                <a:latin typeface="Times New Roman" pitchFamily="18" charset="0"/>
              </a:rPr>
              <a:t>Global </a:t>
            </a:r>
            <a:r>
              <a:rPr kumimoji="0" lang="en-US" sz="1600" dirty="0">
                <a:latin typeface="Times New Roman" pitchFamily="18" charset="0"/>
              </a:rPr>
              <a:t>Evidence-Based Consensus in Montreal</a:t>
            </a:r>
          </a:p>
          <a:p>
            <a:pPr latinLnBrk="0"/>
            <a:r>
              <a:rPr kumimoji="0" lang="en-US" sz="1600" dirty="0">
                <a:latin typeface="Times New Roman" pitchFamily="18" charset="0"/>
              </a:rPr>
              <a:t> </a:t>
            </a:r>
            <a:r>
              <a:rPr kumimoji="0" lang="en-US" sz="1600" dirty="0" err="1">
                <a:latin typeface="Times New Roman" pitchFamily="18" charset="0"/>
              </a:rPr>
              <a:t>Vakil</a:t>
            </a:r>
            <a:r>
              <a:rPr kumimoji="0" lang="en-US" sz="1600" dirty="0">
                <a:latin typeface="Times New Roman" pitchFamily="18" charset="0"/>
              </a:rPr>
              <a:t> et al. Am J </a:t>
            </a:r>
            <a:r>
              <a:rPr kumimoji="0" lang="en-US" sz="1600" dirty="0" err="1">
                <a:latin typeface="Times New Roman" pitchFamily="18" charset="0"/>
              </a:rPr>
              <a:t>Gastroenterol</a:t>
            </a:r>
            <a:r>
              <a:rPr kumimoji="0" lang="en-US" sz="1600" dirty="0">
                <a:latin typeface="Times New Roman" pitchFamily="18" charset="0"/>
              </a:rPr>
              <a:t> 2006;101:1900-1920</a:t>
            </a:r>
            <a:r>
              <a:rPr kumimoji="0" lang="en-US" sz="2400" dirty="0">
                <a:latin typeface="Times New Roman" pitchFamily="18" charset="0"/>
              </a:rPr>
              <a:t> </a:t>
            </a:r>
            <a:endParaRPr kumimoji="0" lang="en-US" altLang="ko-KR" sz="24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9388" y="1403350"/>
            <a:ext cx="9278937" cy="5454650"/>
            <a:chOff x="763" y="884"/>
            <a:chExt cx="5096" cy="3259"/>
          </a:xfrm>
        </p:grpSpPr>
        <p:sp>
          <p:nvSpPr>
            <p:cNvPr id="230403" name="Freeform 3"/>
            <p:cNvSpPr>
              <a:spLocks/>
            </p:cNvSpPr>
            <p:nvPr/>
          </p:nvSpPr>
          <p:spPr bwMode="auto">
            <a:xfrm>
              <a:off x="938" y="884"/>
              <a:ext cx="4594" cy="3259"/>
            </a:xfrm>
            <a:custGeom>
              <a:avLst/>
              <a:gdLst/>
              <a:ahLst/>
              <a:cxnLst>
                <a:cxn ang="0">
                  <a:pos x="18339" y="5949"/>
                </a:cxn>
                <a:cxn ang="0">
                  <a:pos x="18204" y="5272"/>
                </a:cxn>
                <a:cxn ang="0">
                  <a:pos x="17970" y="4608"/>
                </a:cxn>
                <a:cxn ang="0">
                  <a:pos x="17639" y="3965"/>
                </a:cxn>
                <a:cxn ang="0">
                  <a:pos x="17215" y="3350"/>
                </a:cxn>
                <a:cxn ang="0">
                  <a:pos x="16704" y="2771"/>
                </a:cxn>
                <a:cxn ang="0">
                  <a:pos x="16108" y="2233"/>
                </a:cxn>
                <a:cxn ang="0">
                  <a:pos x="15437" y="1741"/>
                </a:cxn>
                <a:cxn ang="0">
                  <a:pos x="14696" y="1303"/>
                </a:cxn>
                <a:cxn ang="0">
                  <a:pos x="13896" y="923"/>
                </a:cxn>
                <a:cxn ang="0">
                  <a:pos x="13042" y="603"/>
                </a:cxn>
                <a:cxn ang="0">
                  <a:pos x="12148" y="348"/>
                </a:cxn>
                <a:cxn ang="0">
                  <a:pos x="11220" y="162"/>
                </a:cxn>
                <a:cxn ang="0">
                  <a:pos x="10270" y="46"/>
                </a:cxn>
                <a:cxn ang="0">
                  <a:pos x="9306" y="2"/>
                </a:cxn>
                <a:cxn ang="0">
                  <a:pos x="8343" y="28"/>
                </a:cxn>
                <a:cxn ang="0">
                  <a:pos x="7390" y="127"/>
                </a:cxn>
                <a:cxn ang="0">
                  <a:pos x="6454" y="295"/>
                </a:cxn>
                <a:cxn ang="0">
                  <a:pos x="5550" y="533"/>
                </a:cxn>
                <a:cxn ang="0">
                  <a:pos x="4686" y="836"/>
                </a:cxn>
                <a:cxn ang="0">
                  <a:pos x="3871" y="1203"/>
                </a:cxn>
                <a:cxn ang="0">
                  <a:pos x="3115" y="1627"/>
                </a:cxn>
                <a:cxn ang="0">
                  <a:pos x="2426" y="2106"/>
                </a:cxn>
                <a:cxn ang="0">
                  <a:pos x="1810" y="2632"/>
                </a:cxn>
                <a:cxn ang="0">
                  <a:pos x="1277" y="3202"/>
                </a:cxn>
                <a:cxn ang="0">
                  <a:pos x="830" y="3809"/>
                </a:cxn>
                <a:cxn ang="0">
                  <a:pos x="476" y="4445"/>
                </a:cxn>
                <a:cxn ang="0">
                  <a:pos x="218" y="5104"/>
                </a:cxn>
                <a:cxn ang="0">
                  <a:pos x="58" y="5779"/>
                </a:cxn>
                <a:cxn ang="0">
                  <a:pos x="0" y="6461"/>
                </a:cxn>
                <a:cxn ang="0">
                  <a:pos x="41" y="7145"/>
                </a:cxn>
                <a:cxn ang="0">
                  <a:pos x="184" y="7822"/>
                </a:cxn>
                <a:cxn ang="0">
                  <a:pos x="426" y="8484"/>
                </a:cxn>
                <a:cxn ang="0">
                  <a:pos x="765" y="9124"/>
                </a:cxn>
                <a:cxn ang="0">
                  <a:pos x="1196" y="9736"/>
                </a:cxn>
                <a:cxn ang="0">
                  <a:pos x="1716" y="10313"/>
                </a:cxn>
                <a:cxn ang="0">
                  <a:pos x="2317" y="10847"/>
                </a:cxn>
                <a:cxn ang="0">
                  <a:pos x="2994" y="11335"/>
                </a:cxn>
                <a:cxn ang="0">
                  <a:pos x="3740" y="11768"/>
                </a:cxn>
                <a:cxn ang="0">
                  <a:pos x="4546" y="12145"/>
                </a:cxn>
                <a:cxn ang="0">
                  <a:pos x="5403" y="12459"/>
                </a:cxn>
                <a:cxn ang="0">
                  <a:pos x="6301" y="12707"/>
                </a:cxn>
                <a:cxn ang="0">
                  <a:pos x="7231" y="12887"/>
                </a:cxn>
                <a:cxn ang="0">
                  <a:pos x="8183" y="12998"/>
                </a:cxn>
                <a:cxn ang="0">
                  <a:pos x="9146" y="13037"/>
                </a:cxn>
                <a:cxn ang="0">
                  <a:pos x="10109" y="13004"/>
                </a:cxn>
                <a:cxn ang="0">
                  <a:pos x="11063" y="12899"/>
                </a:cxn>
                <a:cxn ang="0">
                  <a:pos x="11995" y="12725"/>
                </a:cxn>
                <a:cxn ang="0">
                  <a:pos x="12896" y="12481"/>
                </a:cxn>
                <a:cxn ang="0">
                  <a:pos x="13757" y="12172"/>
                </a:cxn>
                <a:cxn ang="0">
                  <a:pos x="14567" y="11802"/>
                </a:cxn>
                <a:cxn ang="0">
                  <a:pos x="15318" y="11373"/>
                </a:cxn>
                <a:cxn ang="0">
                  <a:pos x="16001" y="10890"/>
                </a:cxn>
                <a:cxn ang="0">
                  <a:pos x="16609" y="10359"/>
                </a:cxn>
                <a:cxn ang="0">
                  <a:pos x="17136" y="9786"/>
                </a:cxn>
                <a:cxn ang="0">
                  <a:pos x="17575" y="9177"/>
                </a:cxn>
                <a:cxn ang="0">
                  <a:pos x="17922" y="8539"/>
                </a:cxn>
                <a:cxn ang="0">
                  <a:pos x="18171" y="7877"/>
                </a:cxn>
                <a:cxn ang="0">
                  <a:pos x="18324" y="7202"/>
                </a:cxn>
                <a:cxn ang="0">
                  <a:pos x="18374" y="6519"/>
                </a:cxn>
              </a:cxnLst>
              <a:rect l="0" t="0" r="r" b="b"/>
              <a:pathLst>
                <a:path w="18374" h="13037">
                  <a:moveTo>
                    <a:pt x="18374" y="6519"/>
                  </a:moveTo>
                  <a:lnTo>
                    <a:pt x="18373" y="6405"/>
                  </a:lnTo>
                  <a:lnTo>
                    <a:pt x="18368" y="6291"/>
                  </a:lnTo>
                  <a:lnTo>
                    <a:pt x="18361" y="6176"/>
                  </a:lnTo>
                  <a:lnTo>
                    <a:pt x="18351" y="6063"/>
                  </a:lnTo>
                  <a:lnTo>
                    <a:pt x="18339" y="5949"/>
                  </a:lnTo>
                  <a:lnTo>
                    <a:pt x="18324" y="5836"/>
                  </a:lnTo>
                  <a:lnTo>
                    <a:pt x="18305" y="5722"/>
                  </a:lnTo>
                  <a:lnTo>
                    <a:pt x="18284" y="5609"/>
                  </a:lnTo>
                  <a:lnTo>
                    <a:pt x="18261" y="5497"/>
                  </a:lnTo>
                  <a:lnTo>
                    <a:pt x="18233" y="5383"/>
                  </a:lnTo>
                  <a:lnTo>
                    <a:pt x="18204" y="5272"/>
                  </a:lnTo>
                  <a:lnTo>
                    <a:pt x="18171" y="5160"/>
                  </a:lnTo>
                  <a:lnTo>
                    <a:pt x="18138" y="5049"/>
                  </a:lnTo>
                  <a:lnTo>
                    <a:pt x="18099" y="4938"/>
                  </a:lnTo>
                  <a:lnTo>
                    <a:pt x="18059" y="4827"/>
                  </a:lnTo>
                  <a:lnTo>
                    <a:pt x="18016" y="4717"/>
                  </a:lnTo>
                  <a:lnTo>
                    <a:pt x="17970" y="4608"/>
                  </a:lnTo>
                  <a:lnTo>
                    <a:pt x="17922" y="4500"/>
                  </a:lnTo>
                  <a:lnTo>
                    <a:pt x="17871" y="4391"/>
                  </a:lnTo>
                  <a:lnTo>
                    <a:pt x="17817" y="4284"/>
                  </a:lnTo>
                  <a:lnTo>
                    <a:pt x="17760" y="4177"/>
                  </a:lnTo>
                  <a:lnTo>
                    <a:pt x="17701" y="4071"/>
                  </a:lnTo>
                  <a:lnTo>
                    <a:pt x="17639" y="3965"/>
                  </a:lnTo>
                  <a:lnTo>
                    <a:pt x="17575" y="3861"/>
                  </a:lnTo>
                  <a:lnTo>
                    <a:pt x="17509" y="3757"/>
                  </a:lnTo>
                  <a:lnTo>
                    <a:pt x="17439" y="3655"/>
                  </a:lnTo>
                  <a:lnTo>
                    <a:pt x="17367" y="3552"/>
                  </a:lnTo>
                  <a:lnTo>
                    <a:pt x="17293" y="3451"/>
                  </a:lnTo>
                  <a:lnTo>
                    <a:pt x="17215" y="3350"/>
                  </a:lnTo>
                  <a:lnTo>
                    <a:pt x="17136" y="3251"/>
                  </a:lnTo>
                  <a:lnTo>
                    <a:pt x="17055" y="3154"/>
                  </a:lnTo>
                  <a:lnTo>
                    <a:pt x="16970" y="3056"/>
                  </a:lnTo>
                  <a:lnTo>
                    <a:pt x="16883" y="2960"/>
                  </a:lnTo>
                  <a:lnTo>
                    <a:pt x="16794" y="2865"/>
                  </a:lnTo>
                  <a:lnTo>
                    <a:pt x="16704" y="2771"/>
                  </a:lnTo>
                  <a:lnTo>
                    <a:pt x="16609" y="2678"/>
                  </a:lnTo>
                  <a:lnTo>
                    <a:pt x="16514" y="2586"/>
                  </a:lnTo>
                  <a:lnTo>
                    <a:pt x="16416" y="2497"/>
                  </a:lnTo>
                  <a:lnTo>
                    <a:pt x="16315" y="2408"/>
                  </a:lnTo>
                  <a:lnTo>
                    <a:pt x="16214" y="2319"/>
                  </a:lnTo>
                  <a:lnTo>
                    <a:pt x="16108" y="2233"/>
                  </a:lnTo>
                  <a:lnTo>
                    <a:pt x="16001" y="2148"/>
                  </a:lnTo>
                  <a:lnTo>
                    <a:pt x="15892" y="2064"/>
                  </a:lnTo>
                  <a:lnTo>
                    <a:pt x="15781" y="1981"/>
                  </a:lnTo>
                  <a:lnTo>
                    <a:pt x="15669" y="1899"/>
                  </a:lnTo>
                  <a:lnTo>
                    <a:pt x="15553" y="1820"/>
                  </a:lnTo>
                  <a:lnTo>
                    <a:pt x="15437" y="1741"/>
                  </a:lnTo>
                  <a:lnTo>
                    <a:pt x="15318" y="1665"/>
                  </a:lnTo>
                  <a:lnTo>
                    <a:pt x="15197" y="1589"/>
                  </a:lnTo>
                  <a:lnTo>
                    <a:pt x="15075" y="1515"/>
                  </a:lnTo>
                  <a:lnTo>
                    <a:pt x="14951" y="1443"/>
                  </a:lnTo>
                  <a:lnTo>
                    <a:pt x="14824" y="1373"/>
                  </a:lnTo>
                  <a:lnTo>
                    <a:pt x="14696" y="1303"/>
                  </a:lnTo>
                  <a:lnTo>
                    <a:pt x="14567" y="1235"/>
                  </a:lnTo>
                  <a:lnTo>
                    <a:pt x="14435" y="1170"/>
                  </a:lnTo>
                  <a:lnTo>
                    <a:pt x="14303" y="1105"/>
                  </a:lnTo>
                  <a:lnTo>
                    <a:pt x="14169" y="1042"/>
                  </a:lnTo>
                  <a:lnTo>
                    <a:pt x="14033" y="982"/>
                  </a:lnTo>
                  <a:lnTo>
                    <a:pt x="13896" y="923"/>
                  </a:lnTo>
                  <a:lnTo>
                    <a:pt x="13757" y="865"/>
                  </a:lnTo>
                  <a:lnTo>
                    <a:pt x="13617" y="809"/>
                  </a:lnTo>
                  <a:lnTo>
                    <a:pt x="13476" y="755"/>
                  </a:lnTo>
                  <a:lnTo>
                    <a:pt x="13332" y="702"/>
                  </a:lnTo>
                  <a:lnTo>
                    <a:pt x="13188" y="651"/>
                  </a:lnTo>
                  <a:lnTo>
                    <a:pt x="13042" y="603"/>
                  </a:lnTo>
                  <a:lnTo>
                    <a:pt x="12896" y="556"/>
                  </a:lnTo>
                  <a:lnTo>
                    <a:pt x="12749" y="511"/>
                  </a:lnTo>
                  <a:lnTo>
                    <a:pt x="12599" y="468"/>
                  </a:lnTo>
                  <a:lnTo>
                    <a:pt x="12450" y="425"/>
                  </a:lnTo>
                  <a:lnTo>
                    <a:pt x="12299" y="387"/>
                  </a:lnTo>
                  <a:lnTo>
                    <a:pt x="12148" y="348"/>
                  </a:lnTo>
                  <a:lnTo>
                    <a:pt x="11995" y="313"/>
                  </a:lnTo>
                  <a:lnTo>
                    <a:pt x="11841" y="279"/>
                  </a:lnTo>
                  <a:lnTo>
                    <a:pt x="11687" y="247"/>
                  </a:lnTo>
                  <a:lnTo>
                    <a:pt x="11532" y="217"/>
                  </a:lnTo>
                  <a:lnTo>
                    <a:pt x="11377" y="189"/>
                  </a:lnTo>
                  <a:lnTo>
                    <a:pt x="11220" y="162"/>
                  </a:lnTo>
                  <a:lnTo>
                    <a:pt x="11063" y="138"/>
                  </a:lnTo>
                  <a:lnTo>
                    <a:pt x="10905" y="116"/>
                  </a:lnTo>
                  <a:lnTo>
                    <a:pt x="10747" y="96"/>
                  </a:lnTo>
                  <a:lnTo>
                    <a:pt x="10588" y="77"/>
                  </a:lnTo>
                  <a:lnTo>
                    <a:pt x="10429" y="61"/>
                  </a:lnTo>
                  <a:lnTo>
                    <a:pt x="10270" y="46"/>
                  </a:lnTo>
                  <a:lnTo>
                    <a:pt x="10109" y="34"/>
                  </a:lnTo>
                  <a:lnTo>
                    <a:pt x="9950" y="23"/>
                  </a:lnTo>
                  <a:lnTo>
                    <a:pt x="9789" y="15"/>
                  </a:lnTo>
                  <a:lnTo>
                    <a:pt x="9629" y="9"/>
                  </a:lnTo>
                  <a:lnTo>
                    <a:pt x="9468" y="4"/>
                  </a:lnTo>
                  <a:lnTo>
                    <a:pt x="9306" y="2"/>
                  </a:lnTo>
                  <a:lnTo>
                    <a:pt x="9146" y="0"/>
                  </a:lnTo>
                  <a:lnTo>
                    <a:pt x="8985" y="3"/>
                  </a:lnTo>
                  <a:lnTo>
                    <a:pt x="8825" y="5"/>
                  </a:lnTo>
                  <a:lnTo>
                    <a:pt x="8664" y="11"/>
                  </a:lnTo>
                  <a:lnTo>
                    <a:pt x="8504" y="19"/>
                  </a:lnTo>
                  <a:lnTo>
                    <a:pt x="8343" y="28"/>
                  </a:lnTo>
                  <a:lnTo>
                    <a:pt x="8184" y="40"/>
                  </a:lnTo>
                  <a:lnTo>
                    <a:pt x="8023" y="54"/>
                  </a:lnTo>
                  <a:lnTo>
                    <a:pt x="7864" y="68"/>
                  </a:lnTo>
                  <a:lnTo>
                    <a:pt x="7706" y="86"/>
                  </a:lnTo>
                  <a:lnTo>
                    <a:pt x="7546" y="105"/>
                  </a:lnTo>
                  <a:lnTo>
                    <a:pt x="7390" y="127"/>
                  </a:lnTo>
                  <a:lnTo>
                    <a:pt x="7231" y="150"/>
                  </a:lnTo>
                  <a:lnTo>
                    <a:pt x="7075" y="176"/>
                  </a:lnTo>
                  <a:lnTo>
                    <a:pt x="6919" y="202"/>
                  </a:lnTo>
                  <a:lnTo>
                    <a:pt x="6763" y="231"/>
                  </a:lnTo>
                  <a:lnTo>
                    <a:pt x="6609" y="262"/>
                  </a:lnTo>
                  <a:lnTo>
                    <a:pt x="6454" y="295"/>
                  </a:lnTo>
                  <a:lnTo>
                    <a:pt x="6302" y="330"/>
                  </a:lnTo>
                  <a:lnTo>
                    <a:pt x="6149" y="367"/>
                  </a:lnTo>
                  <a:lnTo>
                    <a:pt x="5998" y="406"/>
                  </a:lnTo>
                  <a:lnTo>
                    <a:pt x="5848" y="446"/>
                  </a:lnTo>
                  <a:lnTo>
                    <a:pt x="5698" y="489"/>
                  </a:lnTo>
                  <a:lnTo>
                    <a:pt x="5550" y="533"/>
                  </a:lnTo>
                  <a:lnTo>
                    <a:pt x="5403" y="579"/>
                  </a:lnTo>
                  <a:lnTo>
                    <a:pt x="5257" y="627"/>
                  </a:lnTo>
                  <a:lnTo>
                    <a:pt x="5112" y="676"/>
                  </a:lnTo>
                  <a:lnTo>
                    <a:pt x="4969" y="728"/>
                  </a:lnTo>
                  <a:lnTo>
                    <a:pt x="4827" y="782"/>
                  </a:lnTo>
                  <a:lnTo>
                    <a:pt x="4686" y="836"/>
                  </a:lnTo>
                  <a:lnTo>
                    <a:pt x="4547" y="893"/>
                  </a:lnTo>
                  <a:lnTo>
                    <a:pt x="4408" y="952"/>
                  </a:lnTo>
                  <a:lnTo>
                    <a:pt x="4272" y="1012"/>
                  </a:lnTo>
                  <a:lnTo>
                    <a:pt x="4136" y="1074"/>
                  </a:lnTo>
                  <a:lnTo>
                    <a:pt x="4002" y="1138"/>
                  </a:lnTo>
                  <a:lnTo>
                    <a:pt x="3871" y="1203"/>
                  </a:lnTo>
                  <a:lnTo>
                    <a:pt x="3740" y="1269"/>
                  </a:lnTo>
                  <a:lnTo>
                    <a:pt x="3613" y="1338"/>
                  </a:lnTo>
                  <a:lnTo>
                    <a:pt x="3485" y="1408"/>
                  </a:lnTo>
                  <a:lnTo>
                    <a:pt x="3360" y="1479"/>
                  </a:lnTo>
                  <a:lnTo>
                    <a:pt x="3236" y="1552"/>
                  </a:lnTo>
                  <a:lnTo>
                    <a:pt x="3115" y="1627"/>
                  </a:lnTo>
                  <a:lnTo>
                    <a:pt x="2994" y="1703"/>
                  </a:lnTo>
                  <a:lnTo>
                    <a:pt x="2877" y="1781"/>
                  </a:lnTo>
                  <a:lnTo>
                    <a:pt x="2762" y="1860"/>
                  </a:lnTo>
                  <a:lnTo>
                    <a:pt x="2647" y="1940"/>
                  </a:lnTo>
                  <a:lnTo>
                    <a:pt x="2536" y="2022"/>
                  </a:lnTo>
                  <a:lnTo>
                    <a:pt x="2426" y="2106"/>
                  </a:lnTo>
                  <a:lnTo>
                    <a:pt x="2317" y="2190"/>
                  </a:lnTo>
                  <a:lnTo>
                    <a:pt x="2212" y="2276"/>
                  </a:lnTo>
                  <a:lnTo>
                    <a:pt x="2108" y="2363"/>
                  </a:lnTo>
                  <a:lnTo>
                    <a:pt x="2007" y="2452"/>
                  </a:lnTo>
                  <a:lnTo>
                    <a:pt x="1908" y="2542"/>
                  </a:lnTo>
                  <a:lnTo>
                    <a:pt x="1810" y="2632"/>
                  </a:lnTo>
                  <a:lnTo>
                    <a:pt x="1716" y="2725"/>
                  </a:lnTo>
                  <a:lnTo>
                    <a:pt x="1623" y="2818"/>
                  </a:lnTo>
                  <a:lnTo>
                    <a:pt x="1533" y="2912"/>
                  </a:lnTo>
                  <a:lnTo>
                    <a:pt x="1446" y="3008"/>
                  </a:lnTo>
                  <a:lnTo>
                    <a:pt x="1360" y="3104"/>
                  </a:lnTo>
                  <a:lnTo>
                    <a:pt x="1277" y="3202"/>
                  </a:lnTo>
                  <a:lnTo>
                    <a:pt x="1196" y="3301"/>
                  </a:lnTo>
                  <a:lnTo>
                    <a:pt x="1119" y="3401"/>
                  </a:lnTo>
                  <a:lnTo>
                    <a:pt x="1043" y="3501"/>
                  </a:lnTo>
                  <a:lnTo>
                    <a:pt x="969" y="3603"/>
                  </a:lnTo>
                  <a:lnTo>
                    <a:pt x="899" y="3705"/>
                  </a:lnTo>
                  <a:lnTo>
                    <a:pt x="830" y="3809"/>
                  </a:lnTo>
                  <a:lnTo>
                    <a:pt x="765" y="3913"/>
                  </a:lnTo>
                  <a:lnTo>
                    <a:pt x="702" y="4018"/>
                  </a:lnTo>
                  <a:lnTo>
                    <a:pt x="642" y="4123"/>
                  </a:lnTo>
                  <a:lnTo>
                    <a:pt x="584" y="4230"/>
                  </a:lnTo>
                  <a:lnTo>
                    <a:pt x="528" y="4337"/>
                  </a:lnTo>
                  <a:lnTo>
                    <a:pt x="476" y="4445"/>
                  </a:lnTo>
                  <a:lnTo>
                    <a:pt x="426" y="4554"/>
                  </a:lnTo>
                  <a:lnTo>
                    <a:pt x="379" y="4663"/>
                  </a:lnTo>
                  <a:lnTo>
                    <a:pt x="335" y="4772"/>
                  </a:lnTo>
                  <a:lnTo>
                    <a:pt x="293" y="4882"/>
                  </a:lnTo>
                  <a:lnTo>
                    <a:pt x="254" y="4993"/>
                  </a:lnTo>
                  <a:lnTo>
                    <a:pt x="218" y="5104"/>
                  </a:lnTo>
                  <a:lnTo>
                    <a:pt x="184" y="5215"/>
                  </a:lnTo>
                  <a:lnTo>
                    <a:pt x="153" y="5328"/>
                  </a:lnTo>
                  <a:lnTo>
                    <a:pt x="125" y="5440"/>
                  </a:lnTo>
                  <a:lnTo>
                    <a:pt x="100" y="5552"/>
                  </a:lnTo>
                  <a:lnTo>
                    <a:pt x="78" y="5666"/>
                  </a:lnTo>
                  <a:lnTo>
                    <a:pt x="58" y="5779"/>
                  </a:lnTo>
                  <a:lnTo>
                    <a:pt x="41" y="5893"/>
                  </a:lnTo>
                  <a:lnTo>
                    <a:pt x="27" y="6006"/>
                  </a:lnTo>
                  <a:lnTo>
                    <a:pt x="17" y="6120"/>
                  </a:lnTo>
                  <a:lnTo>
                    <a:pt x="8" y="6233"/>
                  </a:lnTo>
                  <a:lnTo>
                    <a:pt x="2" y="6348"/>
                  </a:lnTo>
                  <a:lnTo>
                    <a:pt x="0" y="6461"/>
                  </a:lnTo>
                  <a:lnTo>
                    <a:pt x="0" y="6576"/>
                  </a:lnTo>
                  <a:lnTo>
                    <a:pt x="2" y="6689"/>
                  </a:lnTo>
                  <a:lnTo>
                    <a:pt x="8" y="6804"/>
                  </a:lnTo>
                  <a:lnTo>
                    <a:pt x="17" y="6918"/>
                  </a:lnTo>
                  <a:lnTo>
                    <a:pt x="27" y="7031"/>
                  </a:lnTo>
                  <a:lnTo>
                    <a:pt x="41" y="7145"/>
                  </a:lnTo>
                  <a:lnTo>
                    <a:pt x="58" y="7258"/>
                  </a:lnTo>
                  <a:lnTo>
                    <a:pt x="78" y="7371"/>
                  </a:lnTo>
                  <a:lnTo>
                    <a:pt x="100" y="7485"/>
                  </a:lnTo>
                  <a:lnTo>
                    <a:pt x="125" y="7597"/>
                  </a:lnTo>
                  <a:lnTo>
                    <a:pt x="153" y="7709"/>
                  </a:lnTo>
                  <a:lnTo>
                    <a:pt x="184" y="7822"/>
                  </a:lnTo>
                  <a:lnTo>
                    <a:pt x="218" y="7933"/>
                  </a:lnTo>
                  <a:lnTo>
                    <a:pt x="254" y="8044"/>
                  </a:lnTo>
                  <a:lnTo>
                    <a:pt x="293" y="8155"/>
                  </a:lnTo>
                  <a:lnTo>
                    <a:pt x="335" y="8265"/>
                  </a:lnTo>
                  <a:lnTo>
                    <a:pt x="379" y="8375"/>
                  </a:lnTo>
                  <a:lnTo>
                    <a:pt x="426" y="8484"/>
                  </a:lnTo>
                  <a:lnTo>
                    <a:pt x="476" y="8592"/>
                  </a:lnTo>
                  <a:lnTo>
                    <a:pt x="528" y="8701"/>
                  </a:lnTo>
                  <a:lnTo>
                    <a:pt x="584" y="8807"/>
                  </a:lnTo>
                  <a:lnTo>
                    <a:pt x="642" y="8914"/>
                  </a:lnTo>
                  <a:lnTo>
                    <a:pt x="702" y="9019"/>
                  </a:lnTo>
                  <a:lnTo>
                    <a:pt x="765" y="9124"/>
                  </a:lnTo>
                  <a:lnTo>
                    <a:pt x="830" y="9228"/>
                  </a:lnTo>
                  <a:lnTo>
                    <a:pt x="899" y="9332"/>
                  </a:lnTo>
                  <a:lnTo>
                    <a:pt x="969" y="9435"/>
                  </a:lnTo>
                  <a:lnTo>
                    <a:pt x="1043" y="9536"/>
                  </a:lnTo>
                  <a:lnTo>
                    <a:pt x="1119" y="9636"/>
                  </a:lnTo>
                  <a:lnTo>
                    <a:pt x="1196" y="9736"/>
                  </a:lnTo>
                  <a:lnTo>
                    <a:pt x="1277" y="9835"/>
                  </a:lnTo>
                  <a:lnTo>
                    <a:pt x="1360" y="9933"/>
                  </a:lnTo>
                  <a:lnTo>
                    <a:pt x="1446" y="10030"/>
                  </a:lnTo>
                  <a:lnTo>
                    <a:pt x="1533" y="10125"/>
                  </a:lnTo>
                  <a:lnTo>
                    <a:pt x="1623" y="10219"/>
                  </a:lnTo>
                  <a:lnTo>
                    <a:pt x="1716" y="10313"/>
                  </a:lnTo>
                  <a:lnTo>
                    <a:pt x="1810" y="10405"/>
                  </a:lnTo>
                  <a:lnTo>
                    <a:pt x="1907" y="10496"/>
                  </a:lnTo>
                  <a:lnTo>
                    <a:pt x="2007" y="10586"/>
                  </a:lnTo>
                  <a:lnTo>
                    <a:pt x="2108" y="10674"/>
                  </a:lnTo>
                  <a:lnTo>
                    <a:pt x="2212" y="10761"/>
                  </a:lnTo>
                  <a:lnTo>
                    <a:pt x="2317" y="10847"/>
                  </a:lnTo>
                  <a:lnTo>
                    <a:pt x="2425" y="10933"/>
                  </a:lnTo>
                  <a:lnTo>
                    <a:pt x="2535" y="11015"/>
                  </a:lnTo>
                  <a:lnTo>
                    <a:pt x="2647" y="11097"/>
                  </a:lnTo>
                  <a:lnTo>
                    <a:pt x="2762" y="11178"/>
                  </a:lnTo>
                  <a:lnTo>
                    <a:pt x="2877" y="11256"/>
                  </a:lnTo>
                  <a:lnTo>
                    <a:pt x="2994" y="11335"/>
                  </a:lnTo>
                  <a:lnTo>
                    <a:pt x="3114" y="11411"/>
                  </a:lnTo>
                  <a:lnTo>
                    <a:pt x="3236" y="11486"/>
                  </a:lnTo>
                  <a:lnTo>
                    <a:pt x="3359" y="11558"/>
                  </a:lnTo>
                  <a:lnTo>
                    <a:pt x="3485" y="11630"/>
                  </a:lnTo>
                  <a:lnTo>
                    <a:pt x="3611" y="11700"/>
                  </a:lnTo>
                  <a:lnTo>
                    <a:pt x="3740" y="11768"/>
                  </a:lnTo>
                  <a:lnTo>
                    <a:pt x="3871" y="11836"/>
                  </a:lnTo>
                  <a:lnTo>
                    <a:pt x="4002" y="11901"/>
                  </a:lnTo>
                  <a:lnTo>
                    <a:pt x="4136" y="11964"/>
                  </a:lnTo>
                  <a:lnTo>
                    <a:pt x="4272" y="12025"/>
                  </a:lnTo>
                  <a:lnTo>
                    <a:pt x="4408" y="12085"/>
                  </a:lnTo>
                  <a:lnTo>
                    <a:pt x="4546" y="12145"/>
                  </a:lnTo>
                  <a:lnTo>
                    <a:pt x="4686" y="12201"/>
                  </a:lnTo>
                  <a:lnTo>
                    <a:pt x="4827" y="12256"/>
                  </a:lnTo>
                  <a:lnTo>
                    <a:pt x="4968" y="12309"/>
                  </a:lnTo>
                  <a:lnTo>
                    <a:pt x="5112" y="12361"/>
                  </a:lnTo>
                  <a:lnTo>
                    <a:pt x="5257" y="12410"/>
                  </a:lnTo>
                  <a:lnTo>
                    <a:pt x="5403" y="12459"/>
                  </a:lnTo>
                  <a:lnTo>
                    <a:pt x="5550" y="12504"/>
                  </a:lnTo>
                  <a:lnTo>
                    <a:pt x="5698" y="12549"/>
                  </a:lnTo>
                  <a:lnTo>
                    <a:pt x="5847" y="12591"/>
                  </a:lnTo>
                  <a:lnTo>
                    <a:pt x="5998" y="12631"/>
                  </a:lnTo>
                  <a:lnTo>
                    <a:pt x="6149" y="12670"/>
                  </a:lnTo>
                  <a:lnTo>
                    <a:pt x="6301" y="12707"/>
                  </a:lnTo>
                  <a:lnTo>
                    <a:pt x="6454" y="12742"/>
                  </a:lnTo>
                  <a:lnTo>
                    <a:pt x="6609" y="12775"/>
                  </a:lnTo>
                  <a:lnTo>
                    <a:pt x="6763" y="12806"/>
                  </a:lnTo>
                  <a:lnTo>
                    <a:pt x="6919" y="12835"/>
                  </a:lnTo>
                  <a:lnTo>
                    <a:pt x="7075" y="12862"/>
                  </a:lnTo>
                  <a:lnTo>
                    <a:pt x="7231" y="12887"/>
                  </a:lnTo>
                  <a:lnTo>
                    <a:pt x="7388" y="12911"/>
                  </a:lnTo>
                  <a:lnTo>
                    <a:pt x="7546" y="12932"/>
                  </a:lnTo>
                  <a:lnTo>
                    <a:pt x="7706" y="12951"/>
                  </a:lnTo>
                  <a:lnTo>
                    <a:pt x="7864" y="12969"/>
                  </a:lnTo>
                  <a:lnTo>
                    <a:pt x="8023" y="12985"/>
                  </a:lnTo>
                  <a:lnTo>
                    <a:pt x="8183" y="12998"/>
                  </a:lnTo>
                  <a:lnTo>
                    <a:pt x="8343" y="13009"/>
                  </a:lnTo>
                  <a:lnTo>
                    <a:pt x="8504" y="13019"/>
                  </a:lnTo>
                  <a:lnTo>
                    <a:pt x="8664" y="13026"/>
                  </a:lnTo>
                  <a:lnTo>
                    <a:pt x="8825" y="13032"/>
                  </a:lnTo>
                  <a:lnTo>
                    <a:pt x="8985" y="13036"/>
                  </a:lnTo>
                  <a:lnTo>
                    <a:pt x="9146" y="13037"/>
                  </a:lnTo>
                  <a:lnTo>
                    <a:pt x="9306" y="13036"/>
                  </a:lnTo>
                  <a:lnTo>
                    <a:pt x="9467" y="13033"/>
                  </a:lnTo>
                  <a:lnTo>
                    <a:pt x="9629" y="13029"/>
                  </a:lnTo>
                  <a:lnTo>
                    <a:pt x="9789" y="13022"/>
                  </a:lnTo>
                  <a:lnTo>
                    <a:pt x="9949" y="13014"/>
                  </a:lnTo>
                  <a:lnTo>
                    <a:pt x="10109" y="13004"/>
                  </a:lnTo>
                  <a:lnTo>
                    <a:pt x="10269" y="12991"/>
                  </a:lnTo>
                  <a:lnTo>
                    <a:pt x="10429" y="12976"/>
                  </a:lnTo>
                  <a:lnTo>
                    <a:pt x="10587" y="12961"/>
                  </a:lnTo>
                  <a:lnTo>
                    <a:pt x="10747" y="12943"/>
                  </a:lnTo>
                  <a:lnTo>
                    <a:pt x="10905" y="12922"/>
                  </a:lnTo>
                  <a:lnTo>
                    <a:pt x="11063" y="12899"/>
                  </a:lnTo>
                  <a:lnTo>
                    <a:pt x="11220" y="12875"/>
                  </a:lnTo>
                  <a:lnTo>
                    <a:pt x="11375" y="12848"/>
                  </a:lnTo>
                  <a:lnTo>
                    <a:pt x="11531" y="12821"/>
                  </a:lnTo>
                  <a:lnTo>
                    <a:pt x="11687" y="12790"/>
                  </a:lnTo>
                  <a:lnTo>
                    <a:pt x="11841" y="12759"/>
                  </a:lnTo>
                  <a:lnTo>
                    <a:pt x="11995" y="12725"/>
                  </a:lnTo>
                  <a:lnTo>
                    <a:pt x="12147" y="12689"/>
                  </a:lnTo>
                  <a:lnTo>
                    <a:pt x="12299" y="12652"/>
                  </a:lnTo>
                  <a:lnTo>
                    <a:pt x="12450" y="12612"/>
                  </a:lnTo>
                  <a:lnTo>
                    <a:pt x="12599" y="12571"/>
                  </a:lnTo>
                  <a:lnTo>
                    <a:pt x="12748" y="12527"/>
                  </a:lnTo>
                  <a:lnTo>
                    <a:pt x="12896" y="12481"/>
                  </a:lnTo>
                  <a:lnTo>
                    <a:pt x="13042" y="12434"/>
                  </a:lnTo>
                  <a:lnTo>
                    <a:pt x="13188" y="12386"/>
                  </a:lnTo>
                  <a:lnTo>
                    <a:pt x="13332" y="12335"/>
                  </a:lnTo>
                  <a:lnTo>
                    <a:pt x="13475" y="12283"/>
                  </a:lnTo>
                  <a:lnTo>
                    <a:pt x="13617" y="12229"/>
                  </a:lnTo>
                  <a:lnTo>
                    <a:pt x="13757" y="12172"/>
                  </a:lnTo>
                  <a:lnTo>
                    <a:pt x="13896" y="12116"/>
                  </a:lnTo>
                  <a:lnTo>
                    <a:pt x="14032" y="12057"/>
                  </a:lnTo>
                  <a:lnTo>
                    <a:pt x="14169" y="11995"/>
                  </a:lnTo>
                  <a:lnTo>
                    <a:pt x="14303" y="11932"/>
                  </a:lnTo>
                  <a:lnTo>
                    <a:pt x="14435" y="11868"/>
                  </a:lnTo>
                  <a:lnTo>
                    <a:pt x="14567" y="11802"/>
                  </a:lnTo>
                  <a:lnTo>
                    <a:pt x="14696" y="11734"/>
                  </a:lnTo>
                  <a:lnTo>
                    <a:pt x="14824" y="11665"/>
                  </a:lnTo>
                  <a:lnTo>
                    <a:pt x="14951" y="11594"/>
                  </a:lnTo>
                  <a:lnTo>
                    <a:pt x="15075" y="11522"/>
                  </a:lnTo>
                  <a:lnTo>
                    <a:pt x="15197" y="11448"/>
                  </a:lnTo>
                  <a:lnTo>
                    <a:pt x="15318" y="11373"/>
                  </a:lnTo>
                  <a:lnTo>
                    <a:pt x="15436" y="11296"/>
                  </a:lnTo>
                  <a:lnTo>
                    <a:pt x="15553" y="11218"/>
                  </a:lnTo>
                  <a:lnTo>
                    <a:pt x="15669" y="11138"/>
                  </a:lnTo>
                  <a:lnTo>
                    <a:pt x="15781" y="11057"/>
                  </a:lnTo>
                  <a:lnTo>
                    <a:pt x="15892" y="10974"/>
                  </a:lnTo>
                  <a:lnTo>
                    <a:pt x="16001" y="10890"/>
                  </a:lnTo>
                  <a:lnTo>
                    <a:pt x="16108" y="10805"/>
                  </a:lnTo>
                  <a:lnTo>
                    <a:pt x="16212" y="10718"/>
                  </a:lnTo>
                  <a:lnTo>
                    <a:pt x="16315" y="10631"/>
                  </a:lnTo>
                  <a:lnTo>
                    <a:pt x="16415" y="10542"/>
                  </a:lnTo>
                  <a:lnTo>
                    <a:pt x="16514" y="10451"/>
                  </a:lnTo>
                  <a:lnTo>
                    <a:pt x="16609" y="10359"/>
                  </a:lnTo>
                  <a:lnTo>
                    <a:pt x="16704" y="10266"/>
                  </a:lnTo>
                  <a:lnTo>
                    <a:pt x="16794" y="10172"/>
                  </a:lnTo>
                  <a:lnTo>
                    <a:pt x="16883" y="10078"/>
                  </a:lnTo>
                  <a:lnTo>
                    <a:pt x="16970" y="9981"/>
                  </a:lnTo>
                  <a:lnTo>
                    <a:pt x="17055" y="9885"/>
                  </a:lnTo>
                  <a:lnTo>
                    <a:pt x="17136" y="9786"/>
                  </a:lnTo>
                  <a:lnTo>
                    <a:pt x="17215" y="9687"/>
                  </a:lnTo>
                  <a:lnTo>
                    <a:pt x="17293" y="9587"/>
                  </a:lnTo>
                  <a:lnTo>
                    <a:pt x="17367" y="9485"/>
                  </a:lnTo>
                  <a:lnTo>
                    <a:pt x="17439" y="9384"/>
                  </a:lnTo>
                  <a:lnTo>
                    <a:pt x="17509" y="9281"/>
                  </a:lnTo>
                  <a:lnTo>
                    <a:pt x="17575" y="9177"/>
                  </a:lnTo>
                  <a:lnTo>
                    <a:pt x="17639" y="9072"/>
                  </a:lnTo>
                  <a:lnTo>
                    <a:pt x="17701" y="8967"/>
                  </a:lnTo>
                  <a:lnTo>
                    <a:pt x="17760" y="8861"/>
                  </a:lnTo>
                  <a:lnTo>
                    <a:pt x="17817" y="8754"/>
                  </a:lnTo>
                  <a:lnTo>
                    <a:pt x="17871" y="8646"/>
                  </a:lnTo>
                  <a:lnTo>
                    <a:pt x="17922" y="8539"/>
                  </a:lnTo>
                  <a:lnTo>
                    <a:pt x="17970" y="8430"/>
                  </a:lnTo>
                  <a:lnTo>
                    <a:pt x="18016" y="8320"/>
                  </a:lnTo>
                  <a:lnTo>
                    <a:pt x="18059" y="8210"/>
                  </a:lnTo>
                  <a:lnTo>
                    <a:pt x="18099" y="8101"/>
                  </a:lnTo>
                  <a:lnTo>
                    <a:pt x="18138" y="7990"/>
                  </a:lnTo>
                  <a:lnTo>
                    <a:pt x="18171" y="7877"/>
                  </a:lnTo>
                  <a:lnTo>
                    <a:pt x="18204" y="7766"/>
                  </a:lnTo>
                  <a:lnTo>
                    <a:pt x="18233" y="7654"/>
                  </a:lnTo>
                  <a:lnTo>
                    <a:pt x="18260" y="7542"/>
                  </a:lnTo>
                  <a:lnTo>
                    <a:pt x="18284" y="7428"/>
                  </a:lnTo>
                  <a:lnTo>
                    <a:pt x="18305" y="7316"/>
                  </a:lnTo>
                  <a:lnTo>
                    <a:pt x="18324" y="7202"/>
                  </a:lnTo>
                  <a:lnTo>
                    <a:pt x="18339" y="7089"/>
                  </a:lnTo>
                  <a:lnTo>
                    <a:pt x="18351" y="6974"/>
                  </a:lnTo>
                  <a:lnTo>
                    <a:pt x="18361" y="6861"/>
                  </a:lnTo>
                  <a:lnTo>
                    <a:pt x="18368" y="6747"/>
                  </a:lnTo>
                  <a:lnTo>
                    <a:pt x="18373" y="6633"/>
                  </a:lnTo>
                  <a:lnTo>
                    <a:pt x="18374" y="6519"/>
                  </a:lnTo>
                  <a:close/>
                </a:path>
              </a:pathLst>
            </a:custGeom>
            <a:solidFill>
              <a:srgbClr val="3263F6"/>
            </a:solidFill>
            <a:ln w="9525">
              <a:noFill/>
              <a:round/>
              <a:headEnd/>
              <a:tailEnd/>
            </a:ln>
          </p:spPr>
          <p:txBody>
            <a:bodyPr/>
            <a:lstStyle/>
            <a:p>
              <a:endParaRPr lang="ko-KR" altLang="en-US"/>
            </a:p>
          </p:txBody>
        </p:sp>
        <p:sp>
          <p:nvSpPr>
            <p:cNvPr id="230404" name="Freeform 4"/>
            <p:cNvSpPr>
              <a:spLocks/>
            </p:cNvSpPr>
            <p:nvPr/>
          </p:nvSpPr>
          <p:spPr bwMode="auto">
            <a:xfrm>
              <a:off x="949" y="895"/>
              <a:ext cx="4571" cy="3236"/>
            </a:xfrm>
            <a:custGeom>
              <a:avLst/>
              <a:gdLst/>
              <a:ahLst/>
              <a:cxnLst>
                <a:cxn ang="0">
                  <a:pos x="18249" y="5907"/>
                </a:cxn>
                <a:cxn ang="0">
                  <a:pos x="18115" y="5235"/>
                </a:cxn>
                <a:cxn ang="0">
                  <a:pos x="17882" y="4576"/>
                </a:cxn>
                <a:cxn ang="0">
                  <a:pos x="17553" y="3937"/>
                </a:cxn>
                <a:cxn ang="0">
                  <a:pos x="17132" y="3327"/>
                </a:cxn>
                <a:cxn ang="0">
                  <a:pos x="16622" y="2751"/>
                </a:cxn>
                <a:cxn ang="0">
                  <a:pos x="16029" y="2217"/>
                </a:cxn>
                <a:cxn ang="0">
                  <a:pos x="15362" y="1729"/>
                </a:cxn>
                <a:cxn ang="0">
                  <a:pos x="14626" y="1294"/>
                </a:cxn>
                <a:cxn ang="0">
                  <a:pos x="13828" y="915"/>
                </a:cxn>
                <a:cxn ang="0">
                  <a:pos x="12979" y="598"/>
                </a:cxn>
                <a:cxn ang="0">
                  <a:pos x="12088" y="346"/>
                </a:cxn>
                <a:cxn ang="0">
                  <a:pos x="11166" y="161"/>
                </a:cxn>
                <a:cxn ang="0">
                  <a:pos x="10220" y="46"/>
                </a:cxn>
                <a:cxn ang="0">
                  <a:pos x="9262" y="2"/>
                </a:cxn>
                <a:cxn ang="0">
                  <a:pos x="8304" y="28"/>
                </a:cxn>
                <a:cxn ang="0">
                  <a:pos x="7354" y="126"/>
                </a:cxn>
                <a:cxn ang="0">
                  <a:pos x="6425" y="294"/>
                </a:cxn>
                <a:cxn ang="0">
                  <a:pos x="5524" y="529"/>
                </a:cxn>
                <a:cxn ang="0">
                  <a:pos x="4665" y="831"/>
                </a:cxn>
                <a:cxn ang="0">
                  <a:pos x="3853" y="1194"/>
                </a:cxn>
                <a:cxn ang="0">
                  <a:pos x="3101" y="1616"/>
                </a:cxn>
                <a:cxn ang="0">
                  <a:pos x="2416" y="2090"/>
                </a:cxn>
                <a:cxn ang="0">
                  <a:pos x="1804" y="2614"/>
                </a:cxn>
                <a:cxn ang="0">
                  <a:pos x="1273" y="3180"/>
                </a:cxn>
                <a:cxn ang="0">
                  <a:pos x="828" y="3781"/>
                </a:cxn>
                <a:cxn ang="0">
                  <a:pos x="476" y="4414"/>
                </a:cxn>
                <a:cxn ang="0">
                  <a:pos x="219" y="5068"/>
                </a:cxn>
                <a:cxn ang="0">
                  <a:pos x="59" y="5738"/>
                </a:cxn>
                <a:cxn ang="0">
                  <a:pos x="0" y="6416"/>
                </a:cxn>
                <a:cxn ang="0">
                  <a:pos x="43" y="7095"/>
                </a:cxn>
                <a:cxn ang="0">
                  <a:pos x="185" y="7766"/>
                </a:cxn>
                <a:cxn ang="0">
                  <a:pos x="426" y="8424"/>
                </a:cxn>
                <a:cxn ang="0">
                  <a:pos x="763" y="9060"/>
                </a:cxn>
                <a:cxn ang="0">
                  <a:pos x="1192" y="9667"/>
                </a:cxn>
                <a:cxn ang="0">
                  <a:pos x="1708" y="10240"/>
                </a:cxn>
                <a:cxn ang="0">
                  <a:pos x="2307" y="10771"/>
                </a:cxn>
                <a:cxn ang="0">
                  <a:pos x="2982" y="11255"/>
                </a:cxn>
                <a:cxn ang="0">
                  <a:pos x="3723" y="11686"/>
                </a:cxn>
                <a:cxn ang="0">
                  <a:pos x="4526" y="12059"/>
                </a:cxn>
                <a:cxn ang="0">
                  <a:pos x="5378" y="12370"/>
                </a:cxn>
                <a:cxn ang="0">
                  <a:pos x="6271" y="12618"/>
                </a:cxn>
                <a:cxn ang="0">
                  <a:pos x="7197" y="12796"/>
                </a:cxn>
                <a:cxn ang="0">
                  <a:pos x="8145" y="12906"/>
                </a:cxn>
                <a:cxn ang="0">
                  <a:pos x="9102" y="12945"/>
                </a:cxn>
                <a:cxn ang="0">
                  <a:pos x="10060" y="12912"/>
                </a:cxn>
                <a:cxn ang="0">
                  <a:pos x="11009" y="12808"/>
                </a:cxn>
                <a:cxn ang="0">
                  <a:pos x="11936" y="12635"/>
                </a:cxn>
                <a:cxn ang="0">
                  <a:pos x="12833" y="12394"/>
                </a:cxn>
                <a:cxn ang="0">
                  <a:pos x="13690" y="12088"/>
                </a:cxn>
                <a:cxn ang="0">
                  <a:pos x="14496" y="11718"/>
                </a:cxn>
                <a:cxn ang="0">
                  <a:pos x="15244" y="11292"/>
                </a:cxn>
                <a:cxn ang="0">
                  <a:pos x="15923" y="10813"/>
                </a:cxn>
                <a:cxn ang="0">
                  <a:pos x="16528" y="10287"/>
                </a:cxn>
                <a:cxn ang="0">
                  <a:pos x="17053" y="9717"/>
                </a:cxn>
                <a:cxn ang="0">
                  <a:pos x="17489" y="9112"/>
                </a:cxn>
                <a:cxn ang="0">
                  <a:pos x="17834" y="8478"/>
                </a:cxn>
                <a:cxn ang="0">
                  <a:pos x="18083" y="7823"/>
                </a:cxn>
                <a:cxn ang="0">
                  <a:pos x="18234" y="7152"/>
                </a:cxn>
                <a:cxn ang="0">
                  <a:pos x="18284" y="6473"/>
                </a:cxn>
              </a:cxnLst>
              <a:rect l="0" t="0" r="r" b="b"/>
              <a:pathLst>
                <a:path w="18284" h="12945">
                  <a:moveTo>
                    <a:pt x="18284" y="6473"/>
                  </a:moveTo>
                  <a:lnTo>
                    <a:pt x="18283" y="6360"/>
                  </a:lnTo>
                  <a:lnTo>
                    <a:pt x="18278" y="6246"/>
                  </a:lnTo>
                  <a:lnTo>
                    <a:pt x="18271" y="6133"/>
                  </a:lnTo>
                  <a:lnTo>
                    <a:pt x="18261" y="6021"/>
                  </a:lnTo>
                  <a:lnTo>
                    <a:pt x="18249" y="5907"/>
                  </a:lnTo>
                  <a:lnTo>
                    <a:pt x="18234" y="5795"/>
                  </a:lnTo>
                  <a:lnTo>
                    <a:pt x="18216" y="5681"/>
                  </a:lnTo>
                  <a:lnTo>
                    <a:pt x="18195" y="5569"/>
                  </a:lnTo>
                  <a:lnTo>
                    <a:pt x="18171" y="5458"/>
                  </a:lnTo>
                  <a:lnTo>
                    <a:pt x="18144" y="5346"/>
                  </a:lnTo>
                  <a:lnTo>
                    <a:pt x="18115" y="5235"/>
                  </a:lnTo>
                  <a:lnTo>
                    <a:pt x="18083" y="5124"/>
                  </a:lnTo>
                  <a:lnTo>
                    <a:pt x="18049" y="5013"/>
                  </a:lnTo>
                  <a:lnTo>
                    <a:pt x="18012" y="4903"/>
                  </a:lnTo>
                  <a:lnTo>
                    <a:pt x="17971" y="4793"/>
                  </a:lnTo>
                  <a:lnTo>
                    <a:pt x="17928" y="4684"/>
                  </a:lnTo>
                  <a:lnTo>
                    <a:pt x="17882" y="4576"/>
                  </a:lnTo>
                  <a:lnTo>
                    <a:pt x="17834" y="4467"/>
                  </a:lnTo>
                  <a:lnTo>
                    <a:pt x="17783" y="4359"/>
                  </a:lnTo>
                  <a:lnTo>
                    <a:pt x="17730" y="4253"/>
                  </a:lnTo>
                  <a:lnTo>
                    <a:pt x="17674" y="4147"/>
                  </a:lnTo>
                  <a:lnTo>
                    <a:pt x="17614" y="4042"/>
                  </a:lnTo>
                  <a:lnTo>
                    <a:pt x="17553" y="3937"/>
                  </a:lnTo>
                  <a:lnTo>
                    <a:pt x="17489" y="3833"/>
                  </a:lnTo>
                  <a:lnTo>
                    <a:pt x="17422" y="3731"/>
                  </a:lnTo>
                  <a:lnTo>
                    <a:pt x="17354" y="3628"/>
                  </a:lnTo>
                  <a:lnTo>
                    <a:pt x="17282" y="3526"/>
                  </a:lnTo>
                  <a:lnTo>
                    <a:pt x="17208" y="3426"/>
                  </a:lnTo>
                  <a:lnTo>
                    <a:pt x="17132" y="3327"/>
                  </a:lnTo>
                  <a:lnTo>
                    <a:pt x="17053" y="3228"/>
                  </a:lnTo>
                  <a:lnTo>
                    <a:pt x="16971" y="3131"/>
                  </a:lnTo>
                  <a:lnTo>
                    <a:pt x="16888" y="3034"/>
                  </a:lnTo>
                  <a:lnTo>
                    <a:pt x="16801" y="2939"/>
                  </a:lnTo>
                  <a:lnTo>
                    <a:pt x="16713" y="2844"/>
                  </a:lnTo>
                  <a:lnTo>
                    <a:pt x="16622" y="2751"/>
                  </a:lnTo>
                  <a:lnTo>
                    <a:pt x="16529" y="2660"/>
                  </a:lnTo>
                  <a:lnTo>
                    <a:pt x="16434" y="2568"/>
                  </a:lnTo>
                  <a:lnTo>
                    <a:pt x="16336" y="2479"/>
                  </a:lnTo>
                  <a:lnTo>
                    <a:pt x="16236" y="2391"/>
                  </a:lnTo>
                  <a:lnTo>
                    <a:pt x="16134" y="2302"/>
                  </a:lnTo>
                  <a:lnTo>
                    <a:pt x="16029" y="2217"/>
                  </a:lnTo>
                  <a:lnTo>
                    <a:pt x="15923" y="2132"/>
                  </a:lnTo>
                  <a:lnTo>
                    <a:pt x="15815" y="2049"/>
                  </a:lnTo>
                  <a:lnTo>
                    <a:pt x="15705" y="1967"/>
                  </a:lnTo>
                  <a:lnTo>
                    <a:pt x="15593" y="1886"/>
                  </a:lnTo>
                  <a:lnTo>
                    <a:pt x="15478" y="1807"/>
                  </a:lnTo>
                  <a:lnTo>
                    <a:pt x="15362" y="1729"/>
                  </a:lnTo>
                  <a:lnTo>
                    <a:pt x="15244" y="1653"/>
                  </a:lnTo>
                  <a:lnTo>
                    <a:pt x="15123" y="1578"/>
                  </a:lnTo>
                  <a:lnTo>
                    <a:pt x="15001" y="1504"/>
                  </a:lnTo>
                  <a:lnTo>
                    <a:pt x="14878" y="1433"/>
                  </a:lnTo>
                  <a:lnTo>
                    <a:pt x="14752" y="1362"/>
                  </a:lnTo>
                  <a:lnTo>
                    <a:pt x="14626" y="1294"/>
                  </a:lnTo>
                  <a:lnTo>
                    <a:pt x="14496" y="1227"/>
                  </a:lnTo>
                  <a:lnTo>
                    <a:pt x="14366" y="1162"/>
                  </a:lnTo>
                  <a:lnTo>
                    <a:pt x="14233" y="1098"/>
                  </a:lnTo>
                  <a:lnTo>
                    <a:pt x="14101" y="1035"/>
                  </a:lnTo>
                  <a:lnTo>
                    <a:pt x="13965" y="975"/>
                  </a:lnTo>
                  <a:lnTo>
                    <a:pt x="13828" y="915"/>
                  </a:lnTo>
                  <a:lnTo>
                    <a:pt x="13690" y="859"/>
                  </a:lnTo>
                  <a:lnTo>
                    <a:pt x="13550" y="803"/>
                  </a:lnTo>
                  <a:lnTo>
                    <a:pt x="13410" y="749"/>
                  </a:lnTo>
                  <a:lnTo>
                    <a:pt x="13268" y="697"/>
                  </a:lnTo>
                  <a:lnTo>
                    <a:pt x="13124" y="647"/>
                  </a:lnTo>
                  <a:lnTo>
                    <a:pt x="12979" y="598"/>
                  </a:lnTo>
                  <a:lnTo>
                    <a:pt x="12834" y="552"/>
                  </a:lnTo>
                  <a:lnTo>
                    <a:pt x="12687" y="507"/>
                  </a:lnTo>
                  <a:lnTo>
                    <a:pt x="12539" y="464"/>
                  </a:lnTo>
                  <a:lnTo>
                    <a:pt x="12390" y="423"/>
                  </a:lnTo>
                  <a:lnTo>
                    <a:pt x="12240" y="383"/>
                  </a:lnTo>
                  <a:lnTo>
                    <a:pt x="12088" y="346"/>
                  </a:lnTo>
                  <a:lnTo>
                    <a:pt x="11937" y="311"/>
                  </a:lnTo>
                  <a:lnTo>
                    <a:pt x="11784" y="277"/>
                  </a:lnTo>
                  <a:lnTo>
                    <a:pt x="11631" y="245"/>
                  </a:lnTo>
                  <a:lnTo>
                    <a:pt x="11476" y="215"/>
                  </a:lnTo>
                  <a:lnTo>
                    <a:pt x="11322" y="187"/>
                  </a:lnTo>
                  <a:lnTo>
                    <a:pt x="11166" y="161"/>
                  </a:lnTo>
                  <a:lnTo>
                    <a:pt x="11009" y="137"/>
                  </a:lnTo>
                  <a:lnTo>
                    <a:pt x="10852" y="115"/>
                  </a:lnTo>
                  <a:lnTo>
                    <a:pt x="10695" y="94"/>
                  </a:lnTo>
                  <a:lnTo>
                    <a:pt x="10537" y="76"/>
                  </a:lnTo>
                  <a:lnTo>
                    <a:pt x="10379" y="61"/>
                  </a:lnTo>
                  <a:lnTo>
                    <a:pt x="10220" y="46"/>
                  </a:lnTo>
                  <a:lnTo>
                    <a:pt x="10060" y="33"/>
                  </a:lnTo>
                  <a:lnTo>
                    <a:pt x="9901" y="23"/>
                  </a:lnTo>
                  <a:lnTo>
                    <a:pt x="9742" y="15"/>
                  </a:lnTo>
                  <a:lnTo>
                    <a:pt x="9582" y="8"/>
                  </a:lnTo>
                  <a:lnTo>
                    <a:pt x="9422" y="4"/>
                  </a:lnTo>
                  <a:lnTo>
                    <a:pt x="9262" y="2"/>
                  </a:lnTo>
                  <a:lnTo>
                    <a:pt x="9102" y="0"/>
                  </a:lnTo>
                  <a:lnTo>
                    <a:pt x="8943" y="3"/>
                  </a:lnTo>
                  <a:lnTo>
                    <a:pt x="8782" y="5"/>
                  </a:lnTo>
                  <a:lnTo>
                    <a:pt x="8623" y="11"/>
                  </a:lnTo>
                  <a:lnTo>
                    <a:pt x="8463" y="18"/>
                  </a:lnTo>
                  <a:lnTo>
                    <a:pt x="8304" y="28"/>
                  </a:lnTo>
                  <a:lnTo>
                    <a:pt x="8145" y="39"/>
                  </a:lnTo>
                  <a:lnTo>
                    <a:pt x="7985" y="52"/>
                  </a:lnTo>
                  <a:lnTo>
                    <a:pt x="7827" y="68"/>
                  </a:lnTo>
                  <a:lnTo>
                    <a:pt x="7669" y="85"/>
                  </a:lnTo>
                  <a:lnTo>
                    <a:pt x="7511" y="104"/>
                  </a:lnTo>
                  <a:lnTo>
                    <a:pt x="7354" y="126"/>
                  </a:lnTo>
                  <a:lnTo>
                    <a:pt x="7197" y="149"/>
                  </a:lnTo>
                  <a:lnTo>
                    <a:pt x="7041" y="174"/>
                  </a:lnTo>
                  <a:lnTo>
                    <a:pt x="6886" y="201"/>
                  </a:lnTo>
                  <a:lnTo>
                    <a:pt x="6731" y="230"/>
                  </a:lnTo>
                  <a:lnTo>
                    <a:pt x="6578" y="261"/>
                  </a:lnTo>
                  <a:lnTo>
                    <a:pt x="6425" y="294"/>
                  </a:lnTo>
                  <a:lnTo>
                    <a:pt x="6271" y="327"/>
                  </a:lnTo>
                  <a:lnTo>
                    <a:pt x="6120" y="365"/>
                  </a:lnTo>
                  <a:lnTo>
                    <a:pt x="5969" y="402"/>
                  </a:lnTo>
                  <a:lnTo>
                    <a:pt x="5820" y="443"/>
                  </a:lnTo>
                  <a:lnTo>
                    <a:pt x="5671" y="486"/>
                  </a:lnTo>
                  <a:lnTo>
                    <a:pt x="5524" y="529"/>
                  </a:lnTo>
                  <a:lnTo>
                    <a:pt x="5378" y="575"/>
                  </a:lnTo>
                  <a:lnTo>
                    <a:pt x="5233" y="622"/>
                  </a:lnTo>
                  <a:lnTo>
                    <a:pt x="5088" y="672"/>
                  </a:lnTo>
                  <a:lnTo>
                    <a:pt x="4946" y="723"/>
                  </a:lnTo>
                  <a:lnTo>
                    <a:pt x="4805" y="775"/>
                  </a:lnTo>
                  <a:lnTo>
                    <a:pt x="4665" y="831"/>
                  </a:lnTo>
                  <a:lnTo>
                    <a:pt x="4526" y="886"/>
                  </a:lnTo>
                  <a:lnTo>
                    <a:pt x="4388" y="944"/>
                  </a:lnTo>
                  <a:lnTo>
                    <a:pt x="4252" y="1005"/>
                  </a:lnTo>
                  <a:lnTo>
                    <a:pt x="4118" y="1066"/>
                  </a:lnTo>
                  <a:lnTo>
                    <a:pt x="3985" y="1129"/>
                  </a:lnTo>
                  <a:lnTo>
                    <a:pt x="3853" y="1194"/>
                  </a:lnTo>
                  <a:lnTo>
                    <a:pt x="3724" y="1261"/>
                  </a:lnTo>
                  <a:lnTo>
                    <a:pt x="3596" y="1328"/>
                  </a:lnTo>
                  <a:lnTo>
                    <a:pt x="3470" y="1397"/>
                  </a:lnTo>
                  <a:lnTo>
                    <a:pt x="3345" y="1468"/>
                  </a:lnTo>
                  <a:lnTo>
                    <a:pt x="3222" y="1541"/>
                  </a:lnTo>
                  <a:lnTo>
                    <a:pt x="3101" y="1616"/>
                  </a:lnTo>
                  <a:lnTo>
                    <a:pt x="2982" y="1690"/>
                  </a:lnTo>
                  <a:lnTo>
                    <a:pt x="2865" y="1768"/>
                  </a:lnTo>
                  <a:lnTo>
                    <a:pt x="2749" y="1846"/>
                  </a:lnTo>
                  <a:lnTo>
                    <a:pt x="2635" y="1926"/>
                  </a:lnTo>
                  <a:lnTo>
                    <a:pt x="2524" y="2008"/>
                  </a:lnTo>
                  <a:lnTo>
                    <a:pt x="2416" y="2090"/>
                  </a:lnTo>
                  <a:lnTo>
                    <a:pt x="2308" y="2174"/>
                  </a:lnTo>
                  <a:lnTo>
                    <a:pt x="2202" y="2260"/>
                  </a:lnTo>
                  <a:lnTo>
                    <a:pt x="2099" y="2346"/>
                  </a:lnTo>
                  <a:lnTo>
                    <a:pt x="1998" y="2434"/>
                  </a:lnTo>
                  <a:lnTo>
                    <a:pt x="1900" y="2523"/>
                  </a:lnTo>
                  <a:lnTo>
                    <a:pt x="1804" y="2614"/>
                  </a:lnTo>
                  <a:lnTo>
                    <a:pt x="1710" y="2706"/>
                  </a:lnTo>
                  <a:lnTo>
                    <a:pt x="1617" y="2797"/>
                  </a:lnTo>
                  <a:lnTo>
                    <a:pt x="1527" y="2892"/>
                  </a:lnTo>
                  <a:lnTo>
                    <a:pt x="1440" y="2987"/>
                  </a:lnTo>
                  <a:lnTo>
                    <a:pt x="1355" y="3082"/>
                  </a:lnTo>
                  <a:lnTo>
                    <a:pt x="1273" y="3180"/>
                  </a:lnTo>
                  <a:lnTo>
                    <a:pt x="1192" y="3278"/>
                  </a:lnTo>
                  <a:lnTo>
                    <a:pt x="1114" y="3377"/>
                  </a:lnTo>
                  <a:lnTo>
                    <a:pt x="1040" y="3477"/>
                  </a:lnTo>
                  <a:lnTo>
                    <a:pt x="966" y="3577"/>
                  </a:lnTo>
                  <a:lnTo>
                    <a:pt x="896" y="3679"/>
                  </a:lnTo>
                  <a:lnTo>
                    <a:pt x="828" y="3781"/>
                  </a:lnTo>
                  <a:lnTo>
                    <a:pt x="763" y="3885"/>
                  </a:lnTo>
                  <a:lnTo>
                    <a:pt x="700" y="3989"/>
                  </a:lnTo>
                  <a:lnTo>
                    <a:pt x="640" y="4094"/>
                  </a:lnTo>
                  <a:lnTo>
                    <a:pt x="582" y="4200"/>
                  </a:lnTo>
                  <a:lnTo>
                    <a:pt x="528" y="4306"/>
                  </a:lnTo>
                  <a:lnTo>
                    <a:pt x="476" y="4414"/>
                  </a:lnTo>
                  <a:lnTo>
                    <a:pt x="426" y="4521"/>
                  </a:lnTo>
                  <a:lnTo>
                    <a:pt x="379" y="4630"/>
                  </a:lnTo>
                  <a:lnTo>
                    <a:pt x="335" y="4738"/>
                  </a:lnTo>
                  <a:lnTo>
                    <a:pt x="294" y="4848"/>
                  </a:lnTo>
                  <a:lnTo>
                    <a:pt x="255" y="4958"/>
                  </a:lnTo>
                  <a:lnTo>
                    <a:pt x="219" y="5068"/>
                  </a:lnTo>
                  <a:lnTo>
                    <a:pt x="185" y="5179"/>
                  </a:lnTo>
                  <a:lnTo>
                    <a:pt x="155" y="5290"/>
                  </a:lnTo>
                  <a:lnTo>
                    <a:pt x="127" y="5401"/>
                  </a:lnTo>
                  <a:lnTo>
                    <a:pt x="102" y="5514"/>
                  </a:lnTo>
                  <a:lnTo>
                    <a:pt x="79" y="5626"/>
                  </a:lnTo>
                  <a:lnTo>
                    <a:pt x="59" y="5738"/>
                  </a:lnTo>
                  <a:lnTo>
                    <a:pt x="43" y="5850"/>
                  </a:lnTo>
                  <a:lnTo>
                    <a:pt x="29" y="5964"/>
                  </a:lnTo>
                  <a:lnTo>
                    <a:pt x="17" y="6076"/>
                  </a:lnTo>
                  <a:lnTo>
                    <a:pt x="9" y="6190"/>
                  </a:lnTo>
                  <a:lnTo>
                    <a:pt x="4" y="6303"/>
                  </a:lnTo>
                  <a:lnTo>
                    <a:pt x="0" y="6416"/>
                  </a:lnTo>
                  <a:lnTo>
                    <a:pt x="0" y="6529"/>
                  </a:lnTo>
                  <a:lnTo>
                    <a:pt x="4" y="6642"/>
                  </a:lnTo>
                  <a:lnTo>
                    <a:pt x="9" y="6756"/>
                  </a:lnTo>
                  <a:lnTo>
                    <a:pt x="17" y="6869"/>
                  </a:lnTo>
                  <a:lnTo>
                    <a:pt x="29" y="6981"/>
                  </a:lnTo>
                  <a:lnTo>
                    <a:pt x="43" y="7095"/>
                  </a:lnTo>
                  <a:lnTo>
                    <a:pt x="59" y="7207"/>
                  </a:lnTo>
                  <a:lnTo>
                    <a:pt x="79" y="7319"/>
                  </a:lnTo>
                  <a:lnTo>
                    <a:pt x="102" y="7432"/>
                  </a:lnTo>
                  <a:lnTo>
                    <a:pt x="127" y="7544"/>
                  </a:lnTo>
                  <a:lnTo>
                    <a:pt x="155" y="7655"/>
                  </a:lnTo>
                  <a:lnTo>
                    <a:pt x="185" y="7766"/>
                  </a:lnTo>
                  <a:lnTo>
                    <a:pt x="219" y="7877"/>
                  </a:lnTo>
                  <a:lnTo>
                    <a:pt x="255" y="7988"/>
                  </a:lnTo>
                  <a:lnTo>
                    <a:pt x="294" y="8098"/>
                  </a:lnTo>
                  <a:lnTo>
                    <a:pt x="335" y="8207"/>
                  </a:lnTo>
                  <a:lnTo>
                    <a:pt x="379" y="8315"/>
                  </a:lnTo>
                  <a:lnTo>
                    <a:pt x="426" y="8424"/>
                  </a:lnTo>
                  <a:lnTo>
                    <a:pt x="476" y="8531"/>
                  </a:lnTo>
                  <a:lnTo>
                    <a:pt x="528" y="8639"/>
                  </a:lnTo>
                  <a:lnTo>
                    <a:pt x="582" y="8745"/>
                  </a:lnTo>
                  <a:lnTo>
                    <a:pt x="640" y="8851"/>
                  </a:lnTo>
                  <a:lnTo>
                    <a:pt x="700" y="8956"/>
                  </a:lnTo>
                  <a:lnTo>
                    <a:pt x="763" y="9060"/>
                  </a:lnTo>
                  <a:lnTo>
                    <a:pt x="828" y="9164"/>
                  </a:lnTo>
                  <a:lnTo>
                    <a:pt x="896" y="9267"/>
                  </a:lnTo>
                  <a:lnTo>
                    <a:pt x="966" y="9368"/>
                  </a:lnTo>
                  <a:lnTo>
                    <a:pt x="1040" y="9469"/>
                  </a:lnTo>
                  <a:lnTo>
                    <a:pt x="1114" y="9568"/>
                  </a:lnTo>
                  <a:lnTo>
                    <a:pt x="1192" y="9667"/>
                  </a:lnTo>
                  <a:lnTo>
                    <a:pt x="1273" y="9766"/>
                  </a:lnTo>
                  <a:lnTo>
                    <a:pt x="1355" y="9863"/>
                  </a:lnTo>
                  <a:lnTo>
                    <a:pt x="1440" y="9958"/>
                  </a:lnTo>
                  <a:lnTo>
                    <a:pt x="1527" y="10054"/>
                  </a:lnTo>
                  <a:lnTo>
                    <a:pt x="1617" y="10148"/>
                  </a:lnTo>
                  <a:lnTo>
                    <a:pt x="1708" y="10240"/>
                  </a:lnTo>
                  <a:lnTo>
                    <a:pt x="1804" y="10331"/>
                  </a:lnTo>
                  <a:lnTo>
                    <a:pt x="1900" y="10422"/>
                  </a:lnTo>
                  <a:lnTo>
                    <a:pt x="1998" y="10511"/>
                  </a:lnTo>
                  <a:lnTo>
                    <a:pt x="2099" y="10599"/>
                  </a:lnTo>
                  <a:lnTo>
                    <a:pt x="2202" y="10686"/>
                  </a:lnTo>
                  <a:lnTo>
                    <a:pt x="2307" y="10771"/>
                  </a:lnTo>
                  <a:lnTo>
                    <a:pt x="2415" y="10855"/>
                  </a:lnTo>
                  <a:lnTo>
                    <a:pt x="2524" y="10937"/>
                  </a:lnTo>
                  <a:lnTo>
                    <a:pt x="2635" y="11019"/>
                  </a:lnTo>
                  <a:lnTo>
                    <a:pt x="2749" y="11099"/>
                  </a:lnTo>
                  <a:lnTo>
                    <a:pt x="2865" y="11178"/>
                  </a:lnTo>
                  <a:lnTo>
                    <a:pt x="2982" y="11255"/>
                  </a:lnTo>
                  <a:lnTo>
                    <a:pt x="3101" y="11330"/>
                  </a:lnTo>
                  <a:lnTo>
                    <a:pt x="3222" y="11405"/>
                  </a:lnTo>
                  <a:lnTo>
                    <a:pt x="3345" y="11477"/>
                  </a:lnTo>
                  <a:lnTo>
                    <a:pt x="3470" y="11548"/>
                  </a:lnTo>
                  <a:lnTo>
                    <a:pt x="3595" y="11617"/>
                  </a:lnTo>
                  <a:lnTo>
                    <a:pt x="3723" y="11686"/>
                  </a:lnTo>
                  <a:lnTo>
                    <a:pt x="3853" y="11752"/>
                  </a:lnTo>
                  <a:lnTo>
                    <a:pt x="3985" y="11816"/>
                  </a:lnTo>
                  <a:lnTo>
                    <a:pt x="4118" y="11879"/>
                  </a:lnTo>
                  <a:lnTo>
                    <a:pt x="4252" y="11940"/>
                  </a:lnTo>
                  <a:lnTo>
                    <a:pt x="4388" y="12001"/>
                  </a:lnTo>
                  <a:lnTo>
                    <a:pt x="4526" y="12059"/>
                  </a:lnTo>
                  <a:lnTo>
                    <a:pt x="4665" y="12116"/>
                  </a:lnTo>
                  <a:lnTo>
                    <a:pt x="4805" y="12170"/>
                  </a:lnTo>
                  <a:lnTo>
                    <a:pt x="4946" y="12223"/>
                  </a:lnTo>
                  <a:lnTo>
                    <a:pt x="5088" y="12274"/>
                  </a:lnTo>
                  <a:lnTo>
                    <a:pt x="5232" y="12323"/>
                  </a:lnTo>
                  <a:lnTo>
                    <a:pt x="5378" y="12370"/>
                  </a:lnTo>
                  <a:lnTo>
                    <a:pt x="5524" y="12416"/>
                  </a:lnTo>
                  <a:lnTo>
                    <a:pt x="5671" y="12461"/>
                  </a:lnTo>
                  <a:lnTo>
                    <a:pt x="5820" y="12502"/>
                  </a:lnTo>
                  <a:lnTo>
                    <a:pt x="5969" y="12543"/>
                  </a:lnTo>
                  <a:lnTo>
                    <a:pt x="6120" y="12582"/>
                  </a:lnTo>
                  <a:lnTo>
                    <a:pt x="6271" y="12618"/>
                  </a:lnTo>
                  <a:lnTo>
                    <a:pt x="6423" y="12652"/>
                  </a:lnTo>
                  <a:lnTo>
                    <a:pt x="6577" y="12685"/>
                  </a:lnTo>
                  <a:lnTo>
                    <a:pt x="6731" y="12716"/>
                  </a:lnTo>
                  <a:lnTo>
                    <a:pt x="6886" y="12744"/>
                  </a:lnTo>
                  <a:lnTo>
                    <a:pt x="7041" y="12771"/>
                  </a:lnTo>
                  <a:lnTo>
                    <a:pt x="7197" y="12796"/>
                  </a:lnTo>
                  <a:lnTo>
                    <a:pt x="7354" y="12819"/>
                  </a:lnTo>
                  <a:lnTo>
                    <a:pt x="7511" y="12841"/>
                  </a:lnTo>
                  <a:lnTo>
                    <a:pt x="7669" y="12860"/>
                  </a:lnTo>
                  <a:lnTo>
                    <a:pt x="7827" y="12877"/>
                  </a:lnTo>
                  <a:lnTo>
                    <a:pt x="7985" y="12893"/>
                  </a:lnTo>
                  <a:lnTo>
                    <a:pt x="8145" y="12906"/>
                  </a:lnTo>
                  <a:lnTo>
                    <a:pt x="8303" y="12917"/>
                  </a:lnTo>
                  <a:lnTo>
                    <a:pt x="8463" y="12927"/>
                  </a:lnTo>
                  <a:lnTo>
                    <a:pt x="8623" y="12934"/>
                  </a:lnTo>
                  <a:lnTo>
                    <a:pt x="8782" y="12940"/>
                  </a:lnTo>
                  <a:lnTo>
                    <a:pt x="8943" y="12944"/>
                  </a:lnTo>
                  <a:lnTo>
                    <a:pt x="9102" y="12945"/>
                  </a:lnTo>
                  <a:lnTo>
                    <a:pt x="9262" y="12945"/>
                  </a:lnTo>
                  <a:lnTo>
                    <a:pt x="9422" y="12941"/>
                  </a:lnTo>
                  <a:lnTo>
                    <a:pt x="9582" y="12938"/>
                  </a:lnTo>
                  <a:lnTo>
                    <a:pt x="9742" y="12930"/>
                  </a:lnTo>
                  <a:lnTo>
                    <a:pt x="9901" y="12922"/>
                  </a:lnTo>
                  <a:lnTo>
                    <a:pt x="10060" y="12912"/>
                  </a:lnTo>
                  <a:lnTo>
                    <a:pt x="10220" y="12900"/>
                  </a:lnTo>
                  <a:lnTo>
                    <a:pt x="10378" y="12886"/>
                  </a:lnTo>
                  <a:lnTo>
                    <a:pt x="10537" y="12869"/>
                  </a:lnTo>
                  <a:lnTo>
                    <a:pt x="10694" y="12851"/>
                  </a:lnTo>
                  <a:lnTo>
                    <a:pt x="10852" y="12830"/>
                  </a:lnTo>
                  <a:lnTo>
                    <a:pt x="11009" y="12808"/>
                  </a:lnTo>
                  <a:lnTo>
                    <a:pt x="11165" y="12784"/>
                  </a:lnTo>
                  <a:lnTo>
                    <a:pt x="11321" y="12759"/>
                  </a:lnTo>
                  <a:lnTo>
                    <a:pt x="11476" y="12730"/>
                  </a:lnTo>
                  <a:lnTo>
                    <a:pt x="11631" y="12701"/>
                  </a:lnTo>
                  <a:lnTo>
                    <a:pt x="11784" y="12668"/>
                  </a:lnTo>
                  <a:lnTo>
                    <a:pt x="11936" y="12635"/>
                  </a:lnTo>
                  <a:lnTo>
                    <a:pt x="12088" y="12600"/>
                  </a:lnTo>
                  <a:lnTo>
                    <a:pt x="12239" y="12562"/>
                  </a:lnTo>
                  <a:lnTo>
                    <a:pt x="12390" y="12522"/>
                  </a:lnTo>
                  <a:lnTo>
                    <a:pt x="12539" y="12481"/>
                  </a:lnTo>
                  <a:lnTo>
                    <a:pt x="12687" y="12439"/>
                  </a:lnTo>
                  <a:lnTo>
                    <a:pt x="12833" y="12394"/>
                  </a:lnTo>
                  <a:lnTo>
                    <a:pt x="12979" y="12347"/>
                  </a:lnTo>
                  <a:lnTo>
                    <a:pt x="13124" y="12299"/>
                  </a:lnTo>
                  <a:lnTo>
                    <a:pt x="13268" y="12248"/>
                  </a:lnTo>
                  <a:lnTo>
                    <a:pt x="13410" y="12196"/>
                  </a:lnTo>
                  <a:lnTo>
                    <a:pt x="13550" y="12143"/>
                  </a:lnTo>
                  <a:lnTo>
                    <a:pt x="13690" y="12088"/>
                  </a:lnTo>
                  <a:lnTo>
                    <a:pt x="13828" y="12030"/>
                  </a:lnTo>
                  <a:lnTo>
                    <a:pt x="13964" y="11971"/>
                  </a:lnTo>
                  <a:lnTo>
                    <a:pt x="14099" y="11910"/>
                  </a:lnTo>
                  <a:lnTo>
                    <a:pt x="14233" y="11849"/>
                  </a:lnTo>
                  <a:lnTo>
                    <a:pt x="14366" y="11785"/>
                  </a:lnTo>
                  <a:lnTo>
                    <a:pt x="14496" y="11718"/>
                  </a:lnTo>
                  <a:lnTo>
                    <a:pt x="14624" y="11652"/>
                  </a:lnTo>
                  <a:lnTo>
                    <a:pt x="14752" y="11583"/>
                  </a:lnTo>
                  <a:lnTo>
                    <a:pt x="14878" y="11513"/>
                  </a:lnTo>
                  <a:lnTo>
                    <a:pt x="15001" y="11441"/>
                  </a:lnTo>
                  <a:lnTo>
                    <a:pt x="15123" y="11367"/>
                  </a:lnTo>
                  <a:lnTo>
                    <a:pt x="15244" y="11292"/>
                  </a:lnTo>
                  <a:lnTo>
                    <a:pt x="15362" y="11216"/>
                  </a:lnTo>
                  <a:lnTo>
                    <a:pt x="15478" y="11139"/>
                  </a:lnTo>
                  <a:lnTo>
                    <a:pt x="15593" y="11059"/>
                  </a:lnTo>
                  <a:lnTo>
                    <a:pt x="15705" y="10978"/>
                  </a:lnTo>
                  <a:lnTo>
                    <a:pt x="15815" y="10896"/>
                  </a:lnTo>
                  <a:lnTo>
                    <a:pt x="15923" y="10813"/>
                  </a:lnTo>
                  <a:lnTo>
                    <a:pt x="16029" y="10728"/>
                  </a:lnTo>
                  <a:lnTo>
                    <a:pt x="16133" y="10643"/>
                  </a:lnTo>
                  <a:lnTo>
                    <a:pt x="16236" y="10556"/>
                  </a:lnTo>
                  <a:lnTo>
                    <a:pt x="16336" y="10467"/>
                  </a:lnTo>
                  <a:lnTo>
                    <a:pt x="16433" y="10377"/>
                  </a:lnTo>
                  <a:lnTo>
                    <a:pt x="16528" y="10287"/>
                  </a:lnTo>
                  <a:lnTo>
                    <a:pt x="16622" y="10194"/>
                  </a:lnTo>
                  <a:lnTo>
                    <a:pt x="16713" y="10101"/>
                  </a:lnTo>
                  <a:lnTo>
                    <a:pt x="16801" y="10007"/>
                  </a:lnTo>
                  <a:lnTo>
                    <a:pt x="16888" y="9911"/>
                  </a:lnTo>
                  <a:lnTo>
                    <a:pt x="16971" y="9815"/>
                  </a:lnTo>
                  <a:lnTo>
                    <a:pt x="17053" y="9717"/>
                  </a:lnTo>
                  <a:lnTo>
                    <a:pt x="17132" y="9619"/>
                  </a:lnTo>
                  <a:lnTo>
                    <a:pt x="17208" y="9519"/>
                  </a:lnTo>
                  <a:lnTo>
                    <a:pt x="17282" y="9419"/>
                  </a:lnTo>
                  <a:lnTo>
                    <a:pt x="17354" y="9317"/>
                  </a:lnTo>
                  <a:lnTo>
                    <a:pt x="17422" y="9215"/>
                  </a:lnTo>
                  <a:lnTo>
                    <a:pt x="17489" y="9112"/>
                  </a:lnTo>
                  <a:lnTo>
                    <a:pt x="17553" y="9008"/>
                  </a:lnTo>
                  <a:lnTo>
                    <a:pt x="17614" y="8903"/>
                  </a:lnTo>
                  <a:lnTo>
                    <a:pt x="17674" y="8798"/>
                  </a:lnTo>
                  <a:lnTo>
                    <a:pt x="17729" y="8692"/>
                  </a:lnTo>
                  <a:lnTo>
                    <a:pt x="17783" y="8586"/>
                  </a:lnTo>
                  <a:lnTo>
                    <a:pt x="17834" y="8478"/>
                  </a:lnTo>
                  <a:lnTo>
                    <a:pt x="17882" y="8371"/>
                  </a:lnTo>
                  <a:lnTo>
                    <a:pt x="17928" y="8262"/>
                  </a:lnTo>
                  <a:lnTo>
                    <a:pt x="17971" y="8152"/>
                  </a:lnTo>
                  <a:lnTo>
                    <a:pt x="18012" y="8043"/>
                  </a:lnTo>
                  <a:lnTo>
                    <a:pt x="18049" y="7933"/>
                  </a:lnTo>
                  <a:lnTo>
                    <a:pt x="18083" y="7823"/>
                  </a:lnTo>
                  <a:lnTo>
                    <a:pt x="18115" y="7712"/>
                  </a:lnTo>
                  <a:lnTo>
                    <a:pt x="18144" y="7600"/>
                  </a:lnTo>
                  <a:lnTo>
                    <a:pt x="18171" y="7488"/>
                  </a:lnTo>
                  <a:lnTo>
                    <a:pt x="18195" y="7376"/>
                  </a:lnTo>
                  <a:lnTo>
                    <a:pt x="18216" y="7264"/>
                  </a:lnTo>
                  <a:lnTo>
                    <a:pt x="18234" y="7152"/>
                  </a:lnTo>
                  <a:lnTo>
                    <a:pt x="18249" y="7038"/>
                  </a:lnTo>
                  <a:lnTo>
                    <a:pt x="18261" y="6926"/>
                  </a:lnTo>
                  <a:lnTo>
                    <a:pt x="18271" y="6812"/>
                  </a:lnTo>
                  <a:lnTo>
                    <a:pt x="18278" y="6699"/>
                  </a:lnTo>
                  <a:lnTo>
                    <a:pt x="18283" y="6587"/>
                  </a:lnTo>
                  <a:lnTo>
                    <a:pt x="18284" y="6473"/>
                  </a:lnTo>
                  <a:close/>
                </a:path>
              </a:pathLst>
            </a:custGeom>
            <a:solidFill>
              <a:srgbClr val="053BE4"/>
            </a:solidFill>
            <a:ln w="9525">
              <a:noFill/>
              <a:round/>
              <a:headEnd/>
              <a:tailEnd/>
            </a:ln>
          </p:spPr>
          <p:txBody>
            <a:bodyPr/>
            <a:lstStyle/>
            <a:p>
              <a:endParaRPr lang="ko-KR" altLang="en-US"/>
            </a:p>
          </p:txBody>
        </p:sp>
        <p:sp>
          <p:nvSpPr>
            <p:cNvPr id="230405" name="Freeform 5"/>
            <p:cNvSpPr>
              <a:spLocks/>
            </p:cNvSpPr>
            <p:nvPr/>
          </p:nvSpPr>
          <p:spPr bwMode="auto">
            <a:xfrm>
              <a:off x="1522" y="884"/>
              <a:ext cx="3425" cy="3259"/>
            </a:xfrm>
            <a:custGeom>
              <a:avLst/>
              <a:gdLst/>
              <a:ahLst/>
              <a:cxnLst>
                <a:cxn ang="0">
                  <a:pos x="13675" y="5949"/>
                </a:cxn>
                <a:cxn ang="0">
                  <a:pos x="13574" y="5272"/>
                </a:cxn>
                <a:cxn ang="0">
                  <a:pos x="13400" y="4608"/>
                </a:cxn>
                <a:cxn ang="0">
                  <a:pos x="13153" y="3965"/>
                </a:cxn>
                <a:cxn ang="0">
                  <a:pos x="12838" y="3350"/>
                </a:cxn>
                <a:cxn ang="0">
                  <a:pos x="12455" y="2771"/>
                </a:cxn>
                <a:cxn ang="0">
                  <a:pos x="12012" y="2233"/>
                </a:cxn>
                <a:cxn ang="0">
                  <a:pos x="11511" y="1741"/>
                </a:cxn>
                <a:cxn ang="0">
                  <a:pos x="10960" y="1303"/>
                </a:cxn>
                <a:cxn ang="0">
                  <a:pos x="10362" y="923"/>
                </a:cxn>
                <a:cxn ang="0">
                  <a:pos x="9726" y="603"/>
                </a:cxn>
                <a:cxn ang="0">
                  <a:pos x="9059" y="348"/>
                </a:cxn>
                <a:cxn ang="0">
                  <a:pos x="8367" y="162"/>
                </a:cxn>
                <a:cxn ang="0">
                  <a:pos x="7658" y="46"/>
                </a:cxn>
                <a:cxn ang="0">
                  <a:pos x="6940" y="2"/>
                </a:cxn>
                <a:cxn ang="0">
                  <a:pos x="6222" y="28"/>
                </a:cxn>
                <a:cxn ang="0">
                  <a:pos x="5511" y="127"/>
                </a:cxn>
                <a:cxn ang="0">
                  <a:pos x="4813" y="295"/>
                </a:cxn>
                <a:cxn ang="0">
                  <a:pos x="4140" y="533"/>
                </a:cxn>
                <a:cxn ang="0">
                  <a:pos x="3495" y="836"/>
                </a:cxn>
                <a:cxn ang="0">
                  <a:pos x="2888" y="1203"/>
                </a:cxn>
                <a:cxn ang="0">
                  <a:pos x="2324" y="1627"/>
                </a:cxn>
                <a:cxn ang="0">
                  <a:pos x="1810" y="2106"/>
                </a:cxn>
                <a:cxn ang="0">
                  <a:pos x="1351" y="2632"/>
                </a:cxn>
                <a:cxn ang="0">
                  <a:pos x="953" y="3202"/>
                </a:cxn>
                <a:cxn ang="0">
                  <a:pos x="621" y="3809"/>
                </a:cxn>
                <a:cxn ang="0">
                  <a:pos x="357" y="4445"/>
                </a:cxn>
                <a:cxn ang="0">
                  <a:pos x="163" y="5104"/>
                </a:cxn>
                <a:cxn ang="0">
                  <a:pos x="45" y="5779"/>
                </a:cxn>
                <a:cxn ang="0">
                  <a:pos x="0" y="6461"/>
                </a:cxn>
                <a:cxn ang="0">
                  <a:pos x="32" y="7145"/>
                </a:cxn>
                <a:cxn ang="0">
                  <a:pos x="138" y="7822"/>
                </a:cxn>
                <a:cxn ang="0">
                  <a:pos x="319" y="8484"/>
                </a:cxn>
                <a:cxn ang="0">
                  <a:pos x="571" y="9124"/>
                </a:cxn>
                <a:cxn ang="0">
                  <a:pos x="894" y="9736"/>
                </a:cxn>
                <a:cxn ang="0">
                  <a:pos x="1280" y="10313"/>
                </a:cxn>
                <a:cxn ang="0">
                  <a:pos x="1729" y="10847"/>
                </a:cxn>
                <a:cxn ang="0">
                  <a:pos x="2234" y="11335"/>
                </a:cxn>
                <a:cxn ang="0">
                  <a:pos x="2790" y="11768"/>
                </a:cxn>
                <a:cxn ang="0">
                  <a:pos x="3391" y="12145"/>
                </a:cxn>
                <a:cxn ang="0">
                  <a:pos x="4030" y="12459"/>
                </a:cxn>
                <a:cxn ang="0">
                  <a:pos x="4700" y="12707"/>
                </a:cxn>
                <a:cxn ang="0">
                  <a:pos x="5393" y="12887"/>
                </a:cxn>
                <a:cxn ang="0">
                  <a:pos x="6102" y="12998"/>
                </a:cxn>
                <a:cxn ang="0">
                  <a:pos x="6821" y="13037"/>
                </a:cxn>
                <a:cxn ang="0">
                  <a:pos x="7539" y="13004"/>
                </a:cxn>
                <a:cxn ang="0">
                  <a:pos x="8250" y="12899"/>
                </a:cxn>
                <a:cxn ang="0">
                  <a:pos x="8945" y="12725"/>
                </a:cxn>
                <a:cxn ang="0">
                  <a:pos x="9616" y="12481"/>
                </a:cxn>
                <a:cxn ang="0">
                  <a:pos x="10258" y="12172"/>
                </a:cxn>
                <a:cxn ang="0">
                  <a:pos x="10862" y="11802"/>
                </a:cxn>
                <a:cxn ang="0">
                  <a:pos x="11422" y="11373"/>
                </a:cxn>
                <a:cxn ang="0">
                  <a:pos x="11931" y="10890"/>
                </a:cxn>
                <a:cxn ang="0">
                  <a:pos x="12385" y="10359"/>
                </a:cxn>
                <a:cxn ang="0">
                  <a:pos x="12778" y="9786"/>
                </a:cxn>
                <a:cxn ang="0">
                  <a:pos x="13106" y="9177"/>
                </a:cxn>
                <a:cxn ang="0">
                  <a:pos x="13364" y="8539"/>
                </a:cxn>
                <a:cxn ang="0">
                  <a:pos x="13550" y="7877"/>
                </a:cxn>
                <a:cxn ang="0">
                  <a:pos x="13664" y="7202"/>
                </a:cxn>
                <a:cxn ang="0">
                  <a:pos x="13701" y="6519"/>
                </a:cxn>
              </a:cxnLst>
              <a:rect l="0" t="0" r="r" b="b"/>
              <a:pathLst>
                <a:path w="13701" h="13037">
                  <a:moveTo>
                    <a:pt x="13701" y="6519"/>
                  </a:moveTo>
                  <a:lnTo>
                    <a:pt x="13700" y="6405"/>
                  </a:lnTo>
                  <a:lnTo>
                    <a:pt x="13696" y="6291"/>
                  </a:lnTo>
                  <a:lnTo>
                    <a:pt x="13691" y="6176"/>
                  </a:lnTo>
                  <a:lnTo>
                    <a:pt x="13684" y="6063"/>
                  </a:lnTo>
                  <a:lnTo>
                    <a:pt x="13675" y="5949"/>
                  </a:lnTo>
                  <a:lnTo>
                    <a:pt x="13664" y="5836"/>
                  </a:lnTo>
                  <a:lnTo>
                    <a:pt x="13649" y="5722"/>
                  </a:lnTo>
                  <a:lnTo>
                    <a:pt x="13633" y="5609"/>
                  </a:lnTo>
                  <a:lnTo>
                    <a:pt x="13617" y="5497"/>
                  </a:lnTo>
                  <a:lnTo>
                    <a:pt x="13596" y="5383"/>
                  </a:lnTo>
                  <a:lnTo>
                    <a:pt x="13574" y="5272"/>
                  </a:lnTo>
                  <a:lnTo>
                    <a:pt x="13550" y="5160"/>
                  </a:lnTo>
                  <a:lnTo>
                    <a:pt x="13525" y="5049"/>
                  </a:lnTo>
                  <a:lnTo>
                    <a:pt x="13496" y="4938"/>
                  </a:lnTo>
                  <a:lnTo>
                    <a:pt x="13467" y="4827"/>
                  </a:lnTo>
                  <a:lnTo>
                    <a:pt x="13434" y="4717"/>
                  </a:lnTo>
                  <a:lnTo>
                    <a:pt x="13400" y="4608"/>
                  </a:lnTo>
                  <a:lnTo>
                    <a:pt x="13364" y="4500"/>
                  </a:lnTo>
                  <a:lnTo>
                    <a:pt x="13326" y="4391"/>
                  </a:lnTo>
                  <a:lnTo>
                    <a:pt x="13286" y="4284"/>
                  </a:lnTo>
                  <a:lnTo>
                    <a:pt x="13244" y="4177"/>
                  </a:lnTo>
                  <a:lnTo>
                    <a:pt x="13199" y="4071"/>
                  </a:lnTo>
                  <a:lnTo>
                    <a:pt x="13153" y="3965"/>
                  </a:lnTo>
                  <a:lnTo>
                    <a:pt x="13106" y="3861"/>
                  </a:lnTo>
                  <a:lnTo>
                    <a:pt x="13055" y="3757"/>
                  </a:lnTo>
                  <a:lnTo>
                    <a:pt x="13003" y="3655"/>
                  </a:lnTo>
                  <a:lnTo>
                    <a:pt x="12950" y="3552"/>
                  </a:lnTo>
                  <a:lnTo>
                    <a:pt x="12895" y="3451"/>
                  </a:lnTo>
                  <a:lnTo>
                    <a:pt x="12838" y="3350"/>
                  </a:lnTo>
                  <a:lnTo>
                    <a:pt x="12779" y="3251"/>
                  </a:lnTo>
                  <a:lnTo>
                    <a:pt x="12717" y="3154"/>
                  </a:lnTo>
                  <a:lnTo>
                    <a:pt x="12654" y="3056"/>
                  </a:lnTo>
                  <a:lnTo>
                    <a:pt x="12589" y="2960"/>
                  </a:lnTo>
                  <a:lnTo>
                    <a:pt x="12524" y="2865"/>
                  </a:lnTo>
                  <a:lnTo>
                    <a:pt x="12455" y="2771"/>
                  </a:lnTo>
                  <a:lnTo>
                    <a:pt x="12385" y="2678"/>
                  </a:lnTo>
                  <a:lnTo>
                    <a:pt x="12314" y="2586"/>
                  </a:lnTo>
                  <a:lnTo>
                    <a:pt x="12240" y="2497"/>
                  </a:lnTo>
                  <a:lnTo>
                    <a:pt x="12166" y="2408"/>
                  </a:lnTo>
                  <a:lnTo>
                    <a:pt x="12090" y="2319"/>
                  </a:lnTo>
                  <a:lnTo>
                    <a:pt x="12012" y="2233"/>
                  </a:lnTo>
                  <a:lnTo>
                    <a:pt x="11933" y="2148"/>
                  </a:lnTo>
                  <a:lnTo>
                    <a:pt x="11851" y="2064"/>
                  </a:lnTo>
                  <a:lnTo>
                    <a:pt x="11768" y="1981"/>
                  </a:lnTo>
                  <a:lnTo>
                    <a:pt x="11684" y="1899"/>
                  </a:lnTo>
                  <a:lnTo>
                    <a:pt x="11598" y="1820"/>
                  </a:lnTo>
                  <a:lnTo>
                    <a:pt x="11511" y="1741"/>
                  </a:lnTo>
                  <a:lnTo>
                    <a:pt x="11422" y="1665"/>
                  </a:lnTo>
                  <a:lnTo>
                    <a:pt x="11333" y="1589"/>
                  </a:lnTo>
                  <a:lnTo>
                    <a:pt x="11241" y="1515"/>
                  </a:lnTo>
                  <a:lnTo>
                    <a:pt x="11148" y="1443"/>
                  </a:lnTo>
                  <a:lnTo>
                    <a:pt x="11055" y="1373"/>
                  </a:lnTo>
                  <a:lnTo>
                    <a:pt x="10960" y="1303"/>
                  </a:lnTo>
                  <a:lnTo>
                    <a:pt x="10863" y="1235"/>
                  </a:lnTo>
                  <a:lnTo>
                    <a:pt x="10765" y="1170"/>
                  </a:lnTo>
                  <a:lnTo>
                    <a:pt x="10666" y="1105"/>
                  </a:lnTo>
                  <a:lnTo>
                    <a:pt x="10566" y="1042"/>
                  </a:lnTo>
                  <a:lnTo>
                    <a:pt x="10465" y="982"/>
                  </a:lnTo>
                  <a:lnTo>
                    <a:pt x="10362" y="923"/>
                  </a:lnTo>
                  <a:lnTo>
                    <a:pt x="10258" y="865"/>
                  </a:lnTo>
                  <a:lnTo>
                    <a:pt x="10155" y="809"/>
                  </a:lnTo>
                  <a:lnTo>
                    <a:pt x="10048" y="755"/>
                  </a:lnTo>
                  <a:lnTo>
                    <a:pt x="9942" y="702"/>
                  </a:lnTo>
                  <a:lnTo>
                    <a:pt x="9835" y="651"/>
                  </a:lnTo>
                  <a:lnTo>
                    <a:pt x="9726" y="603"/>
                  </a:lnTo>
                  <a:lnTo>
                    <a:pt x="9617" y="556"/>
                  </a:lnTo>
                  <a:lnTo>
                    <a:pt x="9506" y="511"/>
                  </a:lnTo>
                  <a:lnTo>
                    <a:pt x="9395" y="468"/>
                  </a:lnTo>
                  <a:lnTo>
                    <a:pt x="9284" y="425"/>
                  </a:lnTo>
                  <a:lnTo>
                    <a:pt x="9172" y="387"/>
                  </a:lnTo>
                  <a:lnTo>
                    <a:pt x="9059" y="348"/>
                  </a:lnTo>
                  <a:lnTo>
                    <a:pt x="8945" y="313"/>
                  </a:lnTo>
                  <a:lnTo>
                    <a:pt x="8830" y="279"/>
                  </a:lnTo>
                  <a:lnTo>
                    <a:pt x="8716" y="247"/>
                  </a:lnTo>
                  <a:lnTo>
                    <a:pt x="8600" y="217"/>
                  </a:lnTo>
                  <a:lnTo>
                    <a:pt x="8483" y="189"/>
                  </a:lnTo>
                  <a:lnTo>
                    <a:pt x="8367" y="162"/>
                  </a:lnTo>
                  <a:lnTo>
                    <a:pt x="8250" y="138"/>
                  </a:lnTo>
                  <a:lnTo>
                    <a:pt x="8131" y="116"/>
                  </a:lnTo>
                  <a:lnTo>
                    <a:pt x="8014" y="96"/>
                  </a:lnTo>
                  <a:lnTo>
                    <a:pt x="7896" y="77"/>
                  </a:lnTo>
                  <a:lnTo>
                    <a:pt x="7777" y="61"/>
                  </a:lnTo>
                  <a:lnTo>
                    <a:pt x="7658" y="46"/>
                  </a:lnTo>
                  <a:lnTo>
                    <a:pt x="7539" y="34"/>
                  </a:lnTo>
                  <a:lnTo>
                    <a:pt x="7419" y="23"/>
                  </a:lnTo>
                  <a:lnTo>
                    <a:pt x="7300" y="15"/>
                  </a:lnTo>
                  <a:lnTo>
                    <a:pt x="7180" y="9"/>
                  </a:lnTo>
                  <a:lnTo>
                    <a:pt x="7061" y="4"/>
                  </a:lnTo>
                  <a:lnTo>
                    <a:pt x="6940" y="2"/>
                  </a:lnTo>
                  <a:lnTo>
                    <a:pt x="6821" y="0"/>
                  </a:lnTo>
                  <a:lnTo>
                    <a:pt x="6701" y="3"/>
                  </a:lnTo>
                  <a:lnTo>
                    <a:pt x="6582" y="5"/>
                  </a:lnTo>
                  <a:lnTo>
                    <a:pt x="6461" y="11"/>
                  </a:lnTo>
                  <a:lnTo>
                    <a:pt x="6341" y="19"/>
                  </a:lnTo>
                  <a:lnTo>
                    <a:pt x="6222" y="28"/>
                  </a:lnTo>
                  <a:lnTo>
                    <a:pt x="6102" y="40"/>
                  </a:lnTo>
                  <a:lnTo>
                    <a:pt x="5984" y="54"/>
                  </a:lnTo>
                  <a:lnTo>
                    <a:pt x="5865" y="68"/>
                  </a:lnTo>
                  <a:lnTo>
                    <a:pt x="5746" y="86"/>
                  </a:lnTo>
                  <a:lnTo>
                    <a:pt x="5628" y="105"/>
                  </a:lnTo>
                  <a:lnTo>
                    <a:pt x="5511" y="127"/>
                  </a:lnTo>
                  <a:lnTo>
                    <a:pt x="5394" y="150"/>
                  </a:lnTo>
                  <a:lnTo>
                    <a:pt x="5277" y="176"/>
                  </a:lnTo>
                  <a:lnTo>
                    <a:pt x="5160" y="202"/>
                  </a:lnTo>
                  <a:lnTo>
                    <a:pt x="5044" y="231"/>
                  </a:lnTo>
                  <a:lnTo>
                    <a:pt x="4929" y="262"/>
                  </a:lnTo>
                  <a:lnTo>
                    <a:pt x="4813" y="295"/>
                  </a:lnTo>
                  <a:lnTo>
                    <a:pt x="4700" y="330"/>
                  </a:lnTo>
                  <a:lnTo>
                    <a:pt x="4586" y="367"/>
                  </a:lnTo>
                  <a:lnTo>
                    <a:pt x="4473" y="406"/>
                  </a:lnTo>
                  <a:lnTo>
                    <a:pt x="4362" y="446"/>
                  </a:lnTo>
                  <a:lnTo>
                    <a:pt x="4249" y="489"/>
                  </a:lnTo>
                  <a:lnTo>
                    <a:pt x="4140" y="533"/>
                  </a:lnTo>
                  <a:lnTo>
                    <a:pt x="4030" y="579"/>
                  </a:lnTo>
                  <a:lnTo>
                    <a:pt x="3921" y="627"/>
                  </a:lnTo>
                  <a:lnTo>
                    <a:pt x="3812" y="676"/>
                  </a:lnTo>
                  <a:lnTo>
                    <a:pt x="3706" y="728"/>
                  </a:lnTo>
                  <a:lnTo>
                    <a:pt x="3600" y="782"/>
                  </a:lnTo>
                  <a:lnTo>
                    <a:pt x="3495" y="836"/>
                  </a:lnTo>
                  <a:lnTo>
                    <a:pt x="3391" y="893"/>
                  </a:lnTo>
                  <a:lnTo>
                    <a:pt x="3287" y="952"/>
                  </a:lnTo>
                  <a:lnTo>
                    <a:pt x="3186" y="1012"/>
                  </a:lnTo>
                  <a:lnTo>
                    <a:pt x="3086" y="1074"/>
                  </a:lnTo>
                  <a:lnTo>
                    <a:pt x="2986" y="1138"/>
                  </a:lnTo>
                  <a:lnTo>
                    <a:pt x="2888" y="1203"/>
                  </a:lnTo>
                  <a:lnTo>
                    <a:pt x="2790" y="1269"/>
                  </a:lnTo>
                  <a:lnTo>
                    <a:pt x="2695" y="1338"/>
                  </a:lnTo>
                  <a:lnTo>
                    <a:pt x="2599" y="1408"/>
                  </a:lnTo>
                  <a:lnTo>
                    <a:pt x="2506" y="1479"/>
                  </a:lnTo>
                  <a:lnTo>
                    <a:pt x="2415" y="1552"/>
                  </a:lnTo>
                  <a:lnTo>
                    <a:pt x="2324" y="1627"/>
                  </a:lnTo>
                  <a:lnTo>
                    <a:pt x="2235" y="1703"/>
                  </a:lnTo>
                  <a:lnTo>
                    <a:pt x="2147" y="1781"/>
                  </a:lnTo>
                  <a:lnTo>
                    <a:pt x="2060" y="1860"/>
                  </a:lnTo>
                  <a:lnTo>
                    <a:pt x="1975" y="1940"/>
                  </a:lnTo>
                  <a:lnTo>
                    <a:pt x="1892" y="2022"/>
                  </a:lnTo>
                  <a:lnTo>
                    <a:pt x="1810" y="2106"/>
                  </a:lnTo>
                  <a:lnTo>
                    <a:pt x="1729" y="2190"/>
                  </a:lnTo>
                  <a:lnTo>
                    <a:pt x="1651" y="2276"/>
                  </a:lnTo>
                  <a:lnTo>
                    <a:pt x="1573" y="2363"/>
                  </a:lnTo>
                  <a:lnTo>
                    <a:pt x="1497" y="2452"/>
                  </a:lnTo>
                  <a:lnTo>
                    <a:pt x="1424" y="2542"/>
                  </a:lnTo>
                  <a:lnTo>
                    <a:pt x="1351" y="2632"/>
                  </a:lnTo>
                  <a:lnTo>
                    <a:pt x="1280" y="2725"/>
                  </a:lnTo>
                  <a:lnTo>
                    <a:pt x="1211" y="2818"/>
                  </a:lnTo>
                  <a:lnTo>
                    <a:pt x="1145" y="2912"/>
                  </a:lnTo>
                  <a:lnTo>
                    <a:pt x="1078" y="3008"/>
                  </a:lnTo>
                  <a:lnTo>
                    <a:pt x="1016" y="3104"/>
                  </a:lnTo>
                  <a:lnTo>
                    <a:pt x="953" y="3202"/>
                  </a:lnTo>
                  <a:lnTo>
                    <a:pt x="894" y="3301"/>
                  </a:lnTo>
                  <a:lnTo>
                    <a:pt x="835" y="3401"/>
                  </a:lnTo>
                  <a:lnTo>
                    <a:pt x="779" y="3501"/>
                  </a:lnTo>
                  <a:lnTo>
                    <a:pt x="723" y="3603"/>
                  </a:lnTo>
                  <a:lnTo>
                    <a:pt x="672" y="3705"/>
                  </a:lnTo>
                  <a:lnTo>
                    <a:pt x="621" y="3809"/>
                  </a:lnTo>
                  <a:lnTo>
                    <a:pt x="571" y="3913"/>
                  </a:lnTo>
                  <a:lnTo>
                    <a:pt x="524" y="4018"/>
                  </a:lnTo>
                  <a:lnTo>
                    <a:pt x="480" y="4123"/>
                  </a:lnTo>
                  <a:lnTo>
                    <a:pt x="436" y="4230"/>
                  </a:lnTo>
                  <a:lnTo>
                    <a:pt x="395" y="4337"/>
                  </a:lnTo>
                  <a:lnTo>
                    <a:pt x="357" y="4445"/>
                  </a:lnTo>
                  <a:lnTo>
                    <a:pt x="319" y="4554"/>
                  </a:lnTo>
                  <a:lnTo>
                    <a:pt x="284" y="4663"/>
                  </a:lnTo>
                  <a:lnTo>
                    <a:pt x="250" y="4772"/>
                  </a:lnTo>
                  <a:lnTo>
                    <a:pt x="220" y="4882"/>
                  </a:lnTo>
                  <a:lnTo>
                    <a:pt x="191" y="4993"/>
                  </a:lnTo>
                  <a:lnTo>
                    <a:pt x="163" y="5104"/>
                  </a:lnTo>
                  <a:lnTo>
                    <a:pt x="138" y="5215"/>
                  </a:lnTo>
                  <a:lnTo>
                    <a:pt x="115" y="5328"/>
                  </a:lnTo>
                  <a:lnTo>
                    <a:pt x="95" y="5440"/>
                  </a:lnTo>
                  <a:lnTo>
                    <a:pt x="76" y="5552"/>
                  </a:lnTo>
                  <a:lnTo>
                    <a:pt x="60" y="5666"/>
                  </a:lnTo>
                  <a:lnTo>
                    <a:pt x="45" y="5779"/>
                  </a:lnTo>
                  <a:lnTo>
                    <a:pt x="32" y="5893"/>
                  </a:lnTo>
                  <a:lnTo>
                    <a:pt x="21" y="6006"/>
                  </a:lnTo>
                  <a:lnTo>
                    <a:pt x="12" y="6120"/>
                  </a:lnTo>
                  <a:lnTo>
                    <a:pt x="6" y="6233"/>
                  </a:lnTo>
                  <a:lnTo>
                    <a:pt x="3" y="6348"/>
                  </a:lnTo>
                  <a:lnTo>
                    <a:pt x="0" y="6461"/>
                  </a:lnTo>
                  <a:lnTo>
                    <a:pt x="0" y="6576"/>
                  </a:lnTo>
                  <a:lnTo>
                    <a:pt x="3" y="6689"/>
                  </a:lnTo>
                  <a:lnTo>
                    <a:pt x="6" y="6804"/>
                  </a:lnTo>
                  <a:lnTo>
                    <a:pt x="12" y="6918"/>
                  </a:lnTo>
                  <a:lnTo>
                    <a:pt x="21" y="7031"/>
                  </a:lnTo>
                  <a:lnTo>
                    <a:pt x="32" y="7145"/>
                  </a:lnTo>
                  <a:lnTo>
                    <a:pt x="44" y="7258"/>
                  </a:lnTo>
                  <a:lnTo>
                    <a:pt x="60" y="7371"/>
                  </a:lnTo>
                  <a:lnTo>
                    <a:pt x="75" y="7485"/>
                  </a:lnTo>
                  <a:lnTo>
                    <a:pt x="95" y="7597"/>
                  </a:lnTo>
                  <a:lnTo>
                    <a:pt x="115" y="7709"/>
                  </a:lnTo>
                  <a:lnTo>
                    <a:pt x="138" y="7822"/>
                  </a:lnTo>
                  <a:lnTo>
                    <a:pt x="163" y="7933"/>
                  </a:lnTo>
                  <a:lnTo>
                    <a:pt x="190" y="8044"/>
                  </a:lnTo>
                  <a:lnTo>
                    <a:pt x="220" y="8155"/>
                  </a:lnTo>
                  <a:lnTo>
                    <a:pt x="250" y="8265"/>
                  </a:lnTo>
                  <a:lnTo>
                    <a:pt x="284" y="8375"/>
                  </a:lnTo>
                  <a:lnTo>
                    <a:pt x="319" y="8484"/>
                  </a:lnTo>
                  <a:lnTo>
                    <a:pt x="357" y="8592"/>
                  </a:lnTo>
                  <a:lnTo>
                    <a:pt x="395" y="8701"/>
                  </a:lnTo>
                  <a:lnTo>
                    <a:pt x="436" y="8807"/>
                  </a:lnTo>
                  <a:lnTo>
                    <a:pt x="480" y="8914"/>
                  </a:lnTo>
                  <a:lnTo>
                    <a:pt x="524" y="9019"/>
                  </a:lnTo>
                  <a:lnTo>
                    <a:pt x="571" y="9124"/>
                  </a:lnTo>
                  <a:lnTo>
                    <a:pt x="621" y="9228"/>
                  </a:lnTo>
                  <a:lnTo>
                    <a:pt x="672" y="9332"/>
                  </a:lnTo>
                  <a:lnTo>
                    <a:pt x="723" y="9435"/>
                  </a:lnTo>
                  <a:lnTo>
                    <a:pt x="779" y="9536"/>
                  </a:lnTo>
                  <a:lnTo>
                    <a:pt x="835" y="9636"/>
                  </a:lnTo>
                  <a:lnTo>
                    <a:pt x="894" y="9736"/>
                  </a:lnTo>
                  <a:lnTo>
                    <a:pt x="953" y="9835"/>
                  </a:lnTo>
                  <a:lnTo>
                    <a:pt x="1016" y="9933"/>
                  </a:lnTo>
                  <a:lnTo>
                    <a:pt x="1078" y="10030"/>
                  </a:lnTo>
                  <a:lnTo>
                    <a:pt x="1145" y="10125"/>
                  </a:lnTo>
                  <a:lnTo>
                    <a:pt x="1211" y="10219"/>
                  </a:lnTo>
                  <a:lnTo>
                    <a:pt x="1280" y="10313"/>
                  </a:lnTo>
                  <a:lnTo>
                    <a:pt x="1351" y="10405"/>
                  </a:lnTo>
                  <a:lnTo>
                    <a:pt x="1424" y="10496"/>
                  </a:lnTo>
                  <a:lnTo>
                    <a:pt x="1497" y="10586"/>
                  </a:lnTo>
                  <a:lnTo>
                    <a:pt x="1573" y="10674"/>
                  </a:lnTo>
                  <a:lnTo>
                    <a:pt x="1651" y="10761"/>
                  </a:lnTo>
                  <a:lnTo>
                    <a:pt x="1729" y="10847"/>
                  </a:lnTo>
                  <a:lnTo>
                    <a:pt x="1810" y="10933"/>
                  </a:lnTo>
                  <a:lnTo>
                    <a:pt x="1892" y="11015"/>
                  </a:lnTo>
                  <a:lnTo>
                    <a:pt x="1975" y="11097"/>
                  </a:lnTo>
                  <a:lnTo>
                    <a:pt x="2060" y="11178"/>
                  </a:lnTo>
                  <a:lnTo>
                    <a:pt x="2147" y="11256"/>
                  </a:lnTo>
                  <a:lnTo>
                    <a:pt x="2234" y="11335"/>
                  </a:lnTo>
                  <a:lnTo>
                    <a:pt x="2323" y="11411"/>
                  </a:lnTo>
                  <a:lnTo>
                    <a:pt x="2415" y="11486"/>
                  </a:lnTo>
                  <a:lnTo>
                    <a:pt x="2506" y="11558"/>
                  </a:lnTo>
                  <a:lnTo>
                    <a:pt x="2599" y="11630"/>
                  </a:lnTo>
                  <a:lnTo>
                    <a:pt x="2695" y="11700"/>
                  </a:lnTo>
                  <a:lnTo>
                    <a:pt x="2790" y="11768"/>
                  </a:lnTo>
                  <a:lnTo>
                    <a:pt x="2888" y="11836"/>
                  </a:lnTo>
                  <a:lnTo>
                    <a:pt x="2986" y="11901"/>
                  </a:lnTo>
                  <a:lnTo>
                    <a:pt x="3086" y="11964"/>
                  </a:lnTo>
                  <a:lnTo>
                    <a:pt x="3186" y="12025"/>
                  </a:lnTo>
                  <a:lnTo>
                    <a:pt x="3287" y="12085"/>
                  </a:lnTo>
                  <a:lnTo>
                    <a:pt x="3391" y="12145"/>
                  </a:lnTo>
                  <a:lnTo>
                    <a:pt x="3495" y="12201"/>
                  </a:lnTo>
                  <a:lnTo>
                    <a:pt x="3600" y="12256"/>
                  </a:lnTo>
                  <a:lnTo>
                    <a:pt x="3706" y="12309"/>
                  </a:lnTo>
                  <a:lnTo>
                    <a:pt x="3812" y="12361"/>
                  </a:lnTo>
                  <a:lnTo>
                    <a:pt x="3921" y="12410"/>
                  </a:lnTo>
                  <a:lnTo>
                    <a:pt x="4030" y="12459"/>
                  </a:lnTo>
                  <a:lnTo>
                    <a:pt x="4140" y="12504"/>
                  </a:lnTo>
                  <a:lnTo>
                    <a:pt x="4249" y="12549"/>
                  </a:lnTo>
                  <a:lnTo>
                    <a:pt x="4360" y="12591"/>
                  </a:lnTo>
                  <a:lnTo>
                    <a:pt x="4473" y="12631"/>
                  </a:lnTo>
                  <a:lnTo>
                    <a:pt x="4586" y="12670"/>
                  </a:lnTo>
                  <a:lnTo>
                    <a:pt x="4700" y="12707"/>
                  </a:lnTo>
                  <a:lnTo>
                    <a:pt x="4813" y="12742"/>
                  </a:lnTo>
                  <a:lnTo>
                    <a:pt x="4928" y="12775"/>
                  </a:lnTo>
                  <a:lnTo>
                    <a:pt x="5044" y="12806"/>
                  </a:lnTo>
                  <a:lnTo>
                    <a:pt x="5160" y="12835"/>
                  </a:lnTo>
                  <a:lnTo>
                    <a:pt x="5277" y="12862"/>
                  </a:lnTo>
                  <a:lnTo>
                    <a:pt x="5393" y="12887"/>
                  </a:lnTo>
                  <a:lnTo>
                    <a:pt x="5511" y="12911"/>
                  </a:lnTo>
                  <a:lnTo>
                    <a:pt x="5628" y="12932"/>
                  </a:lnTo>
                  <a:lnTo>
                    <a:pt x="5746" y="12951"/>
                  </a:lnTo>
                  <a:lnTo>
                    <a:pt x="5865" y="12969"/>
                  </a:lnTo>
                  <a:lnTo>
                    <a:pt x="5984" y="12985"/>
                  </a:lnTo>
                  <a:lnTo>
                    <a:pt x="6102" y="12998"/>
                  </a:lnTo>
                  <a:lnTo>
                    <a:pt x="6222" y="13009"/>
                  </a:lnTo>
                  <a:lnTo>
                    <a:pt x="6341" y="13019"/>
                  </a:lnTo>
                  <a:lnTo>
                    <a:pt x="6461" y="13026"/>
                  </a:lnTo>
                  <a:lnTo>
                    <a:pt x="6580" y="13032"/>
                  </a:lnTo>
                  <a:lnTo>
                    <a:pt x="6701" y="13036"/>
                  </a:lnTo>
                  <a:lnTo>
                    <a:pt x="6821" y="13037"/>
                  </a:lnTo>
                  <a:lnTo>
                    <a:pt x="6940" y="13036"/>
                  </a:lnTo>
                  <a:lnTo>
                    <a:pt x="7061" y="13033"/>
                  </a:lnTo>
                  <a:lnTo>
                    <a:pt x="7180" y="13029"/>
                  </a:lnTo>
                  <a:lnTo>
                    <a:pt x="7300" y="13022"/>
                  </a:lnTo>
                  <a:lnTo>
                    <a:pt x="7419" y="13014"/>
                  </a:lnTo>
                  <a:lnTo>
                    <a:pt x="7539" y="13004"/>
                  </a:lnTo>
                  <a:lnTo>
                    <a:pt x="7658" y="12991"/>
                  </a:lnTo>
                  <a:lnTo>
                    <a:pt x="7777" y="12976"/>
                  </a:lnTo>
                  <a:lnTo>
                    <a:pt x="7895" y="12961"/>
                  </a:lnTo>
                  <a:lnTo>
                    <a:pt x="8013" y="12943"/>
                  </a:lnTo>
                  <a:lnTo>
                    <a:pt x="8131" y="12922"/>
                  </a:lnTo>
                  <a:lnTo>
                    <a:pt x="8250" y="12899"/>
                  </a:lnTo>
                  <a:lnTo>
                    <a:pt x="8367" y="12875"/>
                  </a:lnTo>
                  <a:lnTo>
                    <a:pt x="8483" y="12848"/>
                  </a:lnTo>
                  <a:lnTo>
                    <a:pt x="8600" y="12821"/>
                  </a:lnTo>
                  <a:lnTo>
                    <a:pt x="8715" y="12790"/>
                  </a:lnTo>
                  <a:lnTo>
                    <a:pt x="8830" y="12759"/>
                  </a:lnTo>
                  <a:lnTo>
                    <a:pt x="8945" y="12725"/>
                  </a:lnTo>
                  <a:lnTo>
                    <a:pt x="9059" y="12689"/>
                  </a:lnTo>
                  <a:lnTo>
                    <a:pt x="9172" y="12652"/>
                  </a:lnTo>
                  <a:lnTo>
                    <a:pt x="9284" y="12612"/>
                  </a:lnTo>
                  <a:lnTo>
                    <a:pt x="9395" y="12571"/>
                  </a:lnTo>
                  <a:lnTo>
                    <a:pt x="9506" y="12527"/>
                  </a:lnTo>
                  <a:lnTo>
                    <a:pt x="9616" y="12481"/>
                  </a:lnTo>
                  <a:lnTo>
                    <a:pt x="9726" y="12434"/>
                  </a:lnTo>
                  <a:lnTo>
                    <a:pt x="9835" y="12386"/>
                  </a:lnTo>
                  <a:lnTo>
                    <a:pt x="9942" y="12335"/>
                  </a:lnTo>
                  <a:lnTo>
                    <a:pt x="10048" y="12283"/>
                  </a:lnTo>
                  <a:lnTo>
                    <a:pt x="10153" y="12229"/>
                  </a:lnTo>
                  <a:lnTo>
                    <a:pt x="10258" y="12172"/>
                  </a:lnTo>
                  <a:lnTo>
                    <a:pt x="10362" y="12116"/>
                  </a:lnTo>
                  <a:lnTo>
                    <a:pt x="10465" y="12057"/>
                  </a:lnTo>
                  <a:lnTo>
                    <a:pt x="10565" y="11995"/>
                  </a:lnTo>
                  <a:lnTo>
                    <a:pt x="10665" y="11932"/>
                  </a:lnTo>
                  <a:lnTo>
                    <a:pt x="10764" y="11868"/>
                  </a:lnTo>
                  <a:lnTo>
                    <a:pt x="10862" y="11802"/>
                  </a:lnTo>
                  <a:lnTo>
                    <a:pt x="10959" y="11734"/>
                  </a:lnTo>
                  <a:lnTo>
                    <a:pt x="11054" y="11665"/>
                  </a:lnTo>
                  <a:lnTo>
                    <a:pt x="11148" y="11594"/>
                  </a:lnTo>
                  <a:lnTo>
                    <a:pt x="11241" y="11522"/>
                  </a:lnTo>
                  <a:lnTo>
                    <a:pt x="11333" y="11448"/>
                  </a:lnTo>
                  <a:lnTo>
                    <a:pt x="11422" y="11373"/>
                  </a:lnTo>
                  <a:lnTo>
                    <a:pt x="11511" y="11296"/>
                  </a:lnTo>
                  <a:lnTo>
                    <a:pt x="11598" y="11218"/>
                  </a:lnTo>
                  <a:lnTo>
                    <a:pt x="11684" y="11138"/>
                  </a:lnTo>
                  <a:lnTo>
                    <a:pt x="11768" y="11057"/>
                  </a:lnTo>
                  <a:lnTo>
                    <a:pt x="11851" y="10974"/>
                  </a:lnTo>
                  <a:lnTo>
                    <a:pt x="11931" y="10890"/>
                  </a:lnTo>
                  <a:lnTo>
                    <a:pt x="12011" y="10805"/>
                  </a:lnTo>
                  <a:lnTo>
                    <a:pt x="12090" y="10718"/>
                  </a:lnTo>
                  <a:lnTo>
                    <a:pt x="12166" y="10631"/>
                  </a:lnTo>
                  <a:lnTo>
                    <a:pt x="12240" y="10542"/>
                  </a:lnTo>
                  <a:lnTo>
                    <a:pt x="12314" y="10451"/>
                  </a:lnTo>
                  <a:lnTo>
                    <a:pt x="12385" y="10359"/>
                  </a:lnTo>
                  <a:lnTo>
                    <a:pt x="12455" y="10266"/>
                  </a:lnTo>
                  <a:lnTo>
                    <a:pt x="12523" y="10172"/>
                  </a:lnTo>
                  <a:lnTo>
                    <a:pt x="12589" y="10078"/>
                  </a:lnTo>
                  <a:lnTo>
                    <a:pt x="12654" y="9981"/>
                  </a:lnTo>
                  <a:lnTo>
                    <a:pt x="12717" y="9885"/>
                  </a:lnTo>
                  <a:lnTo>
                    <a:pt x="12778" y="9786"/>
                  </a:lnTo>
                  <a:lnTo>
                    <a:pt x="12837" y="9687"/>
                  </a:lnTo>
                  <a:lnTo>
                    <a:pt x="12895" y="9587"/>
                  </a:lnTo>
                  <a:lnTo>
                    <a:pt x="12950" y="9485"/>
                  </a:lnTo>
                  <a:lnTo>
                    <a:pt x="13003" y="9384"/>
                  </a:lnTo>
                  <a:lnTo>
                    <a:pt x="13055" y="9281"/>
                  </a:lnTo>
                  <a:lnTo>
                    <a:pt x="13106" y="9177"/>
                  </a:lnTo>
                  <a:lnTo>
                    <a:pt x="13153" y="9072"/>
                  </a:lnTo>
                  <a:lnTo>
                    <a:pt x="13199" y="8967"/>
                  </a:lnTo>
                  <a:lnTo>
                    <a:pt x="13244" y="8861"/>
                  </a:lnTo>
                  <a:lnTo>
                    <a:pt x="13286" y="8754"/>
                  </a:lnTo>
                  <a:lnTo>
                    <a:pt x="13326" y="8646"/>
                  </a:lnTo>
                  <a:lnTo>
                    <a:pt x="13364" y="8539"/>
                  </a:lnTo>
                  <a:lnTo>
                    <a:pt x="13400" y="8430"/>
                  </a:lnTo>
                  <a:lnTo>
                    <a:pt x="13434" y="8320"/>
                  </a:lnTo>
                  <a:lnTo>
                    <a:pt x="13466" y="8210"/>
                  </a:lnTo>
                  <a:lnTo>
                    <a:pt x="13496" y="8101"/>
                  </a:lnTo>
                  <a:lnTo>
                    <a:pt x="13525" y="7990"/>
                  </a:lnTo>
                  <a:lnTo>
                    <a:pt x="13550" y="7877"/>
                  </a:lnTo>
                  <a:lnTo>
                    <a:pt x="13574" y="7766"/>
                  </a:lnTo>
                  <a:lnTo>
                    <a:pt x="13596" y="7654"/>
                  </a:lnTo>
                  <a:lnTo>
                    <a:pt x="13617" y="7542"/>
                  </a:lnTo>
                  <a:lnTo>
                    <a:pt x="13633" y="7428"/>
                  </a:lnTo>
                  <a:lnTo>
                    <a:pt x="13649" y="7316"/>
                  </a:lnTo>
                  <a:lnTo>
                    <a:pt x="13664" y="7202"/>
                  </a:lnTo>
                  <a:lnTo>
                    <a:pt x="13675" y="7089"/>
                  </a:lnTo>
                  <a:lnTo>
                    <a:pt x="13684" y="6974"/>
                  </a:lnTo>
                  <a:lnTo>
                    <a:pt x="13691" y="6861"/>
                  </a:lnTo>
                  <a:lnTo>
                    <a:pt x="13696" y="6747"/>
                  </a:lnTo>
                  <a:lnTo>
                    <a:pt x="13700" y="6633"/>
                  </a:lnTo>
                  <a:lnTo>
                    <a:pt x="13701" y="6519"/>
                  </a:lnTo>
                  <a:close/>
                </a:path>
              </a:pathLst>
            </a:custGeom>
            <a:solidFill>
              <a:srgbClr val="3263F6"/>
            </a:solidFill>
            <a:ln w="9525">
              <a:noFill/>
              <a:round/>
              <a:headEnd/>
              <a:tailEnd/>
            </a:ln>
          </p:spPr>
          <p:txBody>
            <a:bodyPr/>
            <a:lstStyle/>
            <a:p>
              <a:endParaRPr lang="ko-KR" altLang="en-US"/>
            </a:p>
          </p:txBody>
        </p:sp>
        <p:sp>
          <p:nvSpPr>
            <p:cNvPr id="230406" name="Freeform 6"/>
            <p:cNvSpPr>
              <a:spLocks/>
            </p:cNvSpPr>
            <p:nvPr/>
          </p:nvSpPr>
          <p:spPr bwMode="auto">
            <a:xfrm>
              <a:off x="1534" y="895"/>
              <a:ext cx="3402" cy="3236"/>
            </a:xfrm>
            <a:custGeom>
              <a:avLst/>
              <a:gdLst/>
              <a:ahLst/>
              <a:cxnLst>
                <a:cxn ang="0">
                  <a:pos x="13583" y="5907"/>
                </a:cxn>
                <a:cxn ang="0">
                  <a:pos x="13483" y="5235"/>
                </a:cxn>
                <a:cxn ang="0">
                  <a:pos x="13310" y="4576"/>
                </a:cxn>
                <a:cxn ang="0">
                  <a:pos x="13065" y="3937"/>
                </a:cxn>
                <a:cxn ang="0">
                  <a:pos x="12751" y="3327"/>
                </a:cxn>
                <a:cxn ang="0">
                  <a:pos x="12372" y="2751"/>
                </a:cxn>
                <a:cxn ang="0">
                  <a:pos x="11932" y="2217"/>
                </a:cxn>
                <a:cxn ang="0">
                  <a:pos x="11434" y="1729"/>
                </a:cxn>
                <a:cxn ang="0">
                  <a:pos x="10885" y="1294"/>
                </a:cxn>
                <a:cxn ang="0">
                  <a:pos x="10292" y="915"/>
                </a:cxn>
                <a:cxn ang="0">
                  <a:pos x="9661" y="598"/>
                </a:cxn>
                <a:cxn ang="0">
                  <a:pos x="8997" y="346"/>
                </a:cxn>
                <a:cxn ang="0">
                  <a:pos x="8310" y="161"/>
                </a:cxn>
                <a:cxn ang="0">
                  <a:pos x="7606" y="46"/>
                </a:cxn>
                <a:cxn ang="0">
                  <a:pos x="6894" y="2"/>
                </a:cxn>
                <a:cxn ang="0">
                  <a:pos x="6180" y="28"/>
                </a:cxn>
                <a:cxn ang="0">
                  <a:pos x="5474" y="126"/>
                </a:cxn>
                <a:cxn ang="0">
                  <a:pos x="4781" y="294"/>
                </a:cxn>
                <a:cxn ang="0">
                  <a:pos x="4111" y="529"/>
                </a:cxn>
                <a:cxn ang="0">
                  <a:pos x="3471" y="831"/>
                </a:cxn>
                <a:cxn ang="0">
                  <a:pos x="2867" y="1194"/>
                </a:cxn>
                <a:cxn ang="0">
                  <a:pos x="2307" y="1616"/>
                </a:cxn>
                <a:cxn ang="0">
                  <a:pos x="1797" y="2090"/>
                </a:cxn>
                <a:cxn ang="0">
                  <a:pos x="1342" y="2614"/>
                </a:cxn>
                <a:cxn ang="0">
                  <a:pos x="947" y="3180"/>
                </a:cxn>
                <a:cxn ang="0">
                  <a:pos x="616" y="3781"/>
                </a:cxn>
                <a:cxn ang="0">
                  <a:pos x="353" y="4414"/>
                </a:cxn>
                <a:cxn ang="0">
                  <a:pos x="162" y="5068"/>
                </a:cxn>
                <a:cxn ang="0">
                  <a:pos x="44" y="5738"/>
                </a:cxn>
                <a:cxn ang="0">
                  <a:pos x="0" y="6416"/>
                </a:cxn>
                <a:cxn ang="0">
                  <a:pos x="31" y="7095"/>
                </a:cxn>
                <a:cxn ang="0">
                  <a:pos x="137" y="7766"/>
                </a:cxn>
                <a:cxn ang="0">
                  <a:pos x="317" y="8424"/>
                </a:cxn>
                <a:cxn ang="0">
                  <a:pos x="567" y="9060"/>
                </a:cxn>
                <a:cxn ang="0">
                  <a:pos x="887" y="9667"/>
                </a:cxn>
                <a:cxn ang="0">
                  <a:pos x="1272" y="10240"/>
                </a:cxn>
                <a:cxn ang="0">
                  <a:pos x="1717" y="10771"/>
                </a:cxn>
                <a:cxn ang="0">
                  <a:pos x="2219" y="11255"/>
                </a:cxn>
                <a:cxn ang="0">
                  <a:pos x="2771" y="11686"/>
                </a:cxn>
                <a:cxn ang="0">
                  <a:pos x="3367" y="12059"/>
                </a:cxn>
                <a:cxn ang="0">
                  <a:pos x="4002" y="12370"/>
                </a:cxn>
                <a:cxn ang="0">
                  <a:pos x="4667" y="12618"/>
                </a:cxn>
                <a:cxn ang="0">
                  <a:pos x="5356" y="12796"/>
                </a:cxn>
                <a:cxn ang="0">
                  <a:pos x="6061" y="12906"/>
                </a:cxn>
                <a:cxn ang="0">
                  <a:pos x="6775" y="12945"/>
                </a:cxn>
                <a:cxn ang="0">
                  <a:pos x="7488" y="12912"/>
                </a:cxn>
                <a:cxn ang="0">
                  <a:pos x="8193" y="12808"/>
                </a:cxn>
                <a:cxn ang="0">
                  <a:pos x="8885" y="12635"/>
                </a:cxn>
                <a:cxn ang="0">
                  <a:pos x="9552" y="12394"/>
                </a:cxn>
                <a:cxn ang="0">
                  <a:pos x="10190" y="12088"/>
                </a:cxn>
                <a:cxn ang="0">
                  <a:pos x="10790" y="11718"/>
                </a:cxn>
                <a:cxn ang="0">
                  <a:pos x="11346" y="11292"/>
                </a:cxn>
                <a:cxn ang="0">
                  <a:pos x="11852" y="10813"/>
                </a:cxn>
                <a:cxn ang="0">
                  <a:pos x="12302" y="10287"/>
                </a:cxn>
                <a:cxn ang="0">
                  <a:pos x="12692" y="9717"/>
                </a:cxn>
                <a:cxn ang="0">
                  <a:pos x="13018" y="9112"/>
                </a:cxn>
                <a:cxn ang="0">
                  <a:pos x="13274" y="8478"/>
                </a:cxn>
                <a:cxn ang="0">
                  <a:pos x="13460" y="7823"/>
                </a:cxn>
                <a:cxn ang="0">
                  <a:pos x="13572" y="7152"/>
                </a:cxn>
                <a:cxn ang="0">
                  <a:pos x="13609" y="6473"/>
                </a:cxn>
              </a:cxnLst>
              <a:rect l="0" t="0" r="r" b="b"/>
              <a:pathLst>
                <a:path w="13609" h="12945">
                  <a:moveTo>
                    <a:pt x="13609" y="6473"/>
                  </a:moveTo>
                  <a:lnTo>
                    <a:pt x="13608" y="6360"/>
                  </a:lnTo>
                  <a:lnTo>
                    <a:pt x="13605" y="6246"/>
                  </a:lnTo>
                  <a:lnTo>
                    <a:pt x="13600" y="6133"/>
                  </a:lnTo>
                  <a:lnTo>
                    <a:pt x="13592" y="6021"/>
                  </a:lnTo>
                  <a:lnTo>
                    <a:pt x="13583" y="5907"/>
                  </a:lnTo>
                  <a:lnTo>
                    <a:pt x="13572" y="5795"/>
                  </a:lnTo>
                  <a:lnTo>
                    <a:pt x="13557" y="5681"/>
                  </a:lnTo>
                  <a:lnTo>
                    <a:pt x="13542" y="5569"/>
                  </a:lnTo>
                  <a:lnTo>
                    <a:pt x="13525" y="5458"/>
                  </a:lnTo>
                  <a:lnTo>
                    <a:pt x="13504" y="5346"/>
                  </a:lnTo>
                  <a:lnTo>
                    <a:pt x="13483" y="5235"/>
                  </a:lnTo>
                  <a:lnTo>
                    <a:pt x="13460" y="5124"/>
                  </a:lnTo>
                  <a:lnTo>
                    <a:pt x="13433" y="5013"/>
                  </a:lnTo>
                  <a:lnTo>
                    <a:pt x="13405" y="4903"/>
                  </a:lnTo>
                  <a:lnTo>
                    <a:pt x="13375" y="4793"/>
                  </a:lnTo>
                  <a:lnTo>
                    <a:pt x="13344" y="4684"/>
                  </a:lnTo>
                  <a:lnTo>
                    <a:pt x="13310" y="4576"/>
                  </a:lnTo>
                  <a:lnTo>
                    <a:pt x="13274" y="4467"/>
                  </a:lnTo>
                  <a:lnTo>
                    <a:pt x="13236" y="4359"/>
                  </a:lnTo>
                  <a:lnTo>
                    <a:pt x="13197" y="4253"/>
                  </a:lnTo>
                  <a:lnTo>
                    <a:pt x="13154" y="4147"/>
                  </a:lnTo>
                  <a:lnTo>
                    <a:pt x="13111" y="4042"/>
                  </a:lnTo>
                  <a:lnTo>
                    <a:pt x="13065" y="3937"/>
                  </a:lnTo>
                  <a:lnTo>
                    <a:pt x="13018" y="3833"/>
                  </a:lnTo>
                  <a:lnTo>
                    <a:pt x="12968" y="3731"/>
                  </a:lnTo>
                  <a:lnTo>
                    <a:pt x="12917" y="3628"/>
                  </a:lnTo>
                  <a:lnTo>
                    <a:pt x="12863" y="3526"/>
                  </a:lnTo>
                  <a:lnTo>
                    <a:pt x="12808" y="3426"/>
                  </a:lnTo>
                  <a:lnTo>
                    <a:pt x="12751" y="3327"/>
                  </a:lnTo>
                  <a:lnTo>
                    <a:pt x="12692" y="3228"/>
                  </a:lnTo>
                  <a:lnTo>
                    <a:pt x="12632" y="3131"/>
                  </a:lnTo>
                  <a:lnTo>
                    <a:pt x="12569" y="3034"/>
                  </a:lnTo>
                  <a:lnTo>
                    <a:pt x="12505" y="2939"/>
                  </a:lnTo>
                  <a:lnTo>
                    <a:pt x="12440" y="2844"/>
                  </a:lnTo>
                  <a:lnTo>
                    <a:pt x="12372" y="2751"/>
                  </a:lnTo>
                  <a:lnTo>
                    <a:pt x="12302" y="2660"/>
                  </a:lnTo>
                  <a:lnTo>
                    <a:pt x="12231" y="2568"/>
                  </a:lnTo>
                  <a:lnTo>
                    <a:pt x="12158" y="2479"/>
                  </a:lnTo>
                  <a:lnTo>
                    <a:pt x="12085" y="2391"/>
                  </a:lnTo>
                  <a:lnTo>
                    <a:pt x="12009" y="2302"/>
                  </a:lnTo>
                  <a:lnTo>
                    <a:pt x="11932" y="2217"/>
                  </a:lnTo>
                  <a:lnTo>
                    <a:pt x="11852" y="2132"/>
                  </a:lnTo>
                  <a:lnTo>
                    <a:pt x="11771" y="2049"/>
                  </a:lnTo>
                  <a:lnTo>
                    <a:pt x="11689" y="1967"/>
                  </a:lnTo>
                  <a:lnTo>
                    <a:pt x="11606" y="1886"/>
                  </a:lnTo>
                  <a:lnTo>
                    <a:pt x="11520" y="1807"/>
                  </a:lnTo>
                  <a:lnTo>
                    <a:pt x="11434" y="1729"/>
                  </a:lnTo>
                  <a:lnTo>
                    <a:pt x="11346" y="1653"/>
                  </a:lnTo>
                  <a:lnTo>
                    <a:pt x="11257" y="1578"/>
                  </a:lnTo>
                  <a:lnTo>
                    <a:pt x="11165" y="1504"/>
                  </a:lnTo>
                  <a:lnTo>
                    <a:pt x="11073" y="1433"/>
                  </a:lnTo>
                  <a:lnTo>
                    <a:pt x="10980" y="1362"/>
                  </a:lnTo>
                  <a:lnTo>
                    <a:pt x="10885" y="1294"/>
                  </a:lnTo>
                  <a:lnTo>
                    <a:pt x="10790" y="1227"/>
                  </a:lnTo>
                  <a:lnTo>
                    <a:pt x="10692" y="1162"/>
                  </a:lnTo>
                  <a:lnTo>
                    <a:pt x="10594" y="1098"/>
                  </a:lnTo>
                  <a:lnTo>
                    <a:pt x="10495" y="1035"/>
                  </a:lnTo>
                  <a:lnTo>
                    <a:pt x="10394" y="975"/>
                  </a:lnTo>
                  <a:lnTo>
                    <a:pt x="10292" y="915"/>
                  </a:lnTo>
                  <a:lnTo>
                    <a:pt x="10190" y="859"/>
                  </a:lnTo>
                  <a:lnTo>
                    <a:pt x="10086" y="803"/>
                  </a:lnTo>
                  <a:lnTo>
                    <a:pt x="9981" y="749"/>
                  </a:lnTo>
                  <a:lnTo>
                    <a:pt x="9875" y="697"/>
                  </a:lnTo>
                  <a:lnTo>
                    <a:pt x="9768" y="647"/>
                  </a:lnTo>
                  <a:lnTo>
                    <a:pt x="9661" y="598"/>
                  </a:lnTo>
                  <a:lnTo>
                    <a:pt x="9552" y="552"/>
                  </a:lnTo>
                  <a:lnTo>
                    <a:pt x="9442" y="507"/>
                  </a:lnTo>
                  <a:lnTo>
                    <a:pt x="9333" y="464"/>
                  </a:lnTo>
                  <a:lnTo>
                    <a:pt x="9222" y="423"/>
                  </a:lnTo>
                  <a:lnTo>
                    <a:pt x="9109" y="383"/>
                  </a:lnTo>
                  <a:lnTo>
                    <a:pt x="8997" y="346"/>
                  </a:lnTo>
                  <a:lnTo>
                    <a:pt x="8885" y="311"/>
                  </a:lnTo>
                  <a:lnTo>
                    <a:pt x="8771" y="277"/>
                  </a:lnTo>
                  <a:lnTo>
                    <a:pt x="8657" y="245"/>
                  </a:lnTo>
                  <a:lnTo>
                    <a:pt x="8542" y="215"/>
                  </a:lnTo>
                  <a:lnTo>
                    <a:pt x="8426" y="187"/>
                  </a:lnTo>
                  <a:lnTo>
                    <a:pt x="8310" y="161"/>
                  </a:lnTo>
                  <a:lnTo>
                    <a:pt x="8194" y="137"/>
                  </a:lnTo>
                  <a:lnTo>
                    <a:pt x="8077" y="115"/>
                  </a:lnTo>
                  <a:lnTo>
                    <a:pt x="7960" y="94"/>
                  </a:lnTo>
                  <a:lnTo>
                    <a:pt x="7842" y="76"/>
                  </a:lnTo>
                  <a:lnTo>
                    <a:pt x="7725" y="61"/>
                  </a:lnTo>
                  <a:lnTo>
                    <a:pt x="7606" y="46"/>
                  </a:lnTo>
                  <a:lnTo>
                    <a:pt x="7488" y="33"/>
                  </a:lnTo>
                  <a:lnTo>
                    <a:pt x="7370" y="23"/>
                  </a:lnTo>
                  <a:lnTo>
                    <a:pt x="7250" y="15"/>
                  </a:lnTo>
                  <a:lnTo>
                    <a:pt x="7132" y="8"/>
                  </a:lnTo>
                  <a:lnTo>
                    <a:pt x="7013" y="4"/>
                  </a:lnTo>
                  <a:lnTo>
                    <a:pt x="6894" y="2"/>
                  </a:lnTo>
                  <a:lnTo>
                    <a:pt x="6775" y="0"/>
                  </a:lnTo>
                  <a:lnTo>
                    <a:pt x="6655" y="3"/>
                  </a:lnTo>
                  <a:lnTo>
                    <a:pt x="6537" y="5"/>
                  </a:lnTo>
                  <a:lnTo>
                    <a:pt x="6417" y="11"/>
                  </a:lnTo>
                  <a:lnTo>
                    <a:pt x="6299" y="18"/>
                  </a:lnTo>
                  <a:lnTo>
                    <a:pt x="6180" y="28"/>
                  </a:lnTo>
                  <a:lnTo>
                    <a:pt x="6061" y="39"/>
                  </a:lnTo>
                  <a:lnTo>
                    <a:pt x="5943" y="52"/>
                  </a:lnTo>
                  <a:lnTo>
                    <a:pt x="5825" y="68"/>
                  </a:lnTo>
                  <a:lnTo>
                    <a:pt x="5708" y="85"/>
                  </a:lnTo>
                  <a:lnTo>
                    <a:pt x="5591" y="104"/>
                  </a:lnTo>
                  <a:lnTo>
                    <a:pt x="5474" y="126"/>
                  </a:lnTo>
                  <a:lnTo>
                    <a:pt x="5356" y="149"/>
                  </a:lnTo>
                  <a:lnTo>
                    <a:pt x="5241" y="174"/>
                  </a:lnTo>
                  <a:lnTo>
                    <a:pt x="5125" y="201"/>
                  </a:lnTo>
                  <a:lnTo>
                    <a:pt x="5010" y="230"/>
                  </a:lnTo>
                  <a:lnTo>
                    <a:pt x="4895" y="261"/>
                  </a:lnTo>
                  <a:lnTo>
                    <a:pt x="4781" y="294"/>
                  </a:lnTo>
                  <a:lnTo>
                    <a:pt x="4667" y="327"/>
                  </a:lnTo>
                  <a:lnTo>
                    <a:pt x="4555" y="365"/>
                  </a:lnTo>
                  <a:lnTo>
                    <a:pt x="4443" y="402"/>
                  </a:lnTo>
                  <a:lnTo>
                    <a:pt x="4332" y="443"/>
                  </a:lnTo>
                  <a:lnTo>
                    <a:pt x="4221" y="486"/>
                  </a:lnTo>
                  <a:lnTo>
                    <a:pt x="4111" y="529"/>
                  </a:lnTo>
                  <a:lnTo>
                    <a:pt x="4002" y="575"/>
                  </a:lnTo>
                  <a:lnTo>
                    <a:pt x="3895" y="622"/>
                  </a:lnTo>
                  <a:lnTo>
                    <a:pt x="3787" y="672"/>
                  </a:lnTo>
                  <a:lnTo>
                    <a:pt x="3681" y="723"/>
                  </a:lnTo>
                  <a:lnTo>
                    <a:pt x="3576" y="775"/>
                  </a:lnTo>
                  <a:lnTo>
                    <a:pt x="3471" y="831"/>
                  </a:lnTo>
                  <a:lnTo>
                    <a:pt x="3368" y="886"/>
                  </a:lnTo>
                  <a:lnTo>
                    <a:pt x="3266" y="944"/>
                  </a:lnTo>
                  <a:lnTo>
                    <a:pt x="3164" y="1005"/>
                  </a:lnTo>
                  <a:lnTo>
                    <a:pt x="3064" y="1066"/>
                  </a:lnTo>
                  <a:lnTo>
                    <a:pt x="2965" y="1129"/>
                  </a:lnTo>
                  <a:lnTo>
                    <a:pt x="2867" y="1194"/>
                  </a:lnTo>
                  <a:lnTo>
                    <a:pt x="2771" y="1261"/>
                  </a:lnTo>
                  <a:lnTo>
                    <a:pt x="2675" y="1328"/>
                  </a:lnTo>
                  <a:lnTo>
                    <a:pt x="2581" y="1397"/>
                  </a:lnTo>
                  <a:lnTo>
                    <a:pt x="2490" y="1468"/>
                  </a:lnTo>
                  <a:lnTo>
                    <a:pt x="2398" y="1541"/>
                  </a:lnTo>
                  <a:lnTo>
                    <a:pt x="2307" y="1616"/>
                  </a:lnTo>
                  <a:lnTo>
                    <a:pt x="2219" y="1690"/>
                  </a:lnTo>
                  <a:lnTo>
                    <a:pt x="2131" y="1768"/>
                  </a:lnTo>
                  <a:lnTo>
                    <a:pt x="2045" y="1846"/>
                  </a:lnTo>
                  <a:lnTo>
                    <a:pt x="1961" y="1926"/>
                  </a:lnTo>
                  <a:lnTo>
                    <a:pt x="1879" y="2008"/>
                  </a:lnTo>
                  <a:lnTo>
                    <a:pt x="1797" y="2090"/>
                  </a:lnTo>
                  <a:lnTo>
                    <a:pt x="1717" y="2174"/>
                  </a:lnTo>
                  <a:lnTo>
                    <a:pt x="1639" y="2260"/>
                  </a:lnTo>
                  <a:lnTo>
                    <a:pt x="1562" y="2346"/>
                  </a:lnTo>
                  <a:lnTo>
                    <a:pt x="1486" y="2434"/>
                  </a:lnTo>
                  <a:lnTo>
                    <a:pt x="1414" y="2523"/>
                  </a:lnTo>
                  <a:lnTo>
                    <a:pt x="1342" y="2614"/>
                  </a:lnTo>
                  <a:lnTo>
                    <a:pt x="1272" y="2706"/>
                  </a:lnTo>
                  <a:lnTo>
                    <a:pt x="1203" y="2797"/>
                  </a:lnTo>
                  <a:lnTo>
                    <a:pt x="1136" y="2892"/>
                  </a:lnTo>
                  <a:lnTo>
                    <a:pt x="1071" y="2987"/>
                  </a:lnTo>
                  <a:lnTo>
                    <a:pt x="1008" y="3082"/>
                  </a:lnTo>
                  <a:lnTo>
                    <a:pt x="947" y="3180"/>
                  </a:lnTo>
                  <a:lnTo>
                    <a:pt x="887" y="3278"/>
                  </a:lnTo>
                  <a:lnTo>
                    <a:pt x="829" y="3377"/>
                  </a:lnTo>
                  <a:lnTo>
                    <a:pt x="773" y="3477"/>
                  </a:lnTo>
                  <a:lnTo>
                    <a:pt x="719" y="3577"/>
                  </a:lnTo>
                  <a:lnTo>
                    <a:pt x="667" y="3679"/>
                  </a:lnTo>
                  <a:lnTo>
                    <a:pt x="616" y="3781"/>
                  </a:lnTo>
                  <a:lnTo>
                    <a:pt x="568" y="3885"/>
                  </a:lnTo>
                  <a:lnTo>
                    <a:pt x="521" y="3989"/>
                  </a:lnTo>
                  <a:lnTo>
                    <a:pt x="476" y="4094"/>
                  </a:lnTo>
                  <a:lnTo>
                    <a:pt x="433" y="4200"/>
                  </a:lnTo>
                  <a:lnTo>
                    <a:pt x="393" y="4306"/>
                  </a:lnTo>
                  <a:lnTo>
                    <a:pt x="353" y="4414"/>
                  </a:lnTo>
                  <a:lnTo>
                    <a:pt x="317" y="4521"/>
                  </a:lnTo>
                  <a:lnTo>
                    <a:pt x="282" y="4630"/>
                  </a:lnTo>
                  <a:lnTo>
                    <a:pt x="249" y="4738"/>
                  </a:lnTo>
                  <a:lnTo>
                    <a:pt x="218" y="4848"/>
                  </a:lnTo>
                  <a:lnTo>
                    <a:pt x="189" y="4958"/>
                  </a:lnTo>
                  <a:lnTo>
                    <a:pt x="162" y="5068"/>
                  </a:lnTo>
                  <a:lnTo>
                    <a:pt x="137" y="5179"/>
                  </a:lnTo>
                  <a:lnTo>
                    <a:pt x="114" y="5290"/>
                  </a:lnTo>
                  <a:lnTo>
                    <a:pt x="93" y="5401"/>
                  </a:lnTo>
                  <a:lnTo>
                    <a:pt x="75" y="5514"/>
                  </a:lnTo>
                  <a:lnTo>
                    <a:pt x="58" y="5626"/>
                  </a:lnTo>
                  <a:lnTo>
                    <a:pt x="44" y="5738"/>
                  </a:lnTo>
                  <a:lnTo>
                    <a:pt x="31" y="5850"/>
                  </a:lnTo>
                  <a:lnTo>
                    <a:pt x="21" y="5964"/>
                  </a:lnTo>
                  <a:lnTo>
                    <a:pt x="13" y="6076"/>
                  </a:lnTo>
                  <a:lnTo>
                    <a:pt x="7" y="6190"/>
                  </a:lnTo>
                  <a:lnTo>
                    <a:pt x="2" y="6303"/>
                  </a:lnTo>
                  <a:lnTo>
                    <a:pt x="0" y="6416"/>
                  </a:lnTo>
                  <a:lnTo>
                    <a:pt x="0" y="6529"/>
                  </a:lnTo>
                  <a:lnTo>
                    <a:pt x="2" y="6642"/>
                  </a:lnTo>
                  <a:lnTo>
                    <a:pt x="7" y="6756"/>
                  </a:lnTo>
                  <a:lnTo>
                    <a:pt x="13" y="6869"/>
                  </a:lnTo>
                  <a:lnTo>
                    <a:pt x="21" y="6981"/>
                  </a:lnTo>
                  <a:lnTo>
                    <a:pt x="31" y="7095"/>
                  </a:lnTo>
                  <a:lnTo>
                    <a:pt x="44" y="7207"/>
                  </a:lnTo>
                  <a:lnTo>
                    <a:pt x="58" y="7319"/>
                  </a:lnTo>
                  <a:lnTo>
                    <a:pt x="75" y="7432"/>
                  </a:lnTo>
                  <a:lnTo>
                    <a:pt x="93" y="7544"/>
                  </a:lnTo>
                  <a:lnTo>
                    <a:pt x="114" y="7655"/>
                  </a:lnTo>
                  <a:lnTo>
                    <a:pt x="137" y="7766"/>
                  </a:lnTo>
                  <a:lnTo>
                    <a:pt x="162" y="7877"/>
                  </a:lnTo>
                  <a:lnTo>
                    <a:pt x="189" y="7988"/>
                  </a:lnTo>
                  <a:lnTo>
                    <a:pt x="218" y="8098"/>
                  </a:lnTo>
                  <a:lnTo>
                    <a:pt x="248" y="8207"/>
                  </a:lnTo>
                  <a:lnTo>
                    <a:pt x="282" y="8315"/>
                  </a:lnTo>
                  <a:lnTo>
                    <a:pt x="317" y="8424"/>
                  </a:lnTo>
                  <a:lnTo>
                    <a:pt x="353" y="8531"/>
                  </a:lnTo>
                  <a:lnTo>
                    <a:pt x="392" y="8639"/>
                  </a:lnTo>
                  <a:lnTo>
                    <a:pt x="433" y="8745"/>
                  </a:lnTo>
                  <a:lnTo>
                    <a:pt x="476" y="8851"/>
                  </a:lnTo>
                  <a:lnTo>
                    <a:pt x="521" y="8956"/>
                  </a:lnTo>
                  <a:lnTo>
                    <a:pt x="567" y="9060"/>
                  </a:lnTo>
                  <a:lnTo>
                    <a:pt x="616" y="9164"/>
                  </a:lnTo>
                  <a:lnTo>
                    <a:pt x="666" y="9267"/>
                  </a:lnTo>
                  <a:lnTo>
                    <a:pt x="719" y="9368"/>
                  </a:lnTo>
                  <a:lnTo>
                    <a:pt x="773" y="9469"/>
                  </a:lnTo>
                  <a:lnTo>
                    <a:pt x="829" y="9568"/>
                  </a:lnTo>
                  <a:lnTo>
                    <a:pt x="887" y="9667"/>
                  </a:lnTo>
                  <a:lnTo>
                    <a:pt x="947" y="9766"/>
                  </a:lnTo>
                  <a:lnTo>
                    <a:pt x="1008" y="9863"/>
                  </a:lnTo>
                  <a:lnTo>
                    <a:pt x="1071" y="9958"/>
                  </a:lnTo>
                  <a:lnTo>
                    <a:pt x="1136" y="10054"/>
                  </a:lnTo>
                  <a:lnTo>
                    <a:pt x="1203" y="10148"/>
                  </a:lnTo>
                  <a:lnTo>
                    <a:pt x="1272" y="10240"/>
                  </a:lnTo>
                  <a:lnTo>
                    <a:pt x="1342" y="10331"/>
                  </a:lnTo>
                  <a:lnTo>
                    <a:pt x="1413" y="10422"/>
                  </a:lnTo>
                  <a:lnTo>
                    <a:pt x="1486" y="10511"/>
                  </a:lnTo>
                  <a:lnTo>
                    <a:pt x="1562" y="10599"/>
                  </a:lnTo>
                  <a:lnTo>
                    <a:pt x="1639" y="10686"/>
                  </a:lnTo>
                  <a:lnTo>
                    <a:pt x="1717" y="10771"/>
                  </a:lnTo>
                  <a:lnTo>
                    <a:pt x="1797" y="10855"/>
                  </a:lnTo>
                  <a:lnTo>
                    <a:pt x="1879" y="10937"/>
                  </a:lnTo>
                  <a:lnTo>
                    <a:pt x="1961" y="11019"/>
                  </a:lnTo>
                  <a:lnTo>
                    <a:pt x="2045" y="11099"/>
                  </a:lnTo>
                  <a:lnTo>
                    <a:pt x="2131" y="11178"/>
                  </a:lnTo>
                  <a:lnTo>
                    <a:pt x="2219" y="11255"/>
                  </a:lnTo>
                  <a:lnTo>
                    <a:pt x="2307" y="11330"/>
                  </a:lnTo>
                  <a:lnTo>
                    <a:pt x="2398" y="11405"/>
                  </a:lnTo>
                  <a:lnTo>
                    <a:pt x="2488" y="11477"/>
                  </a:lnTo>
                  <a:lnTo>
                    <a:pt x="2581" y="11548"/>
                  </a:lnTo>
                  <a:lnTo>
                    <a:pt x="2675" y="11617"/>
                  </a:lnTo>
                  <a:lnTo>
                    <a:pt x="2771" y="11686"/>
                  </a:lnTo>
                  <a:lnTo>
                    <a:pt x="2867" y="11752"/>
                  </a:lnTo>
                  <a:lnTo>
                    <a:pt x="2965" y="11816"/>
                  </a:lnTo>
                  <a:lnTo>
                    <a:pt x="3064" y="11879"/>
                  </a:lnTo>
                  <a:lnTo>
                    <a:pt x="3164" y="11940"/>
                  </a:lnTo>
                  <a:lnTo>
                    <a:pt x="3266" y="12001"/>
                  </a:lnTo>
                  <a:lnTo>
                    <a:pt x="3367" y="12059"/>
                  </a:lnTo>
                  <a:lnTo>
                    <a:pt x="3471" y="12116"/>
                  </a:lnTo>
                  <a:lnTo>
                    <a:pt x="3575" y="12170"/>
                  </a:lnTo>
                  <a:lnTo>
                    <a:pt x="3681" y="12223"/>
                  </a:lnTo>
                  <a:lnTo>
                    <a:pt x="3787" y="12274"/>
                  </a:lnTo>
                  <a:lnTo>
                    <a:pt x="3895" y="12323"/>
                  </a:lnTo>
                  <a:lnTo>
                    <a:pt x="4002" y="12370"/>
                  </a:lnTo>
                  <a:lnTo>
                    <a:pt x="4111" y="12416"/>
                  </a:lnTo>
                  <a:lnTo>
                    <a:pt x="4221" y="12461"/>
                  </a:lnTo>
                  <a:lnTo>
                    <a:pt x="4332" y="12502"/>
                  </a:lnTo>
                  <a:lnTo>
                    <a:pt x="4443" y="12543"/>
                  </a:lnTo>
                  <a:lnTo>
                    <a:pt x="4555" y="12582"/>
                  </a:lnTo>
                  <a:lnTo>
                    <a:pt x="4667" y="12618"/>
                  </a:lnTo>
                  <a:lnTo>
                    <a:pt x="4781" y="12652"/>
                  </a:lnTo>
                  <a:lnTo>
                    <a:pt x="4895" y="12685"/>
                  </a:lnTo>
                  <a:lnTo>
                    <a:pt x="5010" y="12716"/>
                  </a:lnTo>
                  <a:lnTo>
                    <a:pt x="5125" y="12744"/>
                  </a:lnTo>
                  <a:lnTo>
                    <a:pt x="5241" y="12771"/>
                  </a:lnTo>
                  <a:lnTo>
                    <a:pt x="5356" y="12796"/>
                  </a:lnTo>
                  <a:lnTo>
                    <a:pt x="5474" y="12819"/>
                  </a:lnTo>
                  <a:lnTo>
                    <a:pt x="5591" y="12841"/>
                  </a:lnTo>
                  <a:lnTo>
                    <a:pt x="5708" y="12860"/>
                  </a:lnTo>
                  <a:lnTo>
                    <a:pt x="5825" y="12877"/>
                  </a:lnTo>
                  <a:lnTo>
                    <a:pt x="5943" y="12893"/>
                  </a:lnTo>
                  <a:lnTo>
                    <a:pt x="6061" y="12906"/>
                  </a:lnTo>
                  <a:lnTo>
                    <a:pt x="6180" y="12917"/>
                  </a:lnTo>
                  <a:lnTo>
                    <a:pt x="6298" y="12927"/>
                  </a:lnTo>
                  <a:lnTo>
                    <a:pt x="6417" y="12934"/>
                  </a:lnTo>
                  <a:lnTo>
                    <a:pt x="6536" y="12940"/>
                  </a:lnTo>
                  <a:lnTo>
                    <a:pt x="6655" y="12944"/>
                  </a:lnTo>
                  <a:lnTo>
                    <a:pt x="6775" y="12945"/>
                  </a:lnTo>
                  <a:lnTo>
                    <a:pt x="6893" y="12945"/>
                  </a:lnTo>
                  <a:lnTo>
                    <a:pt x="7013" y="12941"/>
                  </a:lnTo>
                  <a:lnTo>
                    <a:pt x="7132" y="12938"/>
                  </a:lnTo>
                  <a:lnTo>
                    <a:pt x="7250" y="12930"/>
                  </a:lnTo>
                  <a:lnTo>
                    <a:pt x="7369" y="12922"/>
                  </a:lnTo>
                  <a:lnTo>
                    <a:pt x="7488" y="12912"/>
                  </a:lnTo>
                  <a:lnTo>
                    <a:pt x="7606" y="12900"/>
                  </a:lnTo>
                  <a:lnTo>
                    <a:pt x="7725" y="12886"/>
                  </a:lnTo>
                  <a:lnTo>
                    <a:pt x="7842" y="12869"/>
                  </a:lnTo>
                  <a:lnTo>
                    <a:pt x="7960" y="12851"/>
                  </a:lnTo>
                  <a:lnTo>
                    <a:pt x="8077" y="12830"/>
                  </a:lnTo>
                  <a:lnTo>
                    <a:pt x="8193" y="12808"/>
                  </a:lnTo>
                  <a:lnTo>
                    <a:pt x="8310" y="12784"/>
                  </a:lnTo>
                  <a:lnTo>
                    <a:pt x="8426" y="12759"/>
                  </a:lnTo>
                  <a:lnTo>
                    <a:pt x="8542" y="12730"/>
                  </a:lnTo>
                  <a:lnTo>
                    <a:pt x="8657" y="12701"/>
                  </a:lnTo>
                  <a:lnTo>
                    <a:pt x="8770" y="12668"/>
                  </a:lnTo>
                  <a:lnTo>
                    <a:pt x="8885" y="12635"/>
                  </a:lnTo>
                  <a:lnTo>
                    <a:pt x="8997" y="12600"/>
                  </a:lnTo>
                  <a:lnTo>
                    <a:pt x="9109" y="12562"/>
                  </a:lnTo>
                  <a:lnTo>
                    <a:pt x="9222" y="12522"/>
                  </a:lnTo>
                  <a:lnTo>
                    <a:pt x="9333" y="12481"/>
                  </a:lnTo>
                  <a:lnTo>
                    <a:pt x="9442" y="12439"/>
                  </a:lnTo>
                  <a:lnTo>
                    <a:pt x="9552" y="12394"/>
                  </a:lnTo>
                  <a:lnTo>
                    <a:pt x="9661" y="12347"/>
                  </a:lnTo>
                  <a:lnTo>
                    <a:pt x="9768" y="12299"/>
                  </a:lnTo>
                  <a:lnTo>
                    <a:pt x="9875" y="12248"/>
                  </a:lnTo>
                  <a:lnTo>
                    <a:pt x="9981" y="12196"/>
                  </a:lnTo>
                  <a:lnTo>
                    <a:pt x="10086" y="12143"/>
                  </a:lnTo>
                  <a:lnTo>
                    <a:pt x="10190" y="12088"/>
                  </a:lnTo>
                  <a:lnTo>
                    <a:pt x="10292" y="12030"/>
                  </a:lnTo>
                  <a:lnTo>
                    <a:pt x="10394" y="11971"/>
                  </a:lnTo>
                  <a:lnTo>
                    <a:pt x="10494" y="11910"/>
                  </a:lnTo>
                  <a:lnTo>
                    <a:pt x="10594" y="11849"/>
                  </a:lnTo>
                  <a:lnTo>
                    <a:pt x="10692" y="11785"/>
                  </a:lnTo>
                  <a:lnTo>
                    <a:pt x="10790" y="11718"/>
                  </a:lnTo>
                  <a:lnTo>
                    <a:pt x="10885" y="11652"/>
                  </a:lnTo>
                  <a:lnTo>
                    <a:pt x="10980" y="11583"/>
                  </a:lnTo>
                  <a:lnTo>
                    <a:pt x="11073" y="11513"/>
                  </a:lnTo>
                  <a:lnTo>
                    <a:pt x="11165" y="11441"/>
                  </a:lnTo>
                  <a:lnTo>
                    <a:pt x="11257" y="11367"/>
                  </a:lnTo>
                  <a:lnTo>
                    <a:pt x="11346" y="11292"/>
                  </a:lnTo>
                  <a:lnTo>
                    <a:pt x="11433" y="11216"/>
                  </a:lnTo>
                  <a:lnTo>
                    <a:pt x="11520" y="11139"/>
                  </a:lnTo>
                  <a:lnTo>
                    <a:pt x="11606" y="11059"/>
                  </a:lnTo>
                  <a:lnTo>
                    <a:pt x="11689" y="10978"/>
                  </a:lnTo>
                  <a:lnTo>
                    <a:pt x="11771" y="10896"/>
                  </a:lnTo>
                  <a:lnTo>
                    <a:pt x="11852" y="10813"/>
                  </a:lnTo>
                  <a:lnTo>
                    <a:pt x="11930" y="10728"/>
                  </a:lnTo>
                  <a:lnTo>
                    <a:pt x="12009" y="10643"/>
                  </a:lnTo>
                  <a:lnTo>
                    <a:pt x="12085" y="10556"/>
                  </a:lnTo>
                  <a:lnTo>
                    <a:pt x="12158" y="10467"/>
                  </a:lnTo>
                  <a:lnTo>
                    <a:pt x="12231" y="10377"/>
                  </a:lnTo>
                  <a:lnTo>
                    <a:pt x="12302" y="10287"/>
                  </a:lnTo>
                  <a:lnTo>
                    <a:pt x="12372" y="10194"/>
                  </a:lnTo>
                  <a:lnTo>
                    <a:pt x="12440" y="10101"/>
                  </a:lnTo>
                  <a:lnTo>
                    <a:pt x="12505" y="10007"/>
                  </a:lnTo>
                  <a:lnTo>
                    <a:pt x="12569" y="9911"/>
                  </a:lnTo>
                  <a:lnTo>
                    <a:pt x="12632" y="9815"/>
                  </a:lnTo>
                  <a:lnTo>
                    <a:pt x="12692" y="9717"/>
                  </a:lnTo>
                  <a:lnTo>
                    <a:pt x="12751" y="9619"/>
                  </a:lnTo>
                  <a:lnTo>
                    <a:pt x="12808" y="9519"/>
                  </a:lnTo>
                  <a:lnTo>
                    <a:pt x="12863" y="9419"/>
                  </a:lnTo>
                  <a:lnTo>
                    <a:pt x="12917" y="9317"/>
                  </a:lnTo>
                  <a:lnTo>
                    <a:pt x="12967" y="9215"/>
                  </a:lnTo>
                  <a:lnTo>
                    <a:pt x="13018" y="9112"/>
                  </a:lnTo>
                  <a:lnTo>
                    <a:pt x="13065" y="9008"/>
                  </a:lnTo>
                  <a:lnTo>
                    <a:pt x="13111" y="8903"/>
                  </a:lnTo>
                  <a:lnTo>
                    <a:pt x="13154" y="8798"/>
                  </a:lnTo>
                  <a:lnTo>
                    <a:pt x="13197" y="8692"/>
                  </a:lnTo>
                  <a:lnTo>
                    <a:pt x="13236" y="8586"/>
                  </a:lnTo>
                  <a:lnTo>
                    <a:pt x="13274" y="8478"/>
                  </a:lnTo>
                  <a:lnTo>
                    <a:pt x="13310" y="8371"/>
                  </a:lnTo>
                  <a:lnTo>
                    <a:pt x="13344" y="8262"/>
                  </a:lnTo>
                  <a:lnTo>
                    <a:pt x="13375" y="8152"/>
                  </a:lnTo>
                  <a:lnTo>
                    <a:pt x="13405" y="8043"/>
                  </a:lnTo>
                  <a:lnTo>
                    <a:pt x="13433" y="7933"/>
                  </a:lnTo>
                  <a:lnTo>
                    <a:pt x="13460" y="7823"/>
                  </a:lnTo>
                  <a:lnTo>
                    <a:pt x="13483" y="7712"/>
                  </a:lnTo>
                  <a:lnTo>
                    <a:pt x="13504" y="7600"/>
                  </a:lnTo>
                  <a:lnTo>
                    <a:pt x="13525" y="7488"/>
                  </a:lnTo>
                  <a:lnTo>
                    <a:pt x="13542" y="7376"/>
                  </a:lnTo>
                  <a:lnTo>
                    <a:pt x="13557" y="7264"/>
                  </a:lnTo>
                  <a:lnTo>
                    <a:pt x="13572" y="7152"/>
                  </a:lnTo>
                  <a:lnTo>
                    <a:pt x="13583" y="7038"/>
                  </a:lnTo>
                  <a:lnTo>
                    <a:pt x="13592" y="6926"/>
                  </a:lnTo>
                  <a:lnTo>
                    <a:pt x="13600" y="6812"/>
                  </a:lnTo>
                  <a:lnTo>
                    <a:pt x="13605" y="6699"/>
                  </a:lnTo>
                  <a:lnTo>
                    <a:pt x="13608" y="6587"/>
                  </a:lnTo>
                  <a:lnTo>
                    <a:pt x="13609" y="6473"/>
                  </a:lnTo>
                  <a:close/>
                </a:path>
              </a:pathLst>
            </a:custGeom>
            <a:solidFill>
              <a:srgbClr val="053BE4"/>
            </a:solidFill>
            <a:ln w="9525">
              <a:noFill/>
              <a:round/>
              <a:headEnd/>
              <a:tailEnd/>
            </a:ln>
          </p:spPr>
          <p:txBody>
            <a:bodyPr/>
            <a:lstStyle/>
            <a:p>
              <a:endParaRPr lang="ko-KR" altLang="en-US"/>
            </a:p>
          </p:txBody>
        </p:sp>
        <p:sp>
          <p:nvSpPr>
            <p:cNvPr id="230407" name="Freeform 7"/>
            <p:cNvSpPr>
              <a:spLocks/>
            </p:cNvSpPr>
            <p:nvPr/>
          </p:nvSpPr>
          <p:spPr bwMode="auto">
            <a:xfrm>
              <a:off x="2106" y="884"/>
              <a:ext cx="2257" cy="3259"/>
            </a:xfrm>
            <a:custGeom>
              <a:avLst/>
              <a:gdLst/>
              <a:ahLst/>
              <a:cxnLst>
                <a:cxn ang="0">
                  <a:pos x="9012" y="5949"/>
                </a:cxn>
                <a:cxn ang="0">
                  <a:pos x="8946" y="5272"/>
                </a:cxn>
                <a:cxn ang="0">
                  <a:pos x="8831" y="4608"/>
                </a:cxn>
                <a:cxn ang="0">
                  <a:pos x="8668" y="3965"/>
                </a:cxn>
                <a:cxn ang="0">
                  <a:pos x="8460" y="3350"/>
                </a:cxn>
                <a:cxn ang="0">
                  <a:pos x="8208" y="2771"/>
                </a:cxn>
                <a:cxn ang="0">
                  <a:pos x="7916" y="2233"/>
                </a:cxn>
                <a:cxn ang="0">
                  <a:pos x="7586" y="1741"/>
                </a:cxn>
                <a:cxn ang="0">
                  <a:pos x="7222" y="1303"/>
                </a:cxn>
                <a:cxn ang="0">
                  <a:pos x="6829" y="923"/>
                </a:cxn>
                <a:cxn ang="0">
                  <a:pos x="6410" y="603"/>
                </a:cxn>
                <a:cxn ang="0">
                  <a:pos x="5969" y="348"/>
                </a:cxn>
                <a:cxn ang="0">
                  <a:pos x="5514" y="162"/>
                </a:cxn>
                <a:cxn ang="0">
                  <a:pos x="5047" y="46"/>
                </a:cxn>
                <a:cxn ang="0">
                  <a:pos x="4574" y="2"/>
                </a:cxn>
                <a:cxn ang="0">
                  <a:pos x="4101" y="28"/>
                </a:cxn>
                <a:cxn ang="0">
                  <a:pos x="3631" y="127"/>
                </a:cxn>
                <a:cxn ang="0">
                  <a:pos x="3172" y="295"/>
                </a:cxn>
                <a:cxn ang="0">
                  <a:pos x="2728" y="533"/>
                </a:cxn>
                <a:cxn ang="0">
                  <a:pos x="2303" y="836"/>
                </a:cxn>
                <a:cxn ang="0">
                  <a:pos x="1903" y="1203"/>
                </a:cxn>
                <a:cxn ang="0">
                  <a:pos x="1531" y="1627"/>
                </a:cxn>
                <a:cxn ang="0">
                  <a:pos x="1193" y="2106"/>
                </a:cxn>
                <a:cxn ang="0">
                  <a:pos x="890" y="2632"/>
                </a:cxn>
                <a:cxn ang="0">
                  <a:pos x="628" y="3202"/>
                </a:cxn>
                <a:cxn ang="0">
                  <a:pos x="408" y="3809"/>
                </a:cxn>
                <a:cxn ang="0">
                  <a:pos x="234" y="4445"/>
                </a:cxn>
                <a:cxn ang="0">
                  <a:pos x="108" y="5104"/>
                </a:cxn>
                <a:cxn ang="0">
                  <a:pos x="29" y="5779"/>
                </a:cxn>
                <a:cxn ang="0">
                  <a:pos x="0" y="6461"/>
                </a:cxn>
                <a:cxn ang="0">
                  <a:pos x="21" y="7145"/>
                </a:cxn>
                <a:cxn ang="0">
                  <a:pos x="91" y="7822"/>
                </a:cxn>
                <a:cxn ang="0">
                  <a:pos x="210" y="8484"/>
                </a:cxn>
                <a:cxn ang="0">
                  <a:pos x="377" y="9124"/>
                </a:cxn>
                <a:cxn ang="0">
                  <a:pos x="588" y="9736"/>
                </a:cxn>
                <a:cxn ang="0">
                  <a:pos x="844" y="10313"/>
                </a:cxn>
                <a:cxn ang="0">
                  <a:pos x="1140" y="10847"/>
                </a:cxn>
                <a:cxn ang="0">
                  <a:pos x="1472" y="11335"/>
                </a:cxn>
                <a:cxn ang="0">
                  <a:pos x="1839" y="11768"/>
                </a:cxn>
                <a:cxn ang="0">
                  <a:pos x="2235" y="12145"/>
                </a:cxn>
                <a:cxn ang="0">
                  <a:pos x="2656" y="12459"/>
                </a:cxn>
                <a:cxn ang="0">
                  <a:pos x="3096" y="12707"/>
                </a:cxn>
                <a:cxn ang="0">
                  <a:pos x="3554" y="12887"/>
                </a:cxn>
                <a:cxn ang="0">
                  <a:pos x="4022" y="12998"/>
                </a:cxn>
                <a:cxn ang="0">
                  <a:pos x="4494" y="13037"/>
                </a:cxn>
                <a:cxn ang="0">
                  <a:pos x="4969" y="13004"/>
                </a:cxn>
                <a:cxn ang="0">
                  <a:pos x="5437" y="12899"/>
                </a:cxn>
                <a:cxn ang="0">
                  <a:pos x="5894" y="12725"/>
                </a:cxn>
                <a:cxn ang="0">
                  <a:pos x="6337" y="12481"/>
                </a:cxn>
                <a:cxn ang="0">
                  <a:pos x="6760" y="12172"/>
                </a:cxn>
                <a:cxn ang="0">
                  <a:pos x="7158" y="11802"/>
                </a:cxn>
                <a:cxn ang="0">
                  <a:pos x="7528" y="11373"/>
                </a:cxn>
                <a:cxn ang="0">
                  <a:pos x="7863" y="10890"/>
                </a:cxn>
                <a:cxn ang="0">
                  <a:pos x="8163" y="10359"/>
                </a:cxn>
                <a:cxn ang="0">
                  <a:pos x="8421" y="9786"/>
                </a:cxn>
                <a:cxn ang="0">
                  <a:pos x="8637" y="9177"/>
                </a:cxn>
                <a:cxn ang="0">
                  <a:pos x="8807" y="8539"/>
                </a:cxn>
                <a:cxn ang="0">
                  <a:pos x="8930" y="7877"/>
                </a:cxn>
                <a:cxn ang="0">
                  <a:pos x="9004" y="7202"/>
                </a:cxn>
                <a:cxn ang="0">
                  <a:pos x="9029" y="6519"/>
                </a:cxn>
              </a:cxnLst>
              <a:rect l="0" t="0" r="r" b="b"/>
              <a:pathLst>
                <a:path w="9029" h="13037">
                  <a:moveTo>
                    <a:pt x="9029" y="6519"/>
                  </a:moveTo>
                  <a:lnTo>
                    <a:pt x="9028" y="6405"/>
                  </a:lnTo>
                  <a:lnTo>
                    <a:pt x="9027" y="6291"/>
                  </a:lnTo>
                  <a:lnTo>
                    <a:pt x="9023" y="6176"/>
                  </a:lnTo>
                  <a:lnTo>
                    <a:pt x="9018" y="6063"/>
                  </a:lnTo>
                  <a:lnTo>
                    <a:pt x="9012" y="5949"/>
                  </a:lnTo>
                  <a:lnTo>
                    <a:pt x="9004" y="5836"/>
                  </a:lnTo>
                  <a:lnTo>
                    <a:pt x="8996" y="5722"/>
                  </a:lnTo>
                  <a:lnTo>
                    <a:pt x="8985" y="5609"/>
                  </a:lnTo>
                  <a:lnTo>
                    <a:pt x="8974" y="5497"/>
                  </a:lnTo>
                  <a:lnTo>
                    <a:pt x="8961" y="5383"/>
                  </a:lnTo>
                  <a:lnTo>
                    <a:pt x="8946" y="5272"/>
                  </a:lnTo>
                  <a:lnTo>
                    <a:pt x="8930" y="5160"/>
                  </a:lnTo>
                  <a:lnTo>
                    <a:pt x="8913" y="5049"/>
                  </a:lnTo>
                  <a:lnTo>
                    <a:pt x="8894" y="4938"/>
                  </a:lnTo>
                  <a:lnTo>
                    <a:pt x="8875" y="4827"/>
                  </a:lnTo>
                  <a:lnTo>
                    <a:pt x="8853" y="4717"/>
                  </a:lnTo>
                  <a:lnTo>
                    <a:pt x="8831" y="4608"/>
                  </a:lnTo>
                  <a:lnTo>
                    <a:pt x="8807" y="4500"/>
                  </a:lnTo>
                  <a:lnTo>
                    <a:pt x="8782" y="4391"/>
                  </a:lnTo>
                  <a:lnTo>
                    <a:pt x="8755" y="4284"/>
                  </a:lnTo>
                  <a:lnTo>
                    <a:pt x="8728" y="4177"/>
                  </a:lnTo>
                  <a:lnTo>
                    <a:pt x="8699" y="4071"/>
                  </a:lnTo>
                  <a:lnTo>
                    <a:pt x="8668" y="3965"/>
                  </a:lnTo>
                  <a:lnTo>
                    <a:pt x="8637" y="3861"/>
                  </a:lnTo>
                  <a:lnTo>
                    <a:pt x="8604" y="3757"/>
                  </a:lnTo>
                  <a:lnTo>
                    <a:pt x="8569" y="3655"/>
                  </a:lnTo>
                  <a:lnTo>
                    <a:pt x="8534" y="3552"/>
                  </a:lnTo>
                  <a:lnTo>
                    <a:pt x="8498" y="3451"/>
                  </a:lnTo>
                  <a:lnTo>
                    <a:pt x="8460" y="3350"/>
                  </a:lnTo>
                  <a:lnTo>
                    <a:pt x="8421" y="3251"/>
                  </a:lnTo>
                  <a:lnTo>
                    <a:pt x="8381" y="3154"/>
                  </a:lnTo>
                  <a:lnTo>
                    <a:pt x="8340" y="3056"/>
                  </a:lnTo>
                  <a:lnTo>
                    <a:pt x="8297" y="2960"/>
                  </a:lnTo>
                  <a:lnTo>
                    <a:pt x="8253" y="2865"/>
                  </a:lnTo>
                  <a:lnTo>
                    <a:pt x="8208" y="2771"/>
                  </a:lnTo>
                  <a:lnTo>
                    <a:pt x="8163" y="2678"/>
                  </a:lnTo>
                  <a:lnTo>
                    <a:pt x="8116" y="2586"/>
                  </a:lnTo>
                  <a:lnTo>
                    <a:pt x="8067" y="2497"/>
                  </a:lnTo>
                  <a:lnTo>
                    <a:pt x="8018" y="2408"/>
                  </a:lnTo>
                  <a:lnTo>
                    <a:pt x="7967" y="2319"/>
                  </a:lnTo>
                  <a:lnTo>
                    <a:pt x="7916" y="2233"/>
                  </a:lnTo>
                  <a:lnTo>
                    <a:pt x="7863" y="2148"/>
                  </a:lnTo>
                  <a:lnTo>
                    <a:pt x="7810" y="2064"/>
                  </a:lnTo>
                  <a:lnTo>
                    <a:pt x="7756" y="1981"/>
                  </a:lnTo>
                  <a:lnTo>
                    <a:pt x="7700" y="1899"/>
                  </a:lnTo>
                  <a:lnTo>
                    <a:pt x="7644" y="1820"/>
                  </a:lnTo>
                  <a:lnTo>
                    <a:pt x="7586" y="1741"/>
                  </a:lnTo>
                  <a:lnTo>
                    <a:pt x="7528" y="1665"/>
                  </a:lnTo>
                  <a:lnTo>
                    <a:pt x="7469" y="1589"/>
                  </a:lnTo>
                  <a:lnTo>
                    <a:pt x="7408" y="1515"/>
                  </a:lnTo>
                  <a:lnTo>
                    <a:pt x="7347" y="1443"/>
                  </a:lnTo>
                  <a:lnTo>
                    <a:pt x="7285" y="1373"/>
                  </a:lnTo>
                  <a:lnTo>
                    <a:pt x="7222" y="1303"/>
                  </a:lnTo>
                  <a:lnTo>
                    <a:pt x="7158" y="1235"/>
                  </a:lnTo>
                  <a:lnTo>
                    <a:pt x="7094" y="1170"/>
                  </a:lnTo>
                  <a:lnTo>
                    <a:pt x="7029" y="1105"/>
                  </a:lnTo>
                  <a:lnTo>
                    <a:pt x="6963" y="1042"/>
                  </a:lnTo>
                  <a:lnTo>
                    <a:pt x="6896" y="982"/>
                  </a:lnTo>
                  <a:lnTo>
                    <a:pt x="6829" y="923"/>
                  </a:lnTo>
                  <a:lnTo>
                    <a:pt x="6761" y="865"/>
                  </a:lnTo>
                  <a:lnTo>
                    <a:pt x="6691" y="809"/>
                  </a:lnTo>
                  <a:lnTo>
                    <a:pt x="6622" y="755"/>
                  </a:lnTo>
                  <a:lnTo>
                    <a:pt x="6552" y="702"/>
                  </a:lnTo>
                  <a:lnTo>
                    <a:pt x="6481" y="651"/>
                  </a:lnTo>
                  <a:lnTo>
                    <a:pt x="6410" y="603"/>
                  </a:lnTo>
                  <a:lnTo>
                    <a:pt x="6337" y="556"/>
                  </a:lnTo>
                  <a:lnTo>
                    <a:pt x="6265" y="511"/>
                  </a:lnTo>
                  <a:lnTo>
                    <a:pt x="6193" y="468"/>
                  </a:lnTo>
                  <a:lnTo>
                    <a:pt x="6119" y="425"/>
                  </a:lnTo>
                  <a:lnTo>
                    <a:pt x="6044" y="387"/>
                  </a:lnTo>
                  <a:lnTo>
                    <a:pt x="5969" y="348"/>
                  </a:lnTo>
                  <a:lnTo>
                    <a:pt x="5894" y="313"/>
                  </a:lnTo>
                  <a:lnTo>
                    <a:pt x="5820" y="279"/>
                  </a:lnTo>
                  <a:lnTo>
                    <a:pt x="5744" y="247"/>
                  </a:lnTo>
                  <a:lnTo>
                    <a:pt x="5668" y="217"/>
                  </a:lnTo>
                  <a:lnTo>
                    <a:pt x="5590" y="189"/>
                  </a:lnTo>
                  <a:lnTo>
                    <a:pt x="5514" y="162"/>
                  </a:lnTo>
                  <a:lnTo>
                    <a:pt x="5437" y="138"/>
                  </a:lnTo>
                  <a:lnTo>
                    <a:pt x="5359" y="116"/>
                  </a:lnTo>
                  <a:lnTo>
                    <a:pt x="5281" y="96"/>
                  </a:lnTo>
                  <a:lnTo>
                    <a:pt x="5203" y="77"/>
                  </a:lnTo>
                  <a:lnTo>
                    <a:pt x="5126" y="61"/>
                  </a:lnTo>
                  <a:lnTo>
                    <a:pt x="5047" y="46"/>
                  </a:lnTo>
                  <a:lnTo>
                    <a:pt x="4969" y="34"/>
                  </a:lnTo>
                  <a:lnTo>
                    <a:pt x="4889" y="23"/>
                  </a:lnTo>
                  <a:lnTo>
                    <a:pt x="4810" y="15"/>
                  </a:lnTo>
                  <a:lnTo>
                    <a:pt x="4732" y="9"/>
                  </a:lnTo>
                  <a:lnTo>
                    <a:pt x="4652" y="4"/>
                  </a:lnTo>
                  <a:lnTo>
                    <a:pt x="4574" y="2"/>
                  </a:lnTo>
                  <a:lnTo>
                    <a:pt x="4495" y="0"/>
                  </a:lnTo>
                  <a:lnTo>
                    <a:pt x="4416" y="3"/>
                  </a:lnTo>
                  <a:lnTo>
                    <a:pt x="4337" y="5"/>
                  </a:lnTo>
                  <a:lnTo>
                    <a:pt x="4258" y="11"/>
                  </a:lnTo>
                  <a:lnTo>
                    <a:pt x="4179" y="19"/>
                  </a:lnTo>
                  <a:lnTo>
                    <a:pt x="4101" y="28"/>
                  </a:lnTo>
                  <a:lnTo>
                    <a:pt x="4022" y="40"/>
                  </a:lnTo>
                  <a:lnTo>
                    <a:pt x="3944" y="54"/>
                  </a:lnTo>
                  <a:lnTo>
                    <a:pt x="3865" y="68"/>
                  </a:lnTo>
                  <a:lnTo>
                    <a:pt x="3787" y="86"/>
                  </a:lnTo>
                  <a:lnTo>
                    <a:pt x="3710" y="105"/>
                  </a:lnTo>
                  <a:lnTo>
                    <a:pt x="3631" y="127"/>
                  </a:lnTo>
                  <a:lnTo>
                    <a:pt x="3554" y="150"/>
                  </a:lnTo>
                  <a:lnTo>
                    <a:pt x="3477" y="176"/>
                  </a:lnTo>
                  <a:lnTo>
                    <a:pt x="3401" y="202"/>
                  </a:lnTo>
                  <a:lnTo>
                    <a:pt x="3323" y="231"/>
                  </a:lnTo>
                  <a:lnTo>
                    <a:pt x="3247" y="262"/>
                  </a:lnTo>
                  <a:lnTo>
                    <a:pt x="3172" y="295"/>
                  </a:lnTo>
                  <a:lnTo>
                    <a:pt x="3098" y="330"/>
                  </a:lnTo>
                  <a:lnTo>
                    <a:pt x="3023" y="367"/>
                  </a:lnTo>
                  <a:lnTo>
                    <a:pt x="2948" y="406"/>
                  </a:lnTo>
                  <a:lnTo>
                    <a:pt x="2874" y="446"/>
                  </a:lnTo>
                  <a:lnTo>
                    <a:pt x="2801" y="489"/>
                  </a:lnTo>
                  <a:lnTo>
                    <a:pt x="2728" y="533"/>
                  </a:lnTo>
                  <a:lnTo>
                    <a:pt x="2656" y="579"/>
                  </a:lnTo>
                  <a:lnTo>
                    <a:pt x="2583" y="627"/>
                  </a:lnTo>
                  <a:lnTo>
                    <a:pt x="2512" y="676"/>
                  </a:lnTo>
                  <a:lnTo>
                    <a:pt x="2442" y="728"/>
                  </a:lnTo>
                  <a:lnTo>
                    <a:pt x="2372" y="782"/>
                  </a:lnTo>
                  <a:lnTo>
                    <a:pt x="2303" y="836"/>
                  </a:lnTo>
                  <a:lnTo>
                    <a:pt x="2235" y="893"/>
                  </a:lnTo>
                  <a:lnTo>
                    <a:pt x="2167" y="952"/>
                  </a:lnTo>
                  <a:lnTo>
                    <a:pt x="2099" y="1012"/>
                  </a:lnTo>
                  <a:lnTo>
                    <a:pt x="2033" y="1074"/>
                  </a:lnTo>
                  <a:lnTo>
                    <a:pt x="1968" y="1138"/>
                  </a:lnTo>
                  <a:lnTo>
                    <a:pt x="1903" y="1203"/>
                  </a:lnTo>
                  <a:lnTo>
                    <a:pt x="1839" y="1269"/>
                  </a:lnTo>
                  <a:lnTo>
                    <a:pt x="1776" y="1338"/>
                  </a:lnTo>
                  <a:lnTo>
                    <a:pt x="1713" y="1408"/>
                  </a:lnTo>
                  <a:lnTo>
                    <a:pt x="1651" y="1479"/>
                  </a:lnTo>
                  <a:lnTo>
                    <a:pt x="1591" y="1552"/>
                  </a:lnTo>
                  <a:lnTo>
                    <a:pt x="1531" y="1627"/>
                  </a:lnTo>
                  <a:lnTo>
                    <a:pt x="1473" y="1703"/>
                  </a:lnTo>
                  <a:lnTo>
                    <a:pt x="1415" y="1781"/>
                  </a:lnTo>
                  <a:lnTo>
                    <a:pt x="1357" y="1860"/>
                  </a:lnTo>
                  <a:lnTo>
                    <a:pt x="1301" y="1940"/>
                  </a:lnTo>
                  <a:lnTo>
                    <a:pt x="1246" y="2022"/>
                  </a:lnTo>
                  <a:lnTo>
                    <a:pt x="1193" y="2106"/>
                  </a:lnTo>
                  <a:lnTo>
                    <a:pt x="1140" y="2190"/>
                  </a:lnTo>
                  <a:lnTo>
                    <a:pt x="1088" y="2276"/>
                  </a:lnTo>
                  <a:lnTo>
                    <a:pt x="1037" y="2363"/>
                  </a:lnTo>
                  <a:lnTo>
                    <a:pt x="986" y="2452"/>
                  </a:lnTo>
                  <a:lnTo>
                    <a:pt x="938" y="2542"/>
                  </a:lnTo>
                  <a:lnTo>
                    <a:pt x="890" y="2632"/>
                  </a:lnTo>
                  <a:lnTo>
                    <a:pt x="844" y="2725"/>
                  </a:lnTo>
                  <a:lnTo>
                    <a:pt x="798" y="2818"/>
                  </a:lnTo>
                  <a:lnTo>
                    <a:pt x="753" y="2912"/>
                  </a:lnTo>
                  <a:lnTo>
                    <a:pt x="711" y="3008"/>
                  </a:lnTo>
                  <a:lnTo>
                    <a:pt x="669" y="3104"/>
                  </a:lnTo>
                  <a:lnTo>
                    <a:pt x="628" y="3202"/>
                  </a:lnTo>
                  <a:lnTo>
                    <a:pt x="588" y="3301"/>
                  </a:lnTo>
                  <a:lnTo>
                    <a:pt x="551" y="3401"/>
                  </a:lnTo>
                  <a:lnTo>
                    <a:pt x="513" y="3501"/>
                  </a:lnTo>
                  <a:lnTo>
                    <a:pt x="477" y="3603"/>
                  </a:lnTo>
                  <a:lnTo>
                    <a:pt x="442" y="3705"/>
                  </a:lnTo>
                  <a:lnTo>
                    <a:pt x="408" y="3809"/>
                  </a:lnTo>
                  <a:lnTo>
                    <a:pt x="377" y="3913"/>
                  </a:lnTo>
                  <a:lnTo>
                    <a:pt x="345" y="4018"/>
                  </a:lnTo>
                  <a:lnTo>
                    <a:pt x="315" y="4123"/>
                  </a:lnTo>
                  <a:lnTo>
                    <a:pt x="287" y="4230"/>
                  </a:lnTo>
                  <a:lnTo>
                    <a:pt x="261" y="4337"/>
                  </a:lnTo>
                  <a:lnTo>
                    <a:pt x="234" y="4445"/>
                  </a:lnTo>
                  <a:lnTo>
                    <a:pt x="210" y="4554"/>
                  </a:lnTo>
                  <a:lnTo>
                    <a:pt x="187" y="4663"/>
                  </a:lnTo>
                  <a:lnTo>
                    <a:pt x="166" y="4772"/>
                  </a:lnTo>
                  <a:lnTo>
                    <a:pt x="145" y="4882"/>
                  </a:lnTo>
                  <a:lnTo>
                    <a:pt x="126" y="4993"/>
                  </a:lnTo>
                  <a:lnTo>
                    <a:pt x="108" y="5104"/>
                  </a:lnTo>
                  <a:lnTo>
                    <a:pt x="91" y="5215"/>
                  </a:lnTo>
                  <a:lnTo>
                    <a:pt x="76" y="5328"/>
                  </a:lnTo>
                  <a:lnTo>
                    <a:pt x="62" y="5440"/>
                  </a:lnTo>
                  <a:lnTo>
                    <a:pt x="50" y="5552"/>
                  </a:lnTo>
                  <a:lnTo>
                    <a:pt x="39" y="5666"/>
                  </a:lnTo>
                  <a:lnTo>
                    <a:pt x="29" y="5779"/>
                  </a:lnTo>
                  <a:lnTo>
                    <a:pt x="21" y="5893"/>
                  </a:lnTo>
                  <a:lnTo>
                    <a:pt x="13" y="6006"/>
                  </a:lnTo>
                  <a:lnTo>
                    <a:pt x="9" y="6120"/>
                  </a:lnTo>
                  <a:lnTo>
                    <a:pt x="4" y="6233"/>
                  </a:lnTo>
                  <a:lnTo>
                    <a:pt x="1" y="6348"/>
                  </a:lnTo>
                  <a:lnTo>
                    <a:pt x="0" y="6461"/>
                  </a:lnTo>
                  <a:lnTo>
                    <a:pt x="0" y="6576"/>
                  </a:lnTo>
                  <a:lnTo>
                    <a:pt x="1" y="6689"/>
                  </a:lnTo>
                  <a:lnTo>
                    <a:pt x="4" y="6804"/>
                  </a:lnTo>
                  <a:lnTo>
                    <a:pt x="9" y="6918"/>
                  </a:lnTo>
                  <a:lnTo>
                    <a:pt x="13" y="7031"/>
                  </a:lnTo>
                  <a:lnTo>
                    <a:pt x="21" y="7145"/>
                  </a:lnTo>
                  <a:lnTo>
                    <a:pt x="29" y="7258"/>
                  </a:lnTo>
                  <a:lnTo>
                    <a:pt x="39" y="7371"/>
                  </a:lnTo>
                  <a:lnTo>
                    <a:pt x="50" y="7485"/>
                  </a:lnTo>
                  <a:lnTo>
                    <a:pt x="62" y="7597"/>
                  </a:lnTo>
                  <a:lnTo>
                    <a:pt x="76" y="7709"/>
                  </a:lnTo>
                  <a:lnTo>
                    <a:pt x="91" y="7822"/>
                  </a:lnTo>
                  <a:lnTo>
                    <a:pt x="108" y="7933"/>
                  </a:lnTo>
                  <a:lnTo>
                    <a:pt x="126" y="8044"/>
                  </a:lnTo>
                  <a:lnTo>
                    <a:pt x="145" y="8155"/>
                  </a:lnTo>
                  <a:lnTo>
                    <a:pt x="166" y="8265"/>
                  </a:lnTo>
                  <a:lnTo>
                    <a:pt x="187" y="8375"/>
                  </a:lnTo>
                  <a:lnTo>
                    <a:pt x="210" y="8484"/>
                  </a:lnTo>
                  <a:lnTo>
                    <a:pt x="234" y="8592"/>
                  </a:lnTo>
                  <a:lnTo>
                    <a:pt x="260" y="8701"/>
                  </a:lnTo>
                  <a:lnTo>
                    <a:pt x="287" y="8807"/>
                  </a:lnTo>
                  <a:lnTo>
                    <a:pt x="315" y="8914"/>
                  </a:lnTo>
                  <a:lnTo>
                    <a:pt x="345" y="9019"/>
                  </a:lnTo>
                  <a:lnTo>
                    <a:pt x="377" y="9124"/>
                  </a:lnTo>
                  <a:lnTo>
                    <a:pt x="408" y="9228"/>
                  </a:lnTo>
                  <a:lnTo>
                    <a:pt x="442" y="9332"/>
                  </a:lnTo>
                  <a:lnTo>
                    <a:pt x="477" y="9435"/>
                  </a:lnTo>
                  <a:lnTo>
                    <a:pt x="513" y="9536"/>
                  </a:lnTo>
                  <a:lnTo>
                    <a:pt x="549" y="9636"/>
                  </a:lnTo>
                  <a:lnTo>
                    <a:pt x="588" y="9736"/>
                  </a:lnTo>
                  <a:lnTo>
                    <a:pt x="628" y="9835"/>
                  </a:lnTo>
                  <a:lnTo>
                    <a:pt x="669" y="9933"/>
                  </a:lnTo>
                  <a:lnTo>
                    <a:pt x="711" y="10030"/>
                  </a:lnTo>
                  <a:lnTo>
                    <a:pt x="753" y="10125"/>
                  </a:lnTo>
                  <a:lnTo>
                    <a:pt x="798" y="10219"/>
                  </a:lnTo>
                  <a:lnTo>
                    <a:pt x="844" y="10313"/>
                  </a:lnTo>
                  <a:lnTo>
                    <a:pt x="890" y="10405"/>
                  </a:lnTo>
                  <a:lnTo>
                    <a:pt x="938" y="10496"/>
                  </a:lnTo>
                  <a:lnTo>
                    <a:pt x="986" y="10586"/>
                  </a:lnTo>
                  <a:lnTo>
                    <a:pt x="1036" y="10674"/>
                  </a:lnTo>
                  <a:lnTo>
                    <a:pt x="1088" y="10761"/>
                  </a:lnTo>
                  <a:lnTo>
                    <a:pt x="1140" y="10847"/>
                  </a:lnTo>
                  <a:lnTo>
                    <a:pt x="1193" y="10933"/>
                  </a:lnTo>
                  <a:lnTo>
                    <a:pt x="1246" y="11015"/>
                  </a:lnTo>
                  <a:lnTo>
                    <a:pt x="1301" y="11097"/>
                  </a:lnTo>
                  <a:lnTo>
                    <a:pt x="1357" y="11178"/>
                  </a:lnTo>
                  <a:lnTo>
                    <a:pt x="1414" y="11256"/>
                  </a:lnTo>
                  <a:lnTo>
                    <a:pt x="1472" y="11335"/>
                  </a:lnTo>
                  <a:lnTo>
                    <a:pt x="1531" y="11411"/>
                  </a:lnTo>
                  <a:lnTo>
                    <a:pt x="1591" y="11486"/>
                  </a:lnTo>
                  <a:lnTo>
                    <a:pt x="1651" y="11558"/>
                  </a:lnTo>
                  <a:lnTo>
                    <a:pt x="1713" y="11630"/>
                  </a:lnTo>
                  <a:lnTo>
                    <a:pt x="1776" y="11700"/>
                  </a:lnTo>
                  <a:lnTo>
                    <a:pt x="1839" y="11768"/>
                  </a:lnTo>
                  <a:lnTo>
                    <a:pt x="1903" y="11836"/>
                  </a:lnTo>
                  <a:lnTo>
                    <a:pt x="1968" y="11901"/>
                  </a:lnTo>
                  <a:lnTo>
                    <a:pt x="2033" y="11964"/>
                  </a:lnTo>
                  <a:lnTo>
                    <a:pt x="2099" y="12025"/>
                  </a:lnTo>
                  <a:lnTo>
                    <a:pt x="2167" y="12085"/>
                  </a:lnTo>
                  <a:lnTo>
                    <a:pt x="2235" y="12145"/>
                  </a:lnTo>
                  <a:lnTo>
                    <a:pt x="2303" y="12201"/>
                  </a:lnTo>
                  <a:lnTo>
                    <a:pt x="2372" y="12256"/>
                  </a:lnTo>
                  <a:lnTo>
                    <a:pt x="2442" y="12309"/>
                  </a:lnTo>
                  <a:lnTo>
                    <a:pt x="2512" y="12361"/>
                  </a:lnTo>
                  <a:lnTo>
                    <a:pt x="2583" y="12410"/>
                  </a:lnTo>
                  <a:lnTo>
                    <a:pt x="2656" y="12459"/>
                  </a:lnTo>
                  <a:lnTo>
                    <a:pt x="2728" y="12504"/>
                  </a:lnTo>
                  <a:lnTo>
                    <a:pt x="2801" y="12549"/>
                  </a:lnTo>
                  <a:lnTo>
                    <a:pt x="2874" y="12591"/>
                  </a:lnTo>
                  <a:lnTo>
                    <a:pt x="2948" y="12631"/>
                  </a:lnTo>
                  <a:lnTo>
                    <a:pt x="3022" y="12670"/>
                  </a:lnTo>
                  <a:lnTo>
                    <a:pt x="3096" y="12707"/>
                  </a:lnTo>
                  <a:lnTo>
                    <a:pt x="3172" y="12742"/>
                  </a:lnTo>
                  <a:lnTo>
                    <a:pt x="3247" y="12775"/>
                  </a:lnTo>
                  <a:lnTo>
                    <a:pt x="3323" y="12806"/>
                  </a:lnTo>
                  <a:lnTo>
                    <a:pt x="3401" y="12835"/>
                  </a:lnTo>
                  <a:lnTo>
                    <a:pt x="3477" y="12862"/>
                  </a:lnTo>
                  <a:lnTo>
                    <a:pt x="3554" y="12887"/>
                  </a:lnTo>
                  <a:lnTo>
                    <a:pt x="3631" y="12911"/>
                  </a:lnTo>
                  <a:lnTo>
                    <a:pt x="3708" y="12932"/>
                  </a:lnTo>
                  <a:lnTo>
                    <a:pt x="3787" y="12951"/>
                  </a:lnTo>
                  <a:lnTo>
                    <a:pt x="3865" y="12969"/>
                  </a:lnTo>
                  <a:lnTo>
                    <a:pt x="3944" y="12985"/>
                  </a:lnTo>
                  <a:lnTo>
                    <a:pt x="4022" y="12998"/>
                  </a:lnTo>
                  <a:lnTo>
                    <a:pt x="4101" y="13009"/>
                  </a:lnTo>
                  <a:lnTo>
                    <a:pt x="4179" y="13019"/>
                  </a:lnTo>
                  <a:lnTo>
                    <a:pt x="4258" y="13026"/>
                  </a:lnTo>
                  <a:lnTo>
                    <a:pt x="4337" y="13032"/>
                  </a:lnTo>
                  <a:lnTo>
                    <a:pt x="4416" y="13036"/>
                  </a:lnTo>
                  <a:lnTo>
                    <a:pt x="4494" y="13037"/>
                  </a:lnTo>
                  <a:lnTo>
                    <a:pt x="4574" y="13036"/>
                  </a:lnTo>
                  <a:lnTo>
                    <a:pt x="4652" y="13033"/>
                  </a:lnTo>
                  <a:lnTo>
                    <a:pt x="4732" y="13029"/>
                  </a:lnTo>
                  <a:lnTo>
                    <a:pt x="4810" y="13022"/>
                  </a:lnTo>
                  <a:lnTo>
                    <a:pt x="4889" y="13014"/>
                  </a:lnTo>
                  <a:lnTo>
                    <a:pt x="4969" y="13004"/>
                  </a:lnTo>
                  <a:lnTo>
                    <a:pt x="5047" y="12991"/>
                  </a:lnTo>
                  <a:lnTo>
                    <a:pt x="5126" y="12976"/>
                  </a:lnTo>
                  <a:lnTo>
                    <a:pt x="5203" y="12961"/>
                  </a:lnTo>
                  <a:lnTo>
                    <a:pt x="5281" y="12943"/>
                  </a:lnTo>
                  <a:lnTo>
                    <a:pt x="5359" y="12922"/>
                  </a:lnTo>
                  <a:lnTo>
                    <a:pt x="5437" y="12899"/>
                  </a:lnTo>
                  <a:lnTo>
                    <a:pt x="5514" y="12875"/>
                  </a:lnTo>
                  <a:lnTo>
                    <a:pt x="5590" y="12848"/>
                  </a:lnTo>
                  <a:lnTo>
                    <a:pt x="5668" y="12821"/>
                  </a:lnTo>
                  <a:lnTo>
                    <a:pt x="5744" y="12790"/>
                  </a:lnTo>
                  <a:lnTo>
                    <a:pt x="5820" y="12759"/>
                  </a:lnTo>
                  <a:lnTo>
                    <a:pt x="5894" y="12725"/>
                  </a:lnTo>
                  <a:lnTo>
                    <a:pt x="5969" y="12689"/>
                  </a:lnTo>
                  <a:lnTo>
                    <a:pt x="6044" y="12652"/>
                  </a:lnTo>
                  <a:lnTo>
                    <a:pt x="6118" y="12612"/>
                  </a:lnTo>
                  <a:lnTo>
                    <a:pt x="6191" y="12571"/>
                  </a:lnTo>
                  <a:lnTo>
                    <a:pt x="6265" y="12527"/>
                  </a:lnTo>
                  <a:lnTo>
                    <a:pt x="6337" y="12481"/>
                  </a:lnTo>
                  <a:lnTo>
                    <a:pt x="6410" y="12434"/>
                  </a:lnTo>
                  <a:lnTo>
                    <a:pt x="6481" y="12386"/>
                  </a:lnTo>
                  <a:lnTo>
                    <a:pt x="6552" y="12335"/>
                  </a:lnTo>
                  <a:lnTo>
                    <a:pt x="6622" y="12283"/>
                  </a:lnTo>
                  <a:lnTo>
                    <a:pt x="6691" y="12229"/>
                  </a:lnTo>
                  <a:lnTo>
                    <a:pt x="6760" y="12172"/>
                  </a:lnTo>
                  <a:lnTo>
                    <a:pt x="6829" y="12116"/>
                  </a:lnTo>
                  <a:lnTo>
                    <a:pt x="6896" y="12057"/>
                  </a:lnTo>
                  <a:lnTo>
                    <a:pt x="6963" y="11995"/>
                  </a:lnTo>
                  <a:lnTo>
                    <a:pt x="7029" y="11932"/>
                  </a:lnTo>
                  <a:lnTo>
                    <a:pt x="7094" y="11868"/>
                  </a:lnTo>
                  <a:lnTo>
                    <a:pt x="7158" y="11802"/>
                  </a:lnTo>
                  <a:lnTo>
                    <a:pt x="7222" y="11734"/>
                  </a:lnTo>
                  <a:lnTo>
                    <a:pt x="7285" y="11665"/>
                  </a:lnTo>
                  <a:lnTo>
                    <a:pt x="7347" y="11594"/>
                  </a:lnTo>
                  <a:lnTo>
                    <a:pt x="7408" y="11522"/>
                  </a:lnTo>
                  <a:lnTo>
                    <a:pt x="7469" y="11448"/>
                  </a:lnTo>
                  <a:lnTo>
                    <a:pt x="7528" y="11373"/>
                  </a:lnTo>
                  <a:lnTo>
                    <a:pt x="7586" y="11296"/>
                  </a:lnTo>
                  <a:lnTo>
                    <a:pt x="7644" y="11218"/>
                  </a:lnTo>
                  <a:lnTo>
                    <a:pt x="7700" y="11138"/>
                  </a:lnTo>
                  <a:lnTo>
                    <a:pt x="7756" y="11057"/>
                  </a:lnTo>
                  <a:lnTo>
                    <a:pt x="7810" y="10974"/>
                  </a:lnTo>
                  <a:lnTo>
                    <a:pt x="7863" y="10890"/>
                  </a:lnTo>
                  <a:lnTo>
                    <a:pt x="7916" y="10805"/>
                  </a:lnTo>
                  <a:lnTo>
                    <a:pt x="7967" y="10718"/>
                  </a:lnTo>
                  <a:lnTo>
                    <a:pt x="8018" y="10631"/>
                  </a:lnTo>
                  <a:lnTo>
                    <a:pt x="8067" y="10542"/>
                  </a:lnTo>
                  <a:lnTo>
                    <a:pt x="8116" y="10451"/>
                  </a:lnTo>
                  <a:lnTo>
                    <a:pt x="8163" y="10359"/>
                  </a:lnTo>
                  <a:lnTo>
                    <a:pt x="8208" y="10266"/>
                  </a:lnTo>
                  <a:lnTo>
                    <a:pt x="8253" y="10172"/>
                  </a:lnTo>
                  <a:lnTo>
                    <a:pt x="8297" y="10078"/>
                  </a:lnTo>
                  <a:lnTo>
                    <a:pt x="8340" y="9981"/>
                  </a:lnTo>
                  <a:lnTo>
                    <a:pt x="8381" y="9885"/>
                  </a:lnTo>
                  <a:lnTo>
                    <a:pt x="8421" y="9786"/>
                  </a:lnTo>
                  <a:lnTo>
                    <a:pt x="8460" y="9687"/>
                  </a:lnTo>
                  <a:lnTo>
                    <a:pt x="8498" y="9587"/>
                  </a:lnTo>
                  <a:lnTo>
                    <a:pt x="8534" y="9485"/>
                  </a:lnTo>
                  <a:lnTo>
                    <a:pt x="8569" y="9384"/>
                  </a:lnTo>
                  <a:lnTo>
                    <a:pt x="8604" y="9281"/>
                  </a:lnTo>
                  <a:lnTo>
                    <a:pt x="8637" y="9177"/>
                  </a:lnTo>
                  <a:lnTo>
                    <a:pt x="8668" y="9072"/>
                  </a:lnTo>
                  <a:lnTo>
                    <a:pt x="8699" y="8967"/>
                  </a:lnTo>
                  <a:lnTo>
                    <a:pt x="8728" y="8861"/>
                  </a:lnTo>
                  <a:lnTo>
                    <a:pt x="8755" y="8754"/>
                  </a:lnTo>
                  <a:lnTo>
                    <a:pt x="8782" y="8646"/>
                  </a:lnTo>
                  <a:lnTo>
                    <a:pt x="8807" y="8539"/>
                  </a:lnTo>
                  <a:lnTo>
                    <a:pt x="8831" y="8430"/>
                  </a:lnTo>
                  <a:lnTo>
                    <a:pt x="8853" y="8320"/>
                  </a:lnTo>
                  <a:lnTo>
                    <a:pt x="8875" y="8210"/>
                  </a:lnTo>
                  <a:lnTo>
                    <a:pt x="8894" y="8101"/>
                  </a:lnTo>
                  <a:lnTo>
                    <a:pt x="8913" y="7990"/>
                  </a:lnTo>
                  <a:lnTo>
                    <a:pt x="8930" y="7877"/>
                  </a:lnTo>
                  <a:lnTo>
                    <a:pt x="8946" y="7766"/>
                  </a:lnTo>
                  <a:lnTo>
                    <a:pt x="8961" y="7654"/>
                  </a:lnTo>
                  <a:lnTo>
                    <a:pt x="8974" y="7542"/>
                  </a:lnTo>
                  <a:lnTo>
                    <a:pt x="8985" y="7428"/>
                  </a:lnTo>
                  <a:lnTo>
                    <a:pt x="8996" y="7316"/>
                  </a:lnTo>
                  <a:lnTo>
                    <a:pt x="9004" y="7202"/>
                  </a:lnTo>
                  <a:lnTo>
                    <a:pt x="9012" y="7089"/>
                  </a:lnTo>
                  <a:lnTo>
                    <a:pt x="9018" y="6974"/>
                  </a:lnTo>
                  <a:lnTo>
                    <a:pt x="9023" y="6861"/>
                  </a:lnTo>
                  <a:lnTo>
                    <a:pt x="9027" y="6747"/>
                  </a:lnTo>
                  <a:lnTo>
                    <a:pt x="9028" y="6633"/>
                  </a:lnTo>
                  <a:lnTo>
                    <a:pt x="9029" y="6519"/>
                  </a:lnTo>
                  <a:close/>
                </a:path>
              </a:pathLst>
            </a:custGeom>
            <a:solidFill>
              <a:srgbClr val="3263F6"/>
            </a:solidFill>
            <a:ln w="9525">
              <a:noFill/>
              <a:round/>
              <a:headEnd/>
              <a:tailEnd/>
            </a:ln>
          </p:spPr>
          <p:txBody>
            <a:bodyPr/>
            <a:lstStyle/>
            <a:p>
              <a:endParaRPr lang="ko-KR" altLang="en-US"/>
            </a:p>
          </p:txBody>
        </p:sp>
        <p:sp>
          <p:nvSpPr>
            <p:cNvPr id="230408" name="Freeform 8"/>
            <p:cNvSpPr>
              <a:spLocks/>
            </p:cNvSpPr>
            <p:nvPr/>
          </p:nvSpPr>
          <p:spPr bwMode="auto">
            <a:xfrm>
              <a:off x="2117" y="895"/>
              <a:ext cx="2235" cy="3236"/>
            </a:xfrm>
            <a:custGeom>
              <a:avLst/>
              <a:gdLst/>
              <a:ahLst/>
              <a:cxnLst>
                <a:cxn ang="0">
                  <a:pos x="8921" y="5907"/>
                </a:cxn>
                <a:cxn ang="0">
                  <a:pos x="8855" y="5235"/>
                </a:cxn>
                <a:cxn ang="0">
                  <a:pos x="8742" y="4576"/>
                </a:cxn>
                <a:cxn ang="0">
                  <a:pos x="8581" y="3937"/>
                </a:cxn>
                <a:cxn ang="0">
                  <a:pos x="8375" y="3327"/>
                </a:cxn>
                <a:cxn ang="0">
                  <a:pos x="8125" y="2751"/>
                </a:cxn>
                <a:cxn ang="0">
                  <a:pos x="7837" y="2217"/>
                </a:cxn>
                <a:cxn ang="0">
                  <a:pos x="7509" y="1729"/>
                </a:cxn>
                <a:cxn ang="0">
                  <a:pos x="7150" y="1294"/>
                </a:cxn>
                <a:cxn ang="0">
                  <a:pos x="6760" y="915"/>
                </a:cxn>
                <a:cxn ang="0">
                  <a:pos x="6345" y="598"/>
                </a:cxn>
                <a:cxn ang="0">
                  <a:pos x="5910" y="346"/>
                </a:cxn>
                <a:cxn ang="0">
                  <a:pos x="5459" y="161"/>
                </a:cxn>
                <a:cxn ang="0">
                  <a:pos x="4996" y="46"/>
                </a:cxn>
                <a:cxn ang="0">
                  <a:pos x="4528" y="2"/>
                </a:cxn>
                <a:cxn ang="0">
                  <a:pos x="4060" y="28"/>
                </a:cxn>
                <a:cxn ang="0">
                  <a:pos x="3595" y="126"/>
                </a:cxn>
                <a:cxn ang="0">
                  <a:pos x="3141" y="294"/>
                </a:cxn>
                <a:cxn ang="0">
                  <a:pos x="2700" y="529"/>
                </a:cxn>
                <a:cxn ang="0">
                  <a:pos x="2280" y="831"/>
                </a:cxn>
                <a:cxn ang="0">
                  <a:pos x="1884" y="1194"/>
                </a:cxn>
                <a:cxn ang="0">
                  <a:pos x="1516" y="1616"/>
                </a:cxn>
                <a:cxn ang="0">
                  <a:pos x="1181" y="2090"/>
                </a:cxn>
                <a:cxn ang="0">
                  <a:pos x="881" y="2614"/>
                </a:cxn>
                <a:cxn ang="0">
                  <a:pos x="622" y="3180"/>
                </a:cxn>
                <a:cxn ang="0">
                  <a:pos x="406" y="3781"/>
                </a:cxn>
                <a:cxn ang="0">
                  <a:pos x="233" y="4414"/>
                </a:cxn>
                <a:cxn ang="0">
                  <a:pos x="107" y="5068"/>
                </a:cxn>
                <a:cxn ang="0">
                  <a:pos x="29" y="5738"/>
                </a:cxn>
                <a:cxn ang="0">
                  <a:pos x="0" y="6416"/>
                </a:cxn>
                <a:cxn ang="0">
                  <a:pos x="21" y="7095"/>
                </a:cxn>
                <a:cxn ang="0">
                  <a:pos x="91" y="7766"/>
                </a:cxn>
                <a:cxn ang="0">
                  <a:pos x="209" y="8424"/>
                </a:cxn>
                <a:cxn ang="0">
                  <a:pos x="373" y="9060"/>
                </a:cxn>
                <a:cxn ang="0">
                  <a:pos x="583" y="9667"/>
                </a:cxn>
                <a:cxn ang="0">
                  <a:pos x="835" y="10240"/>
                </a:cxn>
                <a:cxn ang="0">
                  <a:pos x="1129" y="10771"/>
                </a:cxn>
                <a:cxn ang="0">
                  <a:pos x="1458" y="11255"/>
                </a:cxn>
                <a:cxn ang="0">
                  <a:pos x="1820" y="11686"/>
                </a:cxn>
                <a:cxn ang="0">
                  <a:pos x="2213" y="12059"/>
                </a:cxn>
                <a:cxn ang="0">
                  <a:pos x="2629" y="12370"/>
                </a:cxn>
                <a:cxn ang="0">
                  <a:pos x="3066" y="12618"/>
                </a:cxn>
                <a:cxn ang="0">
                  <a:pos x="3519" y="12796"/>
                </a:cxn>
                <a:cxn ang="0">
                  <a:pos x="3981" y="12906"/>
                </a:cxn>
                <a:cxn ang="0">
                  <a:pos x="4449" y="12945"/>
                </a:cxn>
                <a:cxn ang="0">
                  <a:pos x="4918" y="12912"/>
                </a:cxn>
                <a:cxn ang="0">
                  <a:pos x="5381" y="12808"/>
                </a:cxn>
                <a:cxn ang="0">
                  <a:pos x="5835" y="12635"/>
                </a:cxn>
                <a:cxn ang="0">
                  <a:pos x="6273" y="12394"/>
                </a:cxn>
                <a:cxn ang="0">
                  <a:pos x="6692" y="12088"/>
                </a:cxn>
                <a:cxn ang="0">
                  <a:pos x="7087" y="11718"/>
                </a:cxn>
                <a:cxn ang="0">
                  <a:pos x="7451" y="11292"/>
                </a:cxn>
                <a:cxn ang="0">
                  <a:pos x="7785" y="10813"/>
                </a:cxn>
                <a:cxn ang="0">
                  <a:pos x="8080" y="10287"/>
                </a:cxn>
                <a:cxn ang="0">
                  <a:pos x="8336" y="9717"/>
                </a:cxn>
                <a:cxn ang="0">
                  <a:pos x="8550" y="9112"/>
                </a:cxn>
                <a:cxn ang="0">
                  <a:pos x="8718" y="8478"/>
                </a:cxn>
                <a:cxn ang="0">
                  <a:pos x="8840" y="7823"/>
                </a:cxn>
                <a:cxn ang="0">
                  <a:pos x="8913" y="7152"/>
                </a:cxn>
                <a:cxn ang="0">
                  <a:pos x="8939" y="6473"/>
                </a:cxn>
              </a:cxnLst>
              <a:rect l="0" t="0" r="r" b="b"/>
              <a:pathLst>
                <a:path w="8939" h="12945">
                  <a:moveTo>
                    <a:pt x="8939" y="6473"/>
                  </a:moveTo>
                  <a:lnTo>
                    <a:pt x="8937" y="6360"/>
                  </a:lnTo>
                  <a:lnTo>
                    <a:pt x="8935" y="6246"/>
                  </a:lnTo>
                  <a:lnTo>
                    <a:pt x="8933" y="6133"/>
                  </a:lnTo>
                  <a:lnTo>
                    <a:pt x="8928" y="6021"/>
                  </a:lnTo>
                  <a:lnTo>
                    <a:pt x="8921" y="5907"/>
                  </a:lnTo>
                  <a:lnTo>
                    <a:pt x="8913" y="5795"/>
                  </a:lnTo>
                  <a:lnTo>
                    <a:pt x="8905" y="5681"/>
                  </a:lnTo>
                  <a:lnTo>
                    <a:pt x="8894" y="5569"/>
                  </a:lnTo>
                  <a:lnTo>
                    <a:pt x="8883" y="5458"/>
                  </a:lnTo>
                  <a:lnTo>
                    <a:pt x="8870" y="5346"/>
                  </a:lnTo>
                  <a:lnTo>
                    <a:pt x="8855" y="5235"/>
                  </a:lnTo>
                  <a:lnTo>
                    <a:pt x="8840" y="5124"/>
                  </a:lnTo>
                  <a:lnTo>
                    <a:pt x="8823" y="5013"/>
                  </a:lnTo>
                  <a:lnTo>
                    <a:pt x="8805" y="4903"/>
                  </a:lnTo>
                  <a:lnTo>
                    <a:pt x="8785" y="4793"/>
                  </a:lnTo>
                  <a:lnTo>
                    <a:pt x="8764" y="4684"/>
                  </a:lnTo>
                  <a:lnTo>
                    <a:pt x="8742" y="4576"/>
                  </a:lnTo>
                  <a:lnTo>
                    <a:pt x="8718" y="4467"/>
                  </a:lnTo>
                  <a:lnTo>
                    <a:pt x="8694" y="4359"/>
                  </a:lnTo>
                  <a:lnTo>
                    <a:pt x="8667" y="4253"/>
                  </a:lnTo>
                  <a:lnTo>
                    <a:pt x="8639" y="4147"/>
                  </a:lnTo>
                  <a:lnTo>
                    <a:pt x="8612" y="4042"/>
                  </a:lnTo>
                  <a:lnTo>
                    <a:pt x="8581" y="3937"/>
                  </a:lnTo>
                  <a:lnTo>
                    <a:pt x="8550" y="3833"/>
                  </a:lnTo>
                  <a:lnTo>
                    <a:pt x="8517" y="3731"/>
                  </a:lnTo>
                  <a:lnTo>
                    <a:pt x="8484" y="3628"/>
                  </a:lnTo>
                  <a:lnTo>
                    <a:pt x="8449" y="3526"/>
                  </a:lnTo>
                  <a:lnTo>
                    <a:pt x="8412" y="3426"/>
                  </a:lnTo>
                  <a:lnTo>
                    <a:pt x="8375" y="3327"/>
                  </a:lnTo>
                  <a:lnTo>
                    <a:pt x="8336" y="3228"/>
                  </a:lnTo>
                  <a:lnTo>
                    <a:pt x="8296" y="3131"/>
                  </a:lnTo>
                  <a:lnTo>
                    <a:pt x="8255" y="3034"/>
                  </a:lnTo>
                  <a:lnTo>
                    <a:pt x="8213" y="2939"/>
                  </a:lnTo>
                  <a:lnTo>
                    <a:pt x="8170" y="2844"/>
                  </a:lnTo>
                  <a:lnTo>
                    <a:pt x="8125" y="2751"/>
                  </a:lnTo>
                  <a:lnTo>
                    <a:pt x="8080" y="2660"/>
                  </a:lnTo>
                  <a:lnTo>
                    <a:pt x="8033" y="2568"/>
                  </a:lnTo>
                  <a:lnTo>
                    <a:pt x="7986" y="2479"/>
                  </a:lnTo>
                  <a:lnTo>
                    <a:pt x="7937" y="2391"/>
                  </a:lnTo>
                  <a:lnTo>
                    <a:pt x="7887" y="2302"/>
                  </a:lnTo>
                  <a:lnTo>
                    <a:pt x="7837" y="2217"/>
                  </a:lnTo>
                  <a:lnTo>
                    <a:pt x="7785" y="2132"/>
                  </a:lnTo>
                  <a:lnTo>
                    <a:pt x="7732" y="2049"/>
                  </a:lnTo>
                  <a:lnTo>
                    <a:pt x="7677" y="1967"/>
                  </a:lnTo>
                  <a:lnTo>
                    <a:pt x="7623" y="1886"/>
                  </a:lnTo>
                  <a:lnTo>
                    <a:pt x="7566" y="1807"/>
                  </a:lnTo>
                  <a:lnTo>
                    <a:pt x="7509" y="1729"/>
                  </a:lnTo>
                  <a:lnTo>
                    <a:pt x="7451" y="1653"/>
                  </a:lnTo>
                  <a:lnTo>
                    <a:pt x="7394" y="1578"/>
                  </a:lnTo>
                  <a:lnTo>
                    <a:pt x="7333" y="1504"/>
                  </a:lnTo>
                  <a:lnTo>
                    <a:pt x="7273" y="1433"/>
                  </a:lnTo>
                  <a:lnTo>
                    <a:pt x="7211" y="1362"/>
                  </a:lnTo>
                  <a:lnTo>
                    <a:pt x="7150" y="1294"/>
                  </a:lnTo>
                  <a:lnTo>
                    <a:pt x="7087" y="1227"/>
                  </a:lnTo>
                  <a:lnTo>
                    <a:pt x="7023" y="1162"/>
                  </a:lnTo>
                  <a:lnTo>
                    <a:pt x="6958" y="1098"/>
                  </a:lnTo>
                  <a:lnTo>
                    <a:pt x="6893" y="1035"/>
                  </a:lnTo>
                  <a:lnTo>
                    <a:pt x="6826" y="975"/>
                  </a:lnTo>
                  <a:lnTo>
                    <a:pt x="6760" y="915"/>
                  </a:lnTo>
                  <a:lnTo>
                    <a:pt x="6692" y="859"/>
                  </a:lnTo>
                  <a:lnTo>
                    <a:pt x="6625" y="803"/>
                  </a:lnTo>
                  <a:lnTo>
                    <a:pt x="6556" y="749"/>
                  </a:lnTo>
                  <a:lnTo>
                    <a:pt x="6486" y="697"/>
                  </a:lnTo>
                  <a:lnTo>
                    <a:pt x="6416" y="647"/>
                  </a:lnTo>
                  <a:lnTo>
                    <a:pt x="6345" y="598"/>
                  </a:lnTo>
                  <a:lnTo>
                    <a:pt x="6273" y="552"/>
                  </a:lnTo>
                  <a:lnTo>
                    <a:pt x="6202" y="507"/>
                  </a:lnTo>
                  <a:lnTo>
                    <a:pt x="6130" y="464"/>
                  </a:lnTo>
                  <a:lnTo>
                    <a:pt x="6057" y="423"/>
                  </a:lnTo>
                  <a:lnTo>
                    <a:pt x="5984" y="383"/>
                  </a:lnTo>
                  <a:lnTo>
                    <a:pt x="5910" y="346"/>
                  </a:lnTo>
                  <a:lnTo>
                    <a:pt x="5835" y="311"/>
                  </a:lnTo>
                  <a:lnTo>
                    <a:pt x="5760" y="277"/>
                  </a:lnTo>
                  <a:lnTo>
                    <a:pt x="5686" y="245"/>
                  </a:lnTo>
                  <a:lnTo>
                    <a:pt x="5611" y="215"/>
                  </a:lnTo>
                  <a:lnTo>
                    <a:pt x="5535" y="187"/>
                  </a:lnTo>
                  <a:lnTo>
                    <a:pt x="5459" y="161"/>
                  </a:lnTo>
                  <a:lnTo>
                    <a:pt x="5381" y="137"/>
                  </a:lnTo>
                  <a:lnTo>
                    <a:pt x="5305" y="115"/>
                  </a:lnTo>
                  <a:lnTo>
                    <a:pt x="5228" y="94"/>
                  </a:lnTo>
                  <a:lnTo>
                    <a:pt x="5151" y="76"/>
                  </a:lnTo>
                  <a:lnTo>
                    <a:pt x="5073" y="61"/>
                  </a:lnTo>
                  <a:lnTo>
                    <a:pt x="4996" y="46"/>
                  </a:lnTo>
                  <a:lnTo>
                    <a:pt x="4918" y="33"/>
                  </a:lnTo>
                  <a:lnTo>
                    <a:pt x="4841" y="23"/>
                  </a:lnTo>
                  <a:lnTo>
                    <a:pt x="4762" y="15"/>
                  </a:lnTo>
                  <a:lnTo>
                    <a:pt x="4685" y="8"/>
                  </a:lnTo>
                  <a:lnTo>
                    <a:pt x="4606" y="4"/>
                  </a:lnTo>
                  <a:lnTo>
                    <a:pt x="4528" y="2"/>
                  </a:lnTo>
                  <a:lnTo>
                    <a:pt x="4449" y="0"/>
                  </a:lnTo>
                  <a:lnTo>
                    <a:pt x="4372" y="3"/>
                  </a:lnTo>
                  <a:lnTo>
                    <a:pt x="4294" y="5"/>
                  </a:lnTo>
                  <a:lnTo>
                    <a:pt x="4215" y="11"/>
                  </a:lnTo>
                  <a:lnTo>
                    <a:pt x="4137" y="18"/>
                  </a:lnTo>
                  <a:lnTo>
                    <a:pt x="4060" y="28"/>
                  </a:lnTo>
                  <a:lnTo>
                    <a:pt x="3981" y="39"/>
                  </a:lnTo>
                  <a:lnTo>
                    <a:pt x="3904" y="52"/>
                  </a:lnTo>
                  <a:lnTo>
                    <a:pt x="3827" y="68"/>
                  </a:lnTo>
                  <a:lnTo>
                    <a:pt x="3749" y="85"/>
                  </a:lnTo>
                  <a:lnTo>
                    <a:pt x="3672" y="104"/>
                  </a:lnTo>
                  <a:lnTo>
                    <a:pt x="3595" y="126"/>
                  </a:lnTo>
                  <a:lnTo>
                    <a:pt x="3519" y="149"/>
                  </a:lnTo>
                  <a:lnTo>
                    <a:pt x="3443" y="174"/>
                  </a:lnTo>
                  <a:lnTo>
                    <a:pt x="3367" y="201"/>
                  </a:lnTo>
                  <a:lnTo>
                    <a:pt x="3291" y="230"/>
                  </a:lnTo>
                  <a:lnTo>
                    <a:pt x="3216" y="261"/>
                  </a:lnTo>
                  <a:lnTo>
                    <a:pt x="3141" y="294"/>
                  </a:lnTo>
                  <a:lnTo>
                    <a:pt x="3066" y="327"/>
                  </a:lnTo>
                  <a:lnTo>
                    <a:pt x="2992" y="365"/>
                  </a:lnTo>
                  <a:lnTo>
                    <a:pt x="2919" y="402"/>
                  </a:lnTo>
                  <a:lnTo>
                    <a:pt x="2845" y="443"/>
                  </a:lnTo>
                  <a:lnTo>
                    <a:pt x="2773" y="486"/>
                  </a:lnTo>
                  <a:lnTo>
                    <a:pt x="2700" y="529"/>
                  </a:lnTo>
                  <a:lnTo>
                    <a:pt x="2629" y="575"/>
                  </a:lnTo>
                  <a:lnTo>
                    <a:pt x="2558" y="622"/>
                  </a:lnTo>
                  <a:lnTo>
                    <a:pt x="2488" y="672"/>
                  </a:lnTo>
                  <a:lnTo>
                    <a:pt x="2418" y="723"/>
                  </a:lnTo>
                  <a:lnTo>
                    <a:pt x="2349" y="775"/>
                  </a:lnTo>
                  <a:lnTo>
                    <a:pt x="2280" y="831"/>
                  </a:lnTo>
                  <a:lnTo>
                    <a:pt x="2213" y="886"/>
                  </a:lnTo>
                  <a:lnTo>
                    <a:pt x="2145" y="944"/>
                  </a:lnTo>
                  <a:lnTo>
                    <a:pt x="2079" y="1005"/>
                  </a:lnTo>
                  <a:lnTo>
                    <a:pt x="2013" y="1066"/>
                  </a:lnTo>
                  <a:lnTo>
                    <a:pt x="1948" y="1129"/>
                  </a:lnTo>
                  <a:lnTo>
                    <a:pt x="1884" y="1194"/>
                  </a:lnTo>
                  <a:lnTo>
                    <a:pt x="1820" y="1261"/>
                  </a:lnTo>
                  <a:lnTo>
                    <a:pt x="1758" y="1328"/>
                  </a:lnTo>
                  <a:lnTo>
                    <a:pt x="1696" y="1397"/>
                  </a:lnTo>
                  <a:lnTo>
                    <a:pt x="1636" y="1468"/>
                  </a:lnTo>
                  <a:lnTo>
                    <a:pt x="1575" y="1541"/>
                  </a:lnTo>
                  <a:lnTo>
                    <a:pt x="1516" y="1616"/>
                  </a:lnTo>
                  <a:lnTo>
                    <a:pt x="1458" y="1690"/>
                  </a:lnTo>
                  <a:lnTo>
                    <a:pt x="1400" y="1768"/>
                  </a:lnTo>
                  <a:lnTo>
                    <a:pt x="1344" y="1846"/>
                  </a:lnTo>
                  <a:lnTo>
                    <a:pt x="1289" y="1926"/>
                  </a:lnTo>
                  <a:lnTo>
                    <a:pt x="1234" y="2008"/>
                  </a:lnTo>
                  <a:lnTo>
                    <a:pt x="1181" y="2090"/>
                  </a:lnTo>
                  <a:lnTo>
                    <a:pt x="1129" y="2174"/>
                  </a:lnTo>
                  <a:lnTo>
                    <a:pt x="1077" y="2260"/>
                  </a:lnTo>
                  <a:lnTo>
                    <a:pt x="1026" y="2346"/>
                  </a:lnTo>
                  <a:lnTo>
                    <a:pt x="978" y="2434"/>
                  </a:lnTo>
                  <a:lnTo>
                    <a:pt x="930" y="2523"/>
                  </a:lnTo>
                  <a:lnTo>
                    <a:pt x="881" y="2614"/>
                  </a:lnTo>
                  <a:lnTo>
                    <a:pt x="835" y="2706"/>
                  </a:lnTo>
                  <a:lnTo>
                    <a:pt x="791" y="2797"/>
                  </a:lnTo>
                  <a:lnTo>
                    <a:pt x="747" y="2892"/>
                  </a:lnTo>
                  <a:lnTo>
                    <a:pt x="704" y="2987"/>
                  </a:lnTo>
                  <a:lnTo>
                    <a:pt x="663" y="3082"/>
                  </a:lnTo>
                  <a:lnTo>
                    <a:pt x="622" y="3180"/>
                  </a:lnTo>
                  <a:lnTo>
                    <a:pt x="583" y="3278"/>
                  </a:lnTo>
                  <a:lnTo>
                    <a:pt x="544" y="3377"/>
                  </a:lnTo>
                  <a:lnTo>
                    <a:pt x="508" y="3477"/>
                  </a:lnTo>
                  <a:lnTo>
                    <a:pt x="472" y="3577"/>
                  </a:lnTo>
                  <a:lnTo>
                    <a:pt x="438" y="3679"/>
                  </a:lnTo>
                  <a:lnTo>
                    <a:pt x="406" y="3781"/>
                  </a:lnTo>
                  <a:lnTo>
                    <a:pt x="373" y="3885"/>
                  </a:lnTo>
                  <a:lnTo>
                    <a:pt x="343" y="3989"/>
                  </a:lnTo>
                  <a:lnTo>
                    <a:pt x="313" y="4094"/>
                  </a:lnTo>
                  <a:lnTo>
                    <a:pt x="285" y="4200"/>
                  </a:lnTo>
                  <a:lnTo>
                    <a:pt x="258" y="4306"/>
                  </a:lnTo>
                  <a:lnTo>
                    <a:pt x="233" y="4414"/>
                  </a:lnTo>
                  <a:lnTo>
                    <a:pt x="209" y="4521"/>
                  </a:lnTo>
                  <a:lnTo>
                    <a:pt x="186" y="4630"/>
                  </a:lnTo>
                  <a:lnTo>
                    <a:pt x="164" y="4738"/>
                  </a:lnTo>
                  <a:lnTo>
                    <a:pt x="144" y="4848"/>
                  </a:lnTo>
                  <a:lnTo>
                    <a:pt x="124" y="4958"/>
                  </a:lnTo>
                  <a:lnTo>
                    <a:pt x="107" y="5068"/>
                  </a:lnTo>
                  <a:lnTo>
                    <a:pt x="91" y="5179"/>
                  </a:lnTo>
                  <a:lnTo>
                    <a:pt x="76" y="5290"/>
                  </a:lnTo>
                  <a:lnTo>
                    <a:pt x="62" y="5401"/>
                  </a:lnTo>
                  <a:lnTo>
                    <a:pt x="50" y="5514"/>
                  </a:lnTo>
                  <a:lnTo>
                    <a:pt x="39" y="5626"/>
                  </a:lnTo>
                  <a:lnTo>
                    <a:pt x="29" y="5738"/>
                  </a:lnTo>
                  <a:lnTo>
                    <a:pt x="21" y="5850"/>
                  </a:lnTo>
                  <a:lnTo>
                    <a:pt x="15" y="5964"/>
                  </a:lnTo>
                  <a:lnTo>
                    <a:pt x="8" y="6076"/>
                  </a:lnTo>
                  <a:lnTo>
                    <a:pt x="5" y="6190"/>
                  </a:lnTo>
                  <a:lnTo>
                    <a:pt x="2" y="6303"/>
                  </a:lnTo>
                  <a:lnTo>
                    <a:pt x="0" y="6416"/>
                  </a:lnTo>
                  <a:lnTo>
                    <a:pt x="0" y="6529"/>
                  </a:lnTo>
                  <a:lnTo>
                    <a:pt x="2" y="6642"/>
                  </a:lnTo>
                  <a:lnTo>
                    <a:pt x="5" y="6756"/>
                  </a:lnTo>
                  <a:lnTo>
                    <a:pt x="8" y="6869"/>
                  </a:lnTo>
                  <a:lnTo>
                    <a:pt x="15" y="6981"/>
                  </a:lnTo>
                  <a:lnTo>
                    <a:pt x="21" y="7095"/>
                  </a:lnTo>
                  <a:lnTo>
                    <a:pt x="29" y="7207"/>
                  </a:lnTo>
                  <a:lnTo>
                    <a:pt x="39" y="7319"/>
                  </a:lnTo>
                  <a:lnTo>
                    <a:pt x="50" y="7432"/>
                  </a:lnTo>
                  <a:lnTo>
                    <a:pt x="62" y="7544"/>
                  </a:lnTo>
                  <a:lnTo>
                    <a:pt x="76" y="7655"/>
                  </a:lnTo>
                  <a:lnTo>
                    <a:pt x="91" y="7766"/>
                  </a:lnTo>
                  <a:lnTo>
                    <a:pt x="107" y="7877"/>
                  </a:lnTo>
                  <a:lnTo>
                    <a:pt x="124" y="7988"/>
                  </a:lnTo>
                  <a:lnTo>
                    <a:pt x="144" y="8098"/>
                  </a:lnTo>
                  <a:lnTo>
                    <a:pt x="164" y="8207"/>
                  </a:lnTo>
                  <a:lnTo>
                    <a:pt x="186" y="8315"/>
                  </a:lnTo>
                  <a:lnTo>
                    <a:pt x="209" y="8424"/>
                  </a:lnTo>
                  <a:lnTo>
                    <a:pt x="233" y="8531"/>
                  </a:lnTo>
                  <a:lnTo>
                    <a:pt x="258" y="8639"/>
                  </a:lnTo>
                  <a:lnTo>
                    <a:pt x="285" y="8745"/>
                  </a:lnTo>
                  <a:lnTo>
                    <a:pt x="313" y="8851"/>
                  </a:lnTo>
                  <a:lnTo>
                    <a:pt x="343" y="8956"/>
                  </a:lnTo>
                  <a:lnTo>
                    <a:pt x="373" y="9060"/>
                  </a:lnTo>
                  <a:lnTo>
                    <a:pt x="404" y="9164"/>
                  </a:lnTo>
                  <a:lnTo>
                    <a:pt x="438" y="9267"/>
                  </a:lnTo>
                  <a:lnTo>
                    <a:pt x="472" y="9368"/>
                  </a:lnTo>
                  <a:lnTo>
                    <a:pt x="508" y="9469"/>
                  </a:lnTo>
                  <a:lnTo>
                    <a:pt x="544" y="9568"/>
                  </a:lnTo>
                  <a:lnTo>
                    <a:pt x="583" y="9667"/>
                  </a:lnTo>
                  <a:lnTo>
                    <a:pt x="622" y="9766"/>
                  </a:lnTo>
                  <a:lnTo>
                    <a:pt x="663" y="9863"/>
                  </a:lnTo>
                  <a:lnTo>
                    <a:pt x="704" y="9958"/>
                  </a:lnTo>
                  <a:lnTo>
                    <a:pt x="747" y="10054"/>
                  </a:lnTo>
                  <a:lnTo>
                    <a:pt x="791" y="10148"/>
                  </a:lnTo>
                  <a:lnTo>
                    <a:pt x="835" y="10240"/>
                  </a:lnTo>
                  <a:lnTo>
                    <a:pt x="881" y="10331"/>
                  </a:lnTo>
                  <a:lnTo>
                    <a:pt x="928" y="10422"/>
                  </a:lnTo>
                  <a:lnTo>
                    <a:pt x="977" y="10511"/>
                  </a:lnTo>
                  <a:lnTo>
                    <a:pt x="1026" y="10599"/>
                  </a:lnTo>
                  <a:lnTo>
                    <a:pt x="1077" y="10686"/>
                  </a:lnTo>
                  <a:lnTo>
                    <a:pt x="1129" y="10771"/>
                  </a:lnTo>
                  <a:lnTo>
                    <a:pt x="1181" y="10855"/>
                  </a:lnTo>
                  <a:lnTo>
                    <a:pt x="1234" y="10937"/>
                  </a:lnTo>
                  <a:lnTo>
                    <a:pt x="1289" y="11019"/>
                  </a:lnTo>
                  <a:lnTo>
                    <a:pt x="1344" y="11099"/>
                  </a:lnTo>
                  <a:lnTo>
                    <a:pt x="1400" y="11178"/>
                  </a:lnTo>
                  <a:lnTo>
                    <a:pt x="1458" y="11255"/>
                  </a:lnTo>
                  <a:lnTo>
                    <a:pt x="1516" y="11330"/>
                  </a:lnTo>
                  <a:lnTo>
                    <a:pt x="1575" y="11405"/>
                  </a:lnTo>
                  <a:lnTo>
                    <a:pt x="1636" y="11477"/>
                  </a:lnTo>
                  <a:lnTo>
                    <a:pt x="1696" y="11548"/>
                  </a:lnTo>
                  <a:lnTo>
                    <a:pt x="1758" y="11617"/>
                  </a:lnTo>
                  <a:lnTo>
                    <a:pt x="1820" y="11686"/>
                  </a:lnTo>
                  <a:lnTo>
                    <a:pt x="1884" y="11752"/>
                  </a:lnTo>
                  <a:lnTo>
                    <a:pt x="1948" y="11816"/>
                  </a:lnTo>
                  <a:lnTo>
                    <a:pt x="2013" y="11879"/>
                  </a:lnTo>
                  <a:lnTo>
                    <a:pt x="2079" y="11940"/>
                  </a:lnTo>
                  <a:lnTo>
                    <a:pt x="2145" y="12001"/>
                  </a:lnTo>
                  <a:lnTo>
                    <a:pt x="2213" y="12059"/>
                  </a:lnTo>
                  <a:lnTo>
                    <a:pt x="2280" y="12116"/>
                  </a:lnTo>
                  <a:lnTo>
                    <a:pt x="2349" y="12170"/>
                  </a:lnTo>
                  <a:lnTo>
                    <a:pt x="2418" y="12223"/>
                  </a:lnTo>
                  <a:lnTo>
                    <a:pt x="2488" y="12274"/>
                  </a:lnTo>
                  <a:lnTo>
                    <a:pt x="2558" y="12323"/>
                  </a:lnTo>
                  <a:lnTo>
                    <a:pt x="2629" y="12370"/>
                  </a:lnTo>
                  <a:lnTo>
                    <a:pt x="2700" y="12416"/>
                  </a:lnTo>
                  <a:lnTo>
                    <a:pt x="2773" y="12461"/>
                  </a:lnTo>
                  <a:lnTo>
                    <a:pt x="2845" y="12502"/>
                  </a:lnTo>
                  <a:lnTo>
                    <a:pt x="2919" y="12543"/>
                  </a:lnTo>
                  <a:lnTo>
                    <a:pt x="2992" y="12582"/>
                  </a:lnTo>
                  <a:lnTo>
                    <a:pt x="3066" y="12618"/>
                  </a:lnTo>
                  <a:lnTo>
                    <a:pt x="3141" y="12652"/>
                  </a:lnTo>
                  <a:lnTo>
                    <a:pt x="3216" y="12685"/>
                  </a:lnTo>
                  <a:lnTo>
                    <a:pt x="3291" y="12716"/>
                  </a:lnTo>
                  <a:lnTo>
                    <a:pt x="3367" y="12744"/>
                  </a:lnTo>
                  <a:lnTo>
                    <a:pt x="3443" y="12771"/>
                  </a:lnTo>
                  <a:lnTo>
                    <a:pt x="3519" y="12796"/>
                  </a:lnTo>
                  <a:lnTo>
                    <a:pt x="3595" y="12819"/>
                  </a:lnTo>
                  <a:lnTo>
                    <a:pt x="3672" y="12841"/>
                  </a:lnTo>
                  <a:lnTo>
                    <a:pt x="3749" y="12860"/>
                  </a:lnTo>
                  <a:lnTo>
                    <a:pt x="3827" y="12877"/>
                  </a:lnTo>
                  <a:lnTo>
                    <a:pt x="3904" y="12893"/>
                  </a:lnTo>
                  <a:lnTo>
                    <a:pt x="3981" y="12906"/>
                  </a:lnTo>
                  <a:lnTo>
                    <a:pt x="4060" y="12917"/>
                  </a:lnTo>
                  <a:lnTo>
                    <a:pt x="4137" y="12927"/>
                  </a:lnTo>
                  <a:lnTo>
                    <a:pt x="4215" y="12934"/>
                  </a:lnTo>
                  <a:lnTo>
                    <a:pt x="4294" y="12940"/>
                  </a:lnTo>
                  <a:lnTo>
                    <a:pt x="4371" y="12944"/>
                  </a:lnTo>
                  <a:lnTo>
                    <a:pt x="4449" y="12945"/>
                  </a:lnTo>
                  <a:lnTo>
                    <a:pt x="4528" y="12945"/>
                  </a:lnTo>
                  <a:lnTo>
                    <a:pt x="4606" y="12941"/>
                  </a:lnTo>
                  <a:lnTo>
                    <a:pt x="4685" y="12938"/>
                  </a:lnTo>
                  <a:lnTo>
                    <a:pt x="4762" y="12930"/>
                  </a:lnTo>
                  <a:lnTo>
                    <a:pt x="4841" y="12922"/>
                  </a:lnTo>
                  <a:lnTo>
                    <a:pt x="4918" y="12912"/>
                  </a:lnTo>
                  <a:lnTo>
                    <a:pt x="4996" y="12900"/>
                  </a:lnTo>
                  <a:lnTo>
                    <a:pt x="5073" y="12886"/>
                  </a:lnTo>
                  <a:lnTo>
                    <a:pt x="5151" y="12869"/>
                  </a:lnTo>
                  <a:lnTo>
                    <a:pt x="5228" y="12851"/>
                  </a:lnTo>
                  <a:lnTo>
                    <a:pt x="5305" y="12830"/>
                  </a:lnTo>
                  <a:lnTo>
                    <a:pt x="5381" y="12808"/>
                  </a:lnTo>
                  <a:lnTo>
                    <a:pt x="5459" y="12784"/>
                  </a:lnTo>
                  <a:lnTo>
                    <a:pt x="5535" y="12759"/>
                  </a:lnTo>
                  <a:lnTo>
                    <a:pt x="5611" y="12730"/>
                  </a:lnTo>
                  <a:lnTo>
                    <a:pt x="5686" y="12701"/>
                  </a:lnTo>
                  <a:lnTo>
                    <a:pt x="5760" y="12668"/>
                  </a:lnTo>
                  <a:lnTo>
                    <a:pt x="5835" y="12635"/>
                  </a:lnTo>
                  <a:lnTo>
                    <a:pt x="5910" y="12600"/>
                  </a:lnTo>
                  <a:lnTo>
                    <a:pt x="5984" y="12562"/>
                  </a:lnTo>
                  <a:lnTo>
                    <a:pt x="6057" y="12522"/>
                  </a:lnTo>
                  <a:lnTo>
                    <a:pt x="6130" y="12481"/>
                  </a:lnTo>
                  <a:lnTo>
                    <a:pt x="6202" y="12439"/>
                  </a:lnTo>
                  <a:lnTo>
                    <a:pt x="6273" y="12394"/>
                  </a:lnTo>
                  <a:lnTo>
                    <a:pt x="6345" y="12347"/>
                  </a:lnTo>
                  <a:lnTo>
                    <a:pt x="6416" y="12299"/>
                  </a:lnTo>
                  <a:lnTo>
                    <a:pt x="6486" y="12248"/>
                  </a:lnTo>
                  <a:lnTo>
                    <a:pt x="6556" y="12196"/>
                  </a:lnTo>
                  <a:lnTo>
                    <a:pt x="6625" y="12143"/>
                  </a:lnTo>
                  <a:lnTo>
                    <a:pt x="6692" y="12088"/>
                  </a:lnTo>
                  <a:lnTo>
                    <a:pt x="6760" y="12030"/>
                  </a:lnTo>
                  <a:lnTo>
                    <a:pt x="6826" y="11971"/>
                  </a:lnTo>
                  <a:lnTo>
                    <a:pt x="6893" y="11910"/>
                  </a:lnTo>
                  <a:lnTo>
                    <a:pt x="6958" y="11849"/>
                  </a:lnTo>
                  <a:lnTo>
                    <a:pt x="7023" y="11785"/>
                  </a:lnTo>
                  <a:lnTo>
                    <a:pt x="7087" y="11718"/>
                  </a:lnTo>
                  <a:lnTo>
                    <a:pt x="7150" y="11652"/>
                  </a:lnTo>
                  <a:lnTo>
                    <a:pt x="7211" y="11583"/>
                  </a:lnTo>
                  <a:lnTo>
                    <a:pt x="7273" y="11513"/>
                  </a:lnTo>
                  <a:lnTo>
                    <a:pt x="7333" y="11441"/>
                  </a:lnTo>
                  <a:lnTo>
                    <a:pt x="7394" y="11367"/>
                  </a:lnTo>
                  <a:lnTo>
                    <a:pt x="7451" y="11292"/>
                  </a:lnTo>
                  <a:lnTo>
                    <a:pt x="7509" y="11216"/>
                  </a:lnTo>
                  <a:lnTo>
                    <a:pt x="7566" y="11139"/>
                  </a:lnTo>
                  <a:lnTo>
                    <a:pt x="7623" y="11059"/>
                  </a:lnTo>
                  <a:lnTo>
                    <a:pt x="7677" y="10978"/>
                  </a:lnTo>
                  <a:lnTo>
                    <a:pt x="7732" y="10896"/>
                  </a:lnTo>
                  <a:lnTo>
                    <a:pt x="7785" y="10813"/>
                  </a:lnTo>
                  <a:lnTo>
                    <a:pt x="7837" y="10728"/>
                  </a:lnTo>
                  <a:lnTo>
                    <a:pt x="7887" y="10643"/>
                  </a:lnTo>
                  <a:lnTo>
                    <a:pt x="7937" y="10556"/>
                  </a:lnTo>
                  <a:lnTo>
                    <a:pt x="7986" y="10467"/>
                  </a:lnTo>
                  <a:lnTo>
                    <a:pt x="8033" y="10377"/>
                  </a:lnTo>
                  <a:lnTo>
                    <a:pt x="8080" y="10287"/>
                  </a:lnTo>
                  <a:lnTo>
                    <a:pt x="8125" y="10194"/>
                  </a:lnTo>
                  <a:lnTo>
                    <a:pt x="8170" y="10101"/>
                  </a:lnTo>
                  <a:lnTo>
                    <a:pt x="8213" y="10007"/>
                  </a:lnTo>
                  <a:lnTo>
                    <a:pt x="8255" y="9911"/>
                  </a:lnTo>
                  <a:lnTo>
                    <a:pt x="8296" y="9815"/>
                  </a:lnTo>
                  <a:lnTo>
                    <a:pt x="8336" y="9717"/>
                  </a:lnTo>
                  <a:lnTo>
                    <a:pt x="8375" y="9619"/>
                  </a:lnTo>
                  <a:lnTo>
                    <a:pt x="8412" y="9519"/>
                  </a:lnTo>
                  <a:lnTo>
                    <a:pt x="8449" y="9419"/>
                  </a:lnTo>
                  <a:lnTo>
                    <a:pt x="8484" y="9317"/>
                  </a:lnTo>
                  <a:lnTo>
                    <a:pt x="8517" y="9215"/>
                  </a:lnTo>
                  <a:lnTo>
                    <a:pt x="8550" y="9112"/>
                  </a:lnTo>
                  <a:lnTo>
                    <a:pt x="8581" y="9008"/>
                  </a:lnTo>
                  <a:lnTo>
                    <a:pt x="8612" y="8903"/>
                  </a:lnTo>
                  <a:lnTo>
                    <a:pt x="8639" y="8798"/>
                  </a:lnTo>
                  <a:lnTo>
                    <a:pt x="8667" y="8692"/>
                  </a:lnTo>
                  <a:lnTo>
                    <a:pt x="8694" y="8586"/>
                  </a:lnTo>
                  <a:lnTo>
                    <a:pt x="8718" y="8478"/>
                  </a:lnTo>
                  <a:lnTo>
                    <a:pt x="8742" y="8371"/>
                  </a:lnTo>
                  <a:lnTo>
                    <a:pt x="8764" y="8262"/>
                  </a:lnTo>
                  <a:lnTo>
                    <a:pt x="8785" y="8152"/>
                  </a:lnTo>
                  <a:lnTo>
                    <a:pt x="8805" y="8043"/>
                  </a:lnTo>
                  <a:lnTo>
                    <a:pt x="8823" y="7933"/>
                  </a:lnTo>
                  <a:lnTo>
                    <a:pt x="8840" y="7823"/>
                  </a:lnTo>
                  <a:lnTo>
                    <a:pt x="8855" y="7712"/>
                  </a:lnTo>
                  <a:lnTo>
                    <a:pt x="8870" y="7600"/>
                  </a:lnTo>
                  <a:lnTo>
                    <a:pt x="8883" y="7488"/>
                  </a:lnTo>
                  <a:lnTo>
                    <a:pt x="8894" y="7376"/>
                  </a:lnTo>
                  <a:lnTo>
                    <a:pt x="8905" y="7264"/>
                  </a:lnTo>
                  <a:lnTo>
                    <a:pt x="8913" y="7152"/>
                  </a:lnTo>
                  <a:lnTo>
                    <a:pt x="8921" y="7038"/>
                  </a:lnTo>
                  <a:lnTo>
                    <a:pt x="8928" y="6926"/>
                  </a:lnTo>
                  <a:lnTo>
                    <a:pt x="8933" y="6812"/>
                  </a:lnTo>
                  <a:lnTo>
                    <a:pt x="8935" y="6699"/>
                  </a:lnTo>
                  <a:lnTo>
                    <a:pt x="8937" y="6587"/>
                  </a:lnTo>
                  <a:lnTo>
                    <a:pt x="8939" y="6473"/>
                  </a:lnTo>
                  <a:close/>
                </a:path>
              </a:pathLst>
            </a:custGeom>
            <a:solidFill>
              <a:srgbClr val="053BE4"/>
            </a:solidFill>
            <a:ln w="9525">
              <a:noFill/>
              <a:round/>
              <a:headEnd/>
              <a:tailEnd/>
            </a:ln>
          </p:spPr>
          <p:txBody>
            <a:bodyPr/>
            <a:lstStyle/>
            <a:p>
              <a:endParaRPr lang="ko-KR" altLang="en-US"/>
            </a:p>
          </p:txBody>
        </p:sp>
        <p:sp>
          <p:nvSpPr>
            <p:cNvPr id="230409" name="Freeform 9"/>
            <p:cNvSpPr>
              <a:spLocks/>
            </p:cNvSpPr>
            <p:nvPr/>
          </p:nvSpPr>
          <p:spPr bwMode="auto">
            <a:xfrm>
              <a:off x="776" y="3219"/>
              <a:ext cx="2485" cy="194"/>
            </a:xfrm>
            <a:custGeom>
              <a:avLst/>
              <a:gdLst/>
              <a:ahLst/>
              <a:cxnLst>
                <a:cxn ang="0">
                  <a:pos x="9939" y="0"/>
                </a:cxn>
                <a:cxn ang="0">
                  <a:pos x="7689" y="82"/>
                </a:cxn>
                <a:cxn ang="0">
                  <a:pos x="6683" y="124"/>
                </a:cxn>
                <a:cxn ang="0">
                  <a:pos x="5679" y="185"/>
                </a:cxn>
                <a:cxn ang="0">
                  <a:pos x="4499" y="247"/>
                </a:cxn>
                <a:cxn ang="0">
                  <a:pos x="3538" y="348"/>
                </a:cxn>
                <a:cxn ang="0">
                  <a:pos x="2577" y="451"/>
                </a:cxn>
                <a:cxn ang="0">
                  <a:pos x="1680" y="533"/>
                </a:cxn>
                <a:cxn ang="0">
                  <a:pos x="676" y="655"/>
                </a:cxn>
                <a:cxn ang="0">
                  <a:pos x="0" y="778"/>
                </a:cxn>
              </a:cxnLst>
              <a:rect l="0" t="0" r="r" b="b"/>
              <a:pathLst>
                <a:path w="9939" h="778">
                  <a:moveTo>
                    <a:pt x="9939" y="0"/>
                  </a:moveTo>
                  <a:lnTo>
                    <a:pt x="7689" y="82"/>
                  </a:lnTo>
                  <a:lnTo>
                    <a:pt x="6683" y="124"/>
                  </a:lnTo>
                  <a:lnTo>
                    <a:pt x="5679" y="185"/>
                  </a:lnTo>
                  <a:lnTo>
                    <a:pt x="4499" y="247"/>
                  </a:lnTo>
                  <a:lnTo>
                    <a:pt x="3538" y="348"/>
                  </a:lnTo>
                  <a:lnTo>
                    <a:pt x="2577" y="451"/>
                  </a:lnTo>
                  <a:lnTo>
                    <a:pt x="1680" y="533"/>
                  </a:lnTo>
                  <a:lnTo>
                    <a:pt x="676" y="655"/>
                  </a:lnTo>
                  <a:lnTo>
                    <a:pt x="0" y="778"/>
                  </a:lnTo>
                </a:path>
              </a:pathLst>
            </a:custGeom>
            <a:noFill/>
            <a:ln w="15875">
              <a:solidFill>
                <a:srgbClr val="3263F6"/>
              </a:solidFill>
              <a:prstDash val="solid"/>
              <a:round/>
              <a:headEnd/>
              <a:tailEnd/>
            </a:ln>
          </p:spPr>
          <p:txBody>
            <a:bodyPr/>
            <a:lstStyle/>
            <a:p>
              <a:endParaRPr lang="ko-KR" altLang="en-US"/>
            </a:p>
          </p:txBody>
        </p:sp>
        <p:sp>
          <p:nvSpPr>
            <p:cNvPr id="230410" name="Line 10"/>
            <p:cNvSpPr>
              <a:spLocks noChangeShapeType="1"/>
            </p:cNvSpPr>
            <p:nvPr/>
          </p:nvSpPr>
          <p:spPr bwMode="auto">
            <a:xfrm>
              <a:off x="763" y="2584"/>
              <a:ext cx="5096" cy="1"/>
            </a:xfrm>
            <a:prstGeom prst="line">
              <a:avLst/>
            </a:prstGeom>
            <a:noFill/>
            <a:ln w="15875">
              <a:solidFill>
                <a:srgbClr val="3263F6"/>
              </a:solidFill>
              <a:round/>
              <a:headEnd/>
              <a:tailEnd/>
            </a:ln>
          </p:spPr>
          <p:txBody>
            <a:bodyPr/>
            <a:lstStyle/>
            <a:p>
              <a:endParaRPr lang="ko-KR" altLang="en-US"/>
            </a:p>
          </p:txBody>
        </p:sp>
        <p:sp>
          <p:nvSpPr>
            <p:cNvPr id="230411" name="Freeform 11"/>
            <p:cNvSpPr>
              <a:spLocks/>
            </p:cNvSpPr>
            <p:nvPr/>
          </p:nvSpPr>
          <p:spPr bwMode="auto">
            <a:xfrm>
              <a:off x="3272" y="910"/>
              <a:ext cx="1" cy="3206"/>
            </a:xfrm>
            <a:custGeom>
              <a:avLst/>
              <a:gdLst/>
              <a:ahLst/>
              <a:cxnLst>
                <a:cxn ang="0">
                  <a:pos x="0" y="0"/>
                </a:cxn>
                <a:cxn ang="0">
                  <a:pos x="0" y="1281"/>
                </a:cxn>
                <a:cxn ang="0">
                  <a:pos x="0" y="2565"/>
                </a:cxn>
                <a:cxn ang="0">
                  <a:pos x="0" y="3208"/>
                </a:cxn>
                <a:cxn ang="0">
                  <a:pos x="0" y="3848"/>
                </a:cxn>
                <a:cxn ang="0">
                  <a:pos x="0" y="5131"/>
                </a:cxn>
                <a:cxn ang="0">
                  <a:pos x="0" y="5772"/>
                </a:cxn>
                <a:cxn ang="0">
                  <a:pos x="0" y="6413"/>
                </a:cxn>
                <a:cxn ang="0">
                  <a:pos x="0" y="7695"/>
                </a:cxn>
                <a:cxn ang="0">
                  <a:pos x="0" y="8978"/>
                </a:cxn>
                <a:cxn ang="0">
                  <a:pos x="0" y="10260"/>
                </a:cxn>
                <a:cxn ang="0">
                  <a:pos x="0" y="11543"/>
                </a:cxn>
                <a:cxn ang="0">
                  <a:pos x="0" y="12827"/>
                </a:cxn>
              </a:cxnLst>
              <a:rect l="0" t="0" r="r" b="b"/>
              <a:pathLst>
                <a:path h="12827">
                  <a:moveTo>
                    <a:pt x="0" y="0"/>
                  </a:moveTo>
                  <a:lnTo>
                    <a:pt x="0" y="1281"/>
                  </a:lnTo>
                  <a:lnTo>
                    <a:pt x="0" y="2565"/>
                  </a:lnTo>
                  <a:lnTo>
                    <a:pt x="0" y="3208"/>
                  </a:lnTo>
                  <a:lnTo>
                    <a:pt x="0" y="3848"/>
                  </a:lnTo>
                  <a:lnTo>
                    <a:pt x="0" y="5131"/>
                  </a:lnTo>
                  <a:lnTo>
                    <a:pt x="0" y="5772"/>
                  </a:lnTo>
                  <a:lnTo>
                    <a:pt x="0" y="6413"/>
                  </a:lnTo>
                  <a:lnTo>
                    <a:pt x="0" y="7695"/>
                  </a:lnTo>
                  <a:lnTo>
                    <a:pt x="0" y="8978"/>
                  </a:lnTo>
                  <a:lnTo>
                    <a:pt x="0" y="10260"/>
                  </a:lnTo>
                  <a:lnTo>
                    <a:pt x="0" y="11543"/>
                  </a:lnTo>
                  <a:lnTo>
                    <a:pt x="0" y="12827"/>
                  </a:lnTo>
                </a:path>
              </a:pathLst>
            </a:custGeom>
            <a:noFill/>
            <a:ln w="14288">
              <a:solidFill>
                <a:srgbClr val="3263F6"/>
              </a:solidFill>
              <a:prstDash val="solid"/>
              <a:round/>
              <a:headEnd/>
              <a:tailEnd/>
            </a:ln>
          </p:spPr>
          <p:txBody>
            <a:bodyPr/>
            <a:lstStyle/>
            <a:p>
              <a:endParaRPr lang="ko-KR" altLang="en-US"/>
            </a:p>
          </p:txBody>
        </p:sp>
        <p:sp>
          <p:nvSpPr>
            <p:cNvPr id="230412" name="Freeform 12"/>
            <p:cNvSpPr>
              <a:spLocks/>
            </p:cNvSpPr>
            <p:nvPr/>
          </p:nvSpPr>
          <p:spPr bwMode="auto">
            <a:xfrm>
              <a:off x="3271" y="1742"/>
              <a:ext cx="2485" cy="195"/>
            </a:xfrm>
            <a:custGeom>
              <a:avLst/>
              <a:gdLst/>
              <a:ahLst/>
              <a:cxnLst>
                <a:cxn ang="0">
                  <a:pos x="0" y="777"/>
                </a:cxn>
                <a:cxn ang="0">
                  <a:pos x="2251" y="695"/>
                </a:cxn>
                <a:cxn ang="0">
                  <a:pos x="3255" y="654"/>
                </a:cxn>
                <a:cxn ang="0">
                  <a:pos x="4261" y="593"/>
                </a:cxn>
                <a:cxn ang="0">
                  <a:pos x="5440" y="531"/>
                </a:cxn>
                <a:cxn ang="0">
                  <a:pos x="6402" y="430"/>
                </a:cxn>
                <a:cxn ang="0">
                  <a:pos x="7363" y="328"/>
                </a:cxn>
                <a:cxn ang="0">
                  <a:pos x="8259" y="245"/>
                </a:cxn>
                <a:cxn ang="0">
                  <a:pos x="9264" y="123"/>
                </a:cxn>
                <a:cxn ang="0">
                  <a:pos x="9941" y="0"/>
                </a:cxn>
              </a:cxnLst>
              <a:rect l="0" t="0" r="r" b="b"/>
              <a:pathLst>
                <a:path w="9941" h="777">
                  <a:moveTo>
                    <a:pt x="0" y="777"/>
                  </a:moveTo>
                  <a:lnTo>
                    <a:pt x="2251" y="695"/>
                  </a:lnTo>
                  <a:lnTo>
                    <a:pt x="3255" y="654"/>
                  </a:lnTo>
                  <a:lnTo>
                    <a:pt x="4261" y="593"/>
                  </a:lnTo>
                  <a:lnTo>
                    <a:pt x="5440" y="531"/>
                  </a:lnTo>
                  <a:lnTo>
                    <a:pt x="6402" y="430"/>
                  </a:lnTo>
                  <a:lnTo>
                    <a:pt x="7363" y="328"/>
                  </a:lnTo>
                  <a:lnTo>
                    <a:pt x="8259" y="245"/>
                  </a:lnTo>
                  <a:lnTo>
                    <a:pt x="9264" y="123"/>
                  </a:lnTo>
                  <a:lnTo>
                    <a:pt x="9941" y="0"/>
                  </a:lnTo>
                </a:path>
              </a:pathLst>
            </a:custGeom>
            <a:noFill/>
            <a:ln w="15875" cap="flat" cmpd="sng">
              <a:solidFill>
                <a:srgbClr val="3263F6"/>
              </a:solidFill>
              <a:prstDash val="solid"/>
              <a:round/>
              <a:headEnd type="none" w="med" len="med"/>
              <a:tailEnd type="none" w="med" len="med"/>
            </a:ln>
            <a:effectLst/>
          </p:spPr>
          <p:txBody>
            <a:bodyPr/>
            <a:lstStyle/>
            <a:p>
              <a:endParaRPr lang="ko-KR" altLang="en-US"/>
            </a:p>
          </p:txBody>
        </p:sp>
        <p:sp>
          <p:nvSpPr>
            <p:cNvPr id="230413" name="Freeform 13"/>
            <p:cNvSpPr>
              <a:spLocks/>
            </p:cNvSpPr>
            <p:nvPr/>
          </p:nvSpPr>
          <p:spPr bwMode="auto">
            <a:xfrm>
              <a:off x="776" y="1742"/>
              <a:ext cx="2485" cy="195"/>
            </a:xfrm>
            <a:custGeom>
              <a:avLst/>
              <a:gdLst/>
              <a:ahLst/>
              <a:cxnLst>
                <a:cxn ang="0">
                  <a:pos x="9939" y="777"/>
                </a:cxn>
                <a:cxn ang="0">
                  <a:pos x="7689" y="695"/>
                </a:cxn>
                <a:cxn ang="0">
                  <a:pos x="6683" y="654"/>
                </a:cxn>
                <a:cxn ang="0">
                  <a:pos x="5679" y="593"/>
                </a:cxn>
                <a:cxn ang="0">
                  <a:pos x="4499" y="531"/>
                </a:cxn>
                <a:cxn ang="0">
                  <a:pos x="3538" y="430"/>
                </a:cxn>
                <a:cxn ang="0">
                  <a:pos x="2577" y="328"/>
                </a:cxn>
                <a:cxn ang="0">
                  <a:pos x="1680" y="245"/>
                </a:cxn>
                <a:cxn ang="0">
                  <a:pos x="676" y="123"/>
                </a:cxn>
                <a:cxn ang="0">
                  <a:pos x="0" y="0"/>
                </a:cxn>
              </a:cxnLst>
              <a:rect l="0" t="0" r="r" b="b"/>
              <a:pathLst>
                <a:path w="9939" h="777">
                  <a:moveTo>
                    <a:pt x="9939" y="777"/>
                  </a:moveTo>
                  <a:lnTo>
                    <a:pt x="7689" y="695"/>
                  </a:lnTo>
                  <a:lnTo>
                    <a:pt x="6683" y="654"/>
                  </a:lnTo>
                  <a:lnTo>
                    <a:pt x="5679" y="593"/>
                  </a:lnTo>
                  <a:lnTo>
                    <a:pt x="4499" y="531"/>
                  </a:lnTo>
                  <a:lnTo>
                    <a:pt x="3538" y="430"/>
                  </a:lnTo>
                  <a:lnTo>
                    <a:pt x="2577" y="328"/>
                  </a:lnTo>
                  <a:lnTo>
                    <a:pt x="1680" y="245"/>
                  </a:lnTo>
                  <a:lnTo>
                    <a:pt x="676" y="123"/>
                  </a:lnTo>
                  <a:lnTo>
                    <a:pt x="0" y="0"/>
                  </a:lnTo>
                </a:path>
              </a:pathLst>
            </a:custGeom>
            <a:noFill/>
            <a:ln w="15875">
              <a:solidFill>
                <a:srgbClr val="3263F6"/>
              </a:solidFill>
              <a:prstDash val="solid"/>
              <a:round/>
              <a:headEnd/>
              <a:tailEnd/>
            </a:ln>
          </p:spPr>
          <p:txBody>
            <a:bodyPr/>
            <a:lstStyle/>
            <a:p>
              <a:endParaRPr lang="ko-KR" altLang="en-US"/>
            </a:p>
          </p:txBody>
        </p:sp>
        <p:sp>
          <p:nvSpPr>
            <p:cNvPr id="230414" name="Freeform 14"/>
            <p:cNvSpPr>
              <a:spLocks/>
            </p:cNvSpPr>
            <p:nvPr/>
          </p:nvSpPr>
          <p:spPr bwMode="auto">
            <a:xfrm>
              <a:off x="3271" y="3219"/>
              <a:ext cx="2485" cy="194"/>
            </a:xfrm>
            <a:custGeom>
              <a:avLst/>
              <a:gdLst/>
              <a:ahLst/>
              <a:cxnLst>
                <a:cxn ang="0">
                  <a:pos x="0" y="0"/>
                </a:cxn>
                <a:cxn ang="0">
                  <a:pos x="2251" y="82"/>
                </a:cxn>
                <a:cxn ang="0">
                  <a:pos x="3255" y="124"/>
                </a:cxn>
                <a:cxn ang="0">
                  <a:pos x="4261" y="185"/>
                </a:cxn>
                <a:cxn ang="0">
                  <a:pos x="5440" y="247"/>
                </a:cxn>
                <a:cxn ang="0">
                  <a:pos x="6402" y="348"/>
                </a:cxn>
                <a:cxn ang="0">
                  <a:pos x="7363" y="451"/>
                </a:cxn>
                <a:cxn ang="0">
                  <a:pos x="8259" y="533"/>
                </a:cxn>
                <a:cxn ang="0">
                  <a:pos x="9264" y="655"/>
                </a:cxn>
                <a:cxn ang="0">
                  <a:pos x="9941" y="778"/>
                </a:cxn>
              </a:cxnLst>
              <a:rect l="0" t="0" r="r" b="b"/>
              <a:pathLst>
                <a:path w="9941" h="778">
                  <a:moveTo>
                    <a:pt x="0" y="0"/>
                  </a:moveTo>
                  <a:lnTo>
                    <a:pt x="2251" y="82"/>
                  </a:lnTo>
                  <a:lnTo>
                    <a:pt x="3255" y="124"/>
                  </a:lnTo>
                  <a:lnTo>
                    <a:pt x="4261" y="185"/>
                  </a:lnTo>
                  <a:lnTo>
                    <a:pt x="5440" y="247"/>
                  </a:lnTo>
                  <a:lnTo>
                    <a:pt x="6402" y="348"/>
                  </a:lnTo>
                  <a:lnTo>
                    <a:pt x="7363" y="451"/>
                  </a:lnTo>
                  <a:lnTo>
                    <a:pt x="8259" y="533"/>
                  </a:lnTo>
                  <a:lnTo>
                    <a:pt x="9264" y="655"/>
                  </a:lnTo>
                  <a:lnTo>
                    <a:pt x="9941" y="778"/>
                  </a:lnTo>
                </a:path>
              </a:pathLst>
            </a:custGeom>
            <a:noFill/>
            <a:ln w="15875" cap="flat" cmpd="sng">
              <a:solidFill>
                <a:srgbClr val="3263F6"/>
              </a:solidFill>
              <a:prstDash val="solid"/>
              <a:round/>
              <a:headEnd type="none" w="med" len="med"/>
              <a:tailEnd type="none" w="med" len="med"/>
            </a:ln>
            <a:effectLst/>
          </p:spPr>
          <p:txBody>
            <a:bodyPr/>
            <a:lstStyle/>
            <a:p>
              <a:endParaRPr lang="ko-KR" altLang="en-US"/>
            </a:p>
          </p:txBody>
        </p:sp>
      </p:grpSp>
      <p:sp>
        <p:nvSpPr>
          <p:cNvPr id="230415" name="Rectangle 15"/>
          <p:cNvSpPr>
            <a:spLocks noGrp="1" noChangeArrowheads="1"/>
          </p:cNvSpPr>
          <p:nvPr>
            <p:ph type="title"/>
          </p:nvPr>
        </p:nvSpPr>
        <p:spPr>
          <a:xfrm>
            <a:off x="468313" y="115888"/>
            <a:ext cx="8229600" cy="1143000"/>
          </a:xfrm>
        </p:spPr>
        <p:txBody>
          <a:bodyPr/>
          <a:lstStyle/>
          <a:p>
            <a:r>
              <a:rPr lang="en-US" altLang="ko-KR" sz="4800" b="1" dirty="0">
                <a:effectLst/>
                <a:latin typeface="Arial" pitchFamily="34" charset="0"/>
              </a:rPr>
              <a:t>Epidemiology of GERD</a:t>
            </a:r>
          </a:p>
        </p:txBody>
      </p:sp>
      <p:grpSp>
        <p:nvGrpSpPr>
          <p:cNvPr id="3" name="Group 16"/>
          <p:cNvGrpSpPr>
            <a:grpSpLocks/>
          </p:cNvGrpSpPr>
          <p:nvPr/>
        </p:nvGrpSpPr>
        <p:grpSpPr bwMode="auto">
          <a:xfrm>
            <a:off x="1287463" y="2060575"/>
            <a:ext cx="6740525" cy="4797425"/>
            <a:chOff x="912" y="1185"/>
            <a:chExt cx="4896" cy="3135"/>
          </a:xfrm>
        </p:grpSpPr>
        <p:sp>
          <p:nvSpPr>
            <p:cNvPr id="230417" name="Freeform 17"/>
            <p:cNvSpPr>
              <a:spLocks/>
            </p:cNvSpPr>
            <p:nvPr/>
          </p:nvSpPr>
          <p:spPr bwMode="auto">
            <a:xfrm>
              <a:off x="1609" y="2620"/>
              <a:ext cx="807" cy="1365"/>
            </a:xfrm>
            <a:custGeom>
              <a:avLst/>
              <a:gdLst/>
              <a:ahLst/>
              <a:cxnLst>
                <a:cxn ang="0">
                  <a:pos x="544" y="7"/>
                </a:cxn>
                <a:cxn ang="0">
                  <a:pos x="305" y="168"/>
                </a:cxn>
                <a:cxn ang="0">
                  <a:pos x="181" y="233"/>
                </a:cxn>
                <a:cxn ang="0">
                  <a:pos x="212" y="341"/>
                </a:cxn>
                <a:cxn ang="0">
                  <a:pos x="189" y="669"/>
                </a:cxn>
                <a:cxn ang="0">
                  <a:pos x="15" y="899"/>
                </a:cxn>
                <a:cxn ang="0">
                  <a:pos x="72" y="992"/>
                </a:cxn>
                <a:cxn ang="0">
                  <a:pos x="28" y="1165"/>
                </a:cxn>
                <a:cxn ang="0">
                  <a:pos x="57" y="1269"/>
                </a:cxn>
                <a:cxn ang="0">
                  <a:pos x="127" y="1336"/>
                </a:cxn>
                <a:cxn ang="0">
                  <a:pos x="197" y="1481"/>
                </a:cxn>
                <a:cxn ang="0">
                  <a:pos x="728" y="2111"/>
                </a:cxn>
                <a:cxn ang="0">
                  <a:pos x="972" y="3678"/>
                </a:cxn>
                <a:cxn ang="0">
                  <a:pos x="1055" y="3704"/>
                </a:cxn>
                <a:cxn ang="0">
                  <a:pos x="1077" y="4014"/>
                </a:cxn>
                <a:cxn ang="0">
                  <a:pos x="1152" y="4079"/>
                </a:cxn>
                <a:cxn ang="0">
                  <a:pos x="1273" y="4252"/>
                </a:cxn>
                <a:cxn ang="0">
                  <a:pos x="1395" y="4404"/>
                </a:cxn>
                <a:cxn ang="0">
                  <a:pos x="1474" y="4456"/>
                </a:cxn>
                <a:cxn ang="0">
                  <a:pos x="1497" y="4259"/>
                </a:cxn>
                <a:cxn ang="0">
                  <a:pos x="1409" y="3968"/>
                </a:cxn>
                <a:cxn ang="0">
                  <a:pos x="1483" y="3698"/>
                </a:cxn>
                <a:cxn ang="0">
                  <a:pos x="1414" y="3645"/>
                </a:cxn>
                <a:cxn ang="0">
                  <a:pos x="1536" y="3567"/>
                </a:cxn>
                <a:cxn ang="0">
                  <a:pos x="1589" y="3474"/>
                </a:cxn>
                <a:cxn ang="0">
                  <a:pos x="1747" y="3323"/>
                </a:cxn>
                <a:cxn ang="0">
                  <a:pos x="1622" y="3117"/>
                </a:cxn>
                <a:cxn ang="0">
                  <a:pos x="1748" y="3185"/>
                </a:cxn>
                <a:cxn ang="0">
                  <a:pos x="1903" y="3023"/>
                </a:cxn>
                <a:cxn ang="0">
                  <a:pos x="2050" y="2521"/>
                </a:cxn>
                <a:cxn ang="0">
                  <a:pos x="2497" y="1691"/>
                </a:cxn>
                <a:cxn ang="0">
                  <a:pos x="2693" y="1404"/>
                </a:cxn>
                <a:cxn ang="0">
                  <a:pos x="2673" y="1189"/>
                </a:cxn>
                <a:cxn ang="0">
                  <a:pos x="2432" y="1012"/>
                </a:cxn>
                <a:cxn ang="0">
                  <a:pos x="2432" y="1012"/>
                </a:cxn>
                <a:cxn ang="0">
                  <a:pos x="2203" y="1015"/>
                </a:cxn>
                <a:cxn ang="0">
                  <a:pos x="1928" y="887"/>
                </a:cxn>
                <a:cxn ang="0">
                  <a:pos x="1879" y="1062"/>
                </a:cxn>
                <a:cxn ang="0">
                  <a:pos x="1748" y="989"/>
                </a:cxn>
                <a:cxn ang="0">
                  <a:pos x="1774" y="831"/>
                </a:cxn>
                <a:cxn ang="0">
                  <a:pos x="1651" y="919"/>
                </a:cxn>
                <a:cxn ang="0">
                  <a:pos x="1805" y="688"/>
                </a:cxn>
                <a:cxn ang="0">
                  <a:pos x="1514" y="431"/>
                </a:cxn>
                <a:cxn ang="0">
                  <a:pos x="1439" y="460"/>
                </a:cxn>
                <a:cxn ang="0">
                  <a:pos x="1058" y="116"/>
                </a:cxn>
                <a:cxn ang="0">
                  <a:pos x="792" y="116"/>
                </a:cxn>
                <a:cxn ang="0">
                  <a:pos x="688" y="50"/>
                </a:cxn>
                <a:cxn ang="0">
                  <a:pos x="557" y="198"/>
                </a:cxn>
                <a:cxn ang="0">
                  <a:pos x="507" y="141"/>
                </a:cxn>
              </a:cxnLst>
              <a:rect l="0" t="0" r="r" b="b"/>
              <a:pathLst>
                <a:path w="2693" h="4463">
                  <a:moveTo>
                    <a:pt x="544" y="7"/>
                  </a:moveTo>
                  <a:lnTo>
                    <a:pt x="544" y="7"/>
                  </a:lnTo>
                  <a:lnTo>
                    <a:pt x="364" y="70"/>
                  </a:lnTo>
                  <a:lnTo>
                    <a:pt x="305" y="168"/>
                  </a:lnTo>
                  <a:lnTo>
                    <a:pt x="294" y="207"/>
                  </a:lnTo>
                  <a:lnTo>
                    <a:pt x="181" y="233"/>
                  </a:lnTo>
                  <a:lnTo>
                    <a:pt x="225" y="310"/>
                  </a:lnTo>
                  <a:lnTo>
                    <a:pt x="212" y="341"/>
                  </a:lnTo>
                  <a:lnTo>
                    <a:pt x="202" y="517"/>
                  </a:lnTo>
                  <a:lnTo>
                    <a:pt x="189" y="669"/>
                  </a:lnTo>
                  <a:lnTo>
                    <a:pt x="139" y="772"/>
                  </a:lnTo>
                  <a:lnTo>
                    <a:pt x="15" y="899"/>
                  </a:lnTo>
                  <a:lnTo>
                    <a:pt x="0" y="1019"/>
                  </a:lnTo>
                  <a:lnTo>
                    <a:pt x="72" y="992"/>
                  </a:lnTo>
                  <a:lnTo>
                    <a:pt x="43" y="1097"/>
                  </a:lnTo>
                  <a:lnTo>
                    <a:pt x="28" y="1165"/>
                  </a:lnTo>
                  <a:lnTo>
                    <a:pt x="28" y="1216"/>
                  </a:lnTo>
                  <a:lnTo>
                    <a:pt x="57" y="1269"/>
                  </a:lnTo>
                  <a:lnTo>
                    <a:pt x="85" y="1309"/>
                  </a:lnTo>
                  <a:lnTo>
                    <a:pt x="127" y="1336"/>
                  </a:lnTo>
                  <a:lnTo>
                    <a:pt x="171" y="1388"/>
                  </a:lnTo>
                  <a:lnTo>
                    <a:pt x="197" y="1481"/>
                  </a:lnTo>
                  <a:lnTo>
                    <a:pt x="389" y="1893"/>
                  </a:lnTo>
                  <a:lnTo>
                    <a:pt x="728" y="2111"/>
                  </a:lnTo>
                  <a:lnTo>
                    <a:pt x="889" y="3485"/>
                  </a:lnTo>
                  <a:lnTo>
                    <a:pt x="972" y="3678"/>
                  </a:lnTo>
                  <a:lnTo>
                    <a:pt x="1055" y="3704"/>
                  </a:lnTo>
                  <a:lnTo>
                    <a:pt x="1055" y="3704"/>
                  </a:lnTo>
                  <a:lnTo>
                    <a:pt x="1125" y="3983"/>
                  </a:lnTo>
                  <a:lnTo>
                    <a:pt x="1077" y="4014"/>
                  </a:lnTo>
                  <a:lnTo>
                    <a:pt x="1077" y="4014"/>
                  </a:lnTo>
                  <a:lnTo>
                    <a:pt x="1152" y="4079"/>
                  </a:lnTo>
                  <a:lnTo>
                    <a:pt x="1165" y="4148"/>
                  </a:lnTo>
                  <a:lnTo>
                    <a:pt x="1273" y="4252"/>
                  </a:lnTo>
                  <a:lnTo>
                    <a:pt x="1352" y="4405"/>
                  </a:lnTo>
                  <a:lnTo>
                    <a:pt x="1395" y="4404"/>
                  </a:lnTo>
                  <a:lnTo>
                    <a:pt x="1410" y="4463"/>
                  </a:lnTo>
                  <a:lnTo>
                    <a:pt x="1474" y="4456"/>
                  </a:lnTo>
                  <a:lnTo>
                    <a:pt x="1519" y="4397"/>
                  </a:lnTo>
                  <a:lnTo>
                    <a:pt x="1497" y="4259"/>
                  </a:lnTo>
                  <a:lnTo>
                    <a:pt x="1535" y="4037"/>
                  </a:lnTo>
                  <a:lnTo>
                    <a:pt x="1409" y="3968"/>
                  </a:lnTo>
                  <a:lnTo>
                    <a:pt x="1498" y="3903"/>
                  </a:lnTo>
                  <a:lnTo>
                    <a:pt x="1483" y="3698"/>
                  </a:lnTo>
                  <a:lnTo>
                    <a:pt x="1414" y="3645"/>
                  </a:lnTo>
                  <a:lnTo>
                    <a:pt x="1414" y="3645"/>
                  </a:lnTo>
                  <a:lnTo>
                    <a:pt x="1450" y="3608"/>
                  </a:lnTo>
                  <a:lnTo>
                    <a:pt x="1536" y="3567"/>
                  </a:lnTo>
                  <a:lnTo>
                    <a:pt x="1506" y="3467"/>
                  </a:lnTo>
                  <a:lnTo>
                    <a:pt x="1589" y="3474"/>
                  </a:lnTo>
                  <a:lnTo>
                    <a:pt x="1696" y="3435"/>
                  </a:lnTo>
                  <a:lnTo>
                    <a:pt x="1747" y="3323"/>
                  </a:lnTo>
                  <a:lnTo>
                    <a:pt x="1670" y="3218"/>
                  </a:lnTo>
                  <a:lnTo>
                    <a:pt x="1622" y="3117"/>
                  </a:lnTo>
                  <a:lnTo>
                    <a:pt x="1622" y="3117"/>
                  </a:lnTo>
                  <a:lnTo>
                    <a:pt x="1748" y="3185"/>
                  </a:lnTo>
                  <a:lnTo>
                    <a:pt x="1842" y="3163"/>
                  </a:lnTo>
                  <a:lnTo>
                    <a:pt x="1903" y="3023"/>
                  </a:lnTo>
                  <a:lnTo>
                    <a:pt x="2073" y="2808"/>
                  </a:lnTo>
                  <a:lnTo>
                    <a:pt x="2050" y="2521"/>
                  </a:lnTo>
                  <a:lnTo>
                    <a:pt x="2392" y="2338"/>
                  </a:lnTo>
                  <a:lnTo>
                    <a:pt x="2497" y="1691"/>
                  </a:lnTo>
                  <a:lnTo>
                    <a:pt x="2537" y="1654"/>
                  </a:lnTo>
                  <a:lnTo>
                    <a:pt x="2693" y="1404"/>
                  </a:lnTo>
                  <a:lnTo>
                    <a:pt x="2693" y="1404"/>
                  </a:lnTo>
                  <a:lnTo>
                    <a:pt x="2673" y="1189"/>
                  </a:lnTo>
                  <a:lnTo>
                    <a:pt x="2673" y="1189"/>
                  </a:lnTo>
                  <a:lnTo>
                    <a:pt x="2432" y="1012"/>
                  </a:lnTo>
                  <a:lnTo>
                    <a:pt x="2432" y="1012"/>
                  </a:lnTo>
                  <a:lnTo>
                    <a:pt x="2432" y="1012"/>
                  </a:lnTo>
                  <a:lnTo>
                    <a:pt x="2203" y="1015"/>
                  </a:lnTo>
                  <a:lnTo>
                    <a:pt x="2203" y="1015"/>
                  </a:lnTo>
                  <a:lnTo>
                    <a:pt x="2102" y="988"/>
                  </a:lnTo>
                  <a:lnTo>
                    <a:pt x="1928" y="887"/>
                  </a:lnTo>
                  <a:lnTo>
                    <a:pt x="1879" y="968"/>
                  </a:lnTo>
                  <a:lnTo>
                    <a:pt x="1879" y="1062"/>
                  </a:lnTo>
                  <a:lnTo>
                    <a:pt x="1822" y="1007"/>
                  </a:lnTo>
                  <a:lnTo>
                    <a:pt x="1748" y="989"/>
                  </a:lnTo>
                  <a:lnTo>
                    <a:pt x="1850" y="866"/>
                  </a:lnTo>
                  <a:lnTo>
                    <a:pt x="1774" y="831"/>
                  </a:lnTo>
                  <a:lnTo>
                    <a:pt x="1660" y="948"/>
                  </a:lnTo>
                  <a:lnTo>
                    <a:pt x="1651" y="919"/>
                  </a:lnTo>
                  <a:lnTo>
                    <a:pt x="1774" y="831"/>
                  </a:lnTo>
                  <a:lnTo>
                    <a:pt x="1805" y="688"/>
                  </a:lnTo>
                  <a:lnTo>
                    <a:pt x="1688" y="539"/>
                  </a:lnTo>
                  <a:lnTo>
                    <a:pt x="1514" y="431"/>
                  </a:lnTo>
                  <a:lnTo>
                    <a:pt x="1514" y="431"/>
                  </a:lnTo>
                  <a:lnTo>
                    <a:pt x="1439" y="460"/>
                  </a:lnTo>
                  <a:lnTo>
                    <a:pt x="1245" y="246"/>
                  </a:lnTo>
                  <a:lnTo>
                    <a:pt x="1058" y="116"/>
                  </a:lnTo>
                  <a:lnTo>
                    <a:pt x="1058" y="116"/>
                  </a:lnTo>
                  <a:lnTo>
                    <a:pt x="792" y="116"/>
                  </a:lnTo>
                  <a:lnTo>
                    <a:pt x="690" y="0"/>
                  </a:lnTo>
                  <a:lnTo>
                    <a:pt x="688" y="50"/>
                  </a:lnTo>
                  <a:lnTo>
                    <a:pt x="605" y="164"/>
                  </a:lnTo>
                  <a:lnTo>
                    <a:pt x="557" y="198"/>
                  </a:lnTo>
                  <a:lnTo>
                    <a:pt x="557" y="198"/>
                  </a:lnTo>
                  <a:lnTo>
                    <a:pt x="507" y="141"/>
                  </a:lnTo>
                  <a:lnTo>
                    <a:pt x="544" y="7"/>
                  </a:lnTo>
                  <a:close/>
                </a:path>
              </a:pathLst>
            </a:custGeom>
            <a:solidFill>
              <a:srgbClr val="0099FF"/>
            </a:solidFill>
            <a:ln w="3175" cmpd="sng">
              <a:solidFill>
                <a:schemeClr val="bg2"/>
              </a:solidFill>
              <a:round/>
              <a:headEnd/>
              <a:tailEnd/>
            </a:ln>
          </p:spPr>
          <p:txBody>
            <a:bodyPr/>
            <a:lstStyle/>
            <a:p>
              <a:endParaRPr lang="ko-KR" altLang="en-US"/>
            </a:p>
          </p:txBody>
        </p:sp>
        <p:sp>
          <p:nvSpPr>
            <p:cNvPr id="230418" name="Freeform 18"/>
            <p:cNvSpPr>
              <a:spLocks/>
            </p:cNvSpPr>
            <p:nvPr/>
          </p:nvSpPr>
          <p:spPr bwMode="auto">
            <a:xfrm>
              <a:off x="2345" y="1185"/>
              <a:ext cx="617" cy="467"/>
            </a:xfrm>
            <a:custGeom>
              <a:avLst/>
              <a:gdLst/>
              <a:ahLst/>
              <a:cxnLst>
                <a:cxn ang="0">
                  <a:pos x="573" y="91"/>
                </a:cxn>
                <a:cxn ang="0">
                  <a:pos x="212" y="229"/>
                </a:cxn>
                <a:cxn ang="0">
                  <a:pos x="8" y="300"/>
                </a:cxn>
                <a:cxn ang="0">
                  <a:pos x="130" y="363"/>
                </a:cxn>
                <a:cxn ang="0">
                  <a:pos x="33" y="371"/>
                </a:cxn>
                <a:cxn ang="0">
                  <a:pos x="163" y="439"/>
                </a:cxn>
                <a:cxn ang="0">
                  <a:pos x="289" y="478"/>
                </a:cxn>
                <a:cxn ang="0">
                  <a:pos x="330" y="546"/>
                </a:cxn>
                <a:cxn ang="0">
                  <a:pos x="301" y="701"/>
                </a:cxn>
                <a:cxn ang="0">
                  <a:pos x="399" y="831"/>
                </a:cxn>
                <a:cxn ang="0">
                  <a:pos x="346" y="861"/>
                </a:cxn>
                <a:cxn ang="0">
                  <a:pos x="327" y="964"/>
                </a:cxn>
                <a:cxn ang="0">
                  <a:pos x="218" y="988"/>
                </a:cxn>
                <a:cxn ang="0">
                  <a:pos x="169" y="1065"/>
                </a:cxn>
                <a:cxn ang="0">
                  <a:pos x="217" y="1181"/>
                </a:cxn>
                <a:cxn ang="0">
                  <a:pos x="216" y="1233"/>
                </a:cxn>
                <a:cxn ang="0">
                  <a:pos x="181" y="1247"/>
                </a:cxn>
                <a:cxn ang="0">
                  <a:pos x="312" y="1471"/>
                </a:cxn>
                <a:cxn ang="0">
                  <a:pos x="390" y="1524"/>
                </a:cxn>
                <a:cxn ang="0">
                  <a:pos x="616" y="1232"/>
                </a:cxn>
                <a:cxn ang="0">
                  <a:pos x="849" y="1158"/>
                </a:cxn>
                <a:cxn ang="0">
                  <a:pos x="1076" y="1002"/>
                </a:cxn>
                <a:cxn ang="0">
                  <a:pos x="1461" y="901"/>
                </a:cxn>
                <a:cxn ang="0">
                  <a:pos x="1375" y="779"/>
                </a:cxn>
                <a:cxn ang="0">
                  <a:pos x="1612" y="766"/>
                </a:cxn>
                <a:cxn ang="0">
                  <a:pos x="1463" y="695"/>
                </a:cxn>
                <a:cxn ang="0">
                  <a:pos x="1562" y="649"/>
                </a:cxn>
                <a:cxn ang="0">
                  <a:pos x="1702" y="602"/>
                </a:cxn>
                <a:cxn ang="0">
                  <a:pos x="1740" y="497"/>
                </a:cxn>
                <a:cxn ang="0">
                  <a:pos x="1651" y="394"/>
                </a:cxn>
                <a:cxn ang="0">
                  <a:pos x="1770" y="435"/>
                </a:cxn>
                <a:cxn ang="0">
                  <a:pos x="1702" y="295"/>
                </a:cxn>
                <a:cxn ang="0">
                  <a:pos x="1662" y="271"/>
                </a:cxn>
                <a:cxn ang="0">
                  <a:pos x="1915" y="179"/>
                </a:cxn>
                <a:cxn ang="0">
                  <a:pos x="1994" y="185"/>
                </a:cxn>
                <a:cxn ang="0">
                  <a:pos x="2057" y="168"/>
                </a:cxn>
                <a:cxn ang="0">
                  <a:pos x="1653" y="184"/>
                </a:cxn>
                <a:cxn ang="0">
                  <a:pos x="1748" y="118"/>
                </a:cxn>
                <a:cxn ang="0">
                  <a:pos x="1443" y="98"/>
                </a:cxn>
                <a:cxn ang="0">
                  <a:pos x="1778" y="0"/>
                </a:cxn>
                <a:cxn ang="0">
                  <a:pos x="691" y="15"/>
                </a:cxn>
              </a:cxnLst>
              <a:rect l="0" t="0" r="r" b="b"/>
              <a:pathLst>
                <a:path w="2057" h="1530">
                  <a:moveTo>
                    <a:pt x="691" y="15"/>
                  </a:moveTo>
                  <a:lnTo>
                    <a:pt x="573" y="91"/>
                  </a:lnTo>
                  <a:lnTo>
                    <a:pt x="508" y="78"/>
                  </a:lnTo>
                  <a:lnTo>
                    <a:pt x="212" y="229"/>
                  </a:lnTo>
                  <a:lnTo>
                    <a:pt x="0" y="265"/>
                  </a:lnTo>
                  <a:lnTo>
                    <a:pt x="8" y="300"/>
                  </a:lnTo>
                  <a:lnTo>
                    <a:pt x="101" y="323"/>
                  </a:lnTo>
                  <a:lnTo>
                    <a:pt x="130" y="363"/>
                  </a:lnTo>
                  <a:lnTo>
                    <a:pt x="33" y="371"/>
                  </a:lnTo>
                  <a:lnTo>
                    <a:pt x="33" y="371"/>
                  </a:lnTo>
                  <a:lnTo>
                    <a:pt x="58" y="425"/>
                  </a:lnTo>
                  <a:lnTo>
                    <a:pt x="163" y="439"/>
                  </a:lnTo>
                  <a:lnTo>
                    <a:pt x="228" y="448"/>
                  </a:lnTo>
                  <a:lnTo>
                    <a:pt x="289" y="478"/>
                  </a:lnTo>
                  <a:lnTo>
                    <a:pt x="330" y="546"/>
                  </a:lnTo>
                  <a:lnTo>
                    <a:pt x="330" y="546"/>
                  </a:lnTo>
                  <a:lnTo>
                    <a:pt x="301" y="701"/>
                  </a:lnTo>
                  <a:lnTo>
                    <a:pt x="301" y="701"/>
                  </a:lnTo>
                  <a:lnTo>
                    <a:pt x="377" y="703"/>
                  </a:lnTo>
                  <a:lnTo>
                    <a:pt x="399" y="831"/>
                  </a:lnTo>
                  <a:lnTo>
                    <a:pt x="339" y="816"/>
                  </a:lnTo>
                  <a:lnTo>
                    <a:pt x="346" y="861"/>
                  </a:lnTo>
                  <a:lnTo>
                    <a:pt x="371" y="876"/>
                  </a:lnTo>
                  <a:lnTo>
                    <a:pt x="327" y="964"/>
                  </a:lnTo>
                  <a:lnTo>
                    <a:pt x="258" y="961"/>
                  </a:lnTo>
                  <a:lnTo>
                    <a:pt x="218" y="988"/>
                  </a:lnTo>
                  <a:lnTo>
                    <a:pt x="177" y="1019"/>
                  </a:lnTo>
                  <a:lnTo>
                    <a:pt x="169" y="1065"/>
                  </a:lnTo>
                  <a:lnTo>
                    <a:pt x="184" y="1129"/>
                  </a:lnTo>
                  <a:lnTo>
                    <a:pt x="217" y="1181"/>
                  </a:lnTo>
                  <a:lnTo>
                    <a:pt x="216" y="1233"/>
                  </a:lnTo>
                  <a:lnTo>
                    <a:pt x="216" y="1233"/>
                  </a:lnTo>
                  <a:lnTo>
                    <a:pt x="181" y="1247"/>
                  </a:lnTo>
                  <a:lnTo>
                    <a:pt x="181" y="1247"/>
                  </a:lnTo>
                  <a:lnTo>
                    <a:pt x="234" y="1439"/>
                  </a:lnTo>
                  <a:lnTo>
                    <a:pt x="312" y="1471"/>
                  </a:lnTo>
                  <a:lnTo>
                    <a:pt x="357" y="1525"/>
                  </a:lnTo>
                  <a:lnTo>
                    <a:pt x="390" y="1524"/>
                  </a:lnTo>
                  <a:lnTo>
                    <a:pt x="416" y="1530"/>
                  </a:lnTo>
                  <a:lnTo>
                    <a:pt x="616" y="1232"/>
                  </a:lnTo>
                  <a:lnTo>
                    <a:pt x="808" y="1145"/>
                  </a:lnTo>
                  <a:lnTo>
                    <a:pt x="849" y="1158"/>
                  </a:lnTo>
                  <a:lnTo>
                    <a:pt x="849" y="1158"/>
                  </a:lnTo>
                  <a:lnTo>
                    <a:pt x="1076" y="1002"/>
                  </a:lnTo>
                  <a:lnTo>
                    <a:pt x="1157" y="1008"/>
                  </a:lnTo>
                  <a:lnTo>
                    <a:pt x="1461" y="901"/>
                  </a:lnTo>
                  <a:lnTo>
                    <a:pt x="1243" y="842"/>
                  </a:lnTo>
                  <a:lnTo>
                    <a:pt x="1375" y="779"/>
                  </a:lnTo>
                  <a:lnTo>
                    <a:pt x="1542" y="864"/>
                  </a:lnTo>
                  <a:lnTo>
                    <a:pt x="1612" y="766"/>
                  </a:lnTo>
                  <a:lnTo>
                    <a:pt x="1518" y="704"/>
                  </a:lnTo>
                  <a:lnTo>
                    <a:pt x="1463" y="695"/>
                  </a:lnTo>
                  <a:lnTo>
                    <a:pt x="1454" y="664"/>
                  </a:lnTo>
                  <a:lnTo>
                    <a:pt x="1562" y="649"/>
                  </a:lnTo>
                  <a:lnTo>
                    <a:pt x="1657" y="661"/>
                  </a:lnTo>
                  <a:lnTo>
                    <a:pt x="1702" y="602"/>
                  </a:lnTo>
                  <a:lnTo>
                    <a:pt x="1740" y="497"/>
                  </a:lnTo>
                  <a:lnTo>
                    <a:pt x="1740" y="497"/>
                  </a:lnTo>
                  <a:lnTo>
                    <a:pt x="1603" y="485"/>
                  </a:lnTo>
                  <a:lnTo>
                    <a:pt x="1651" y="394"/>
                  </a:lnTo>
                  <a:lnTo>
                    <a:pt x="1770" y="435"/>
                  </a:lnTo>
                  <a:lnTo>
                    <a:pt x="1770" y="435"/>
                  </a:lnTo>
                  <a:lnTo>
                    <a:pt x="1744" y="307"/>
                  </a:lnTo>
                  <a:lnTo>
                    <a:pt x="1702" y="295"/>
                  </a:lnTo>
                  <a:lnTo>
                    <a:pt x="1662" y="302"/>
                  </a:lnTo>
                  <a:lnTo>
                    <a:pt x="1662" y="271"/>
                  </a:lnTo>
                  <a:lnTo>
                    <a:pt x="1871" y="180"/>
                  </a:lnTo>
                  <a:lnTo>
                    <a:pt x="1915" y="179"/>
                  </a:lnTo>
                  <a:lnTo>
                    <a:pt x="1974" y="195"/>
                  </a:lnTo>
                  <a:lnTo>
                    <a:pt x="1994" y="185"/>
                  </a:lnTo>
                  <a:lnTo>
                    <a:pt x="2057" y="168"/>
                  </a:lnTo>
                  <a:lnTo>
                    <a:pt x="2057" y="168"/>
                  </a:lnTo>
                  <a:lnTo>
                    <a:pt x="1896" y="108"/>
                  </a:lnTo>
                  <a:lnTo>
                    <a:pt x="1653" y="184"/>
                  </a:lnTo>
                  <a:lnTo>
                    <a:pt x="1641" y="160"/>
                  </a:lnTo>
                  <a:lnTo>
                    <a:pt x="1748" y="118"/>
                  </a:lnTo>
                  <a:lnTo>
                    <a:pt x="1443" y="98"/>
                  </a:lnTo>
                  <a:lnTo>
                    <a:pt x="1443" y="98"/>
                  </a:lnTo>
                  <a:lnTo>
                    <a:pt x="1781" y="52"/>
                  </a:lnTo>
                  <a:lnTo>
                    <a:pt x="1778" y="0"/>
                  </a:lnTo>
                  <a:lnTo>
                    <a:pt x="691" y="15"/>
                  </a:lnTo>
                  <a:lnTo>
                    <a:pt x="691" y="15"/>
                  </a:lnTo>
                  <a:close/>
                </a:path>
              </a:pathLst>
            </a:custGeom>
            <a:solidFill>
              <a:srgbClr val="0099FF"/>
            </a:solidFill>
            <a:ln w="3175" cmpd="sng">
              <a:solidFill>
                <a:schemeClr val="bg2"/>
              </a:solidFill>
              <a:round/>
              <a:headEnd/>
              <a:tailEnd/>
            </a:ln>
          </p:spPr>
          <p:txBody>
            <a:bodyPr/>
            <a:lstStyle/>
            <a:p>
              <a:endParaRPr lang="ko-KR" altLang="en-US"/>
            </a:p>
          </p:txBody>
        </p:sp>
        <p:sp>
          <p:nvSpPr>
            <p:cNvPr id="230419" name="Freeform 19"/>
            <p:cNvSpPr>
              <a:spLocks/>
            </p:cNvSpPr>
            <p:nvPr/>
          </p:nvSpPr>
          <p:spPr bwMode="auto">
            <a:xfrm>
              <a:off x="2759" y="1536"/>
              <a:ext cx="120" cy="57"/>
            </a:xfrm>
            <a:custGeom>
              <a:avLst/>
              <a:gdLst/>
              <a:ahLst/>
              <a:cxnLst>
                <a:cxn ang="0">
                  <a:pos x="0" y="3"/>
                </a:cxn>
                <a:cxn ang="0">
                  <a:pos x="92" y="0"/>
                </a:cxn>
                <a:cxn ang="0">
                  <a:pos x="125" y="31"/>
                </a:cxn>
                <a:cxn ang="0">
                  <a:pos x="344" y="0"/>
                </a:cxn>
                <a:cxn ang="0">
                  <a:pos x="401" y="58"/>
                </a:cxn>
                <a:cxn ang="0">
                  <a:pos x="399" y="83"/>
                </a:cxn>
                <a:cxn ang="0">
                  <a:pos x="372" y="131"/>
                </a:cxn>
                <a:cxn ang="0">
                  <a:pos x="283" y="156"/>
                </a:cxn>
                <a:cxn ang="0">
                  <a:pos x="177" y="186"/>
                </a:cxn>
                <a:cxn ang="0">
                  <a:pos x="86" y="159"/>
                </a:cxn>
                <a:cxn ang="0">
                  <a:pos x="22" y="131"/>
                </a:cxn>
                <a:cxn ang="0">
                  <a:pos x="22" y="131"/>
                </a:cxn>
                <a:cxn ang="0">
                  <a:pos x="38" y="64"/>
                </a:cxn>
                <a:cxn ang="0">
                  <a:pos x="0" y="3"/>
                </a:cxn>
              </a:cxnLst>
              <a:rect l="0" t="0" r="r" b="b"/>
              <a:pathLst>
                <a:path w="401" h="186">
                  <a:moveTo>
                    <a:pt x="0" y="3"/>
                  </a:moveTo>
                  <a:lnTo>
                    <a:pt x="92" y="0"/>
                  </a:lnTo>
                  <a:lnTo>
                    <a:pt x="125" y="31"/>
                  </a:lnTo>
                  <a:lnTo>
                    <a:pt x="344" y="0"/>
                  </a:lnTo>
                  <a:lnTo>
                    <a:pt x="401" y="58"/>
                  </a:lnTo>
                  <a:lnTo>
                    <a:pt x="399" y="83"/>
                  </a:lnTo>
                  <a:lnTo>
                    <a:pt x="372" y="131"/>
                  </a:lnTo>
                  <a:lnTo>
                    <a:pt x="283" y="156"/>
                  </a:lnTo>
                  <a:lnTo>
                    <a:pt x="177" y="186"/>
                  </a:lnTo>
                  <a:lnTo>
                    <a:pt x="86" y="159"/>
                  </a:lnTo>
                  <a:lnTo>
                    <a:pt x="22" y="131"/>
                  </a:lnTo>
                  <a:lnTo>
                    <a:pt x="22" y="131"/>
                  </a:lnTo>
                  <a:lnTo>
                    <a:pt x="38" y="64"/>
                  </a:lnTo>
                  <a:lnTo>
                    <a:pt x="0" y="3"/>
                  </a:lnTo>
                  <a:close/>
                </a:path>
              </a:pathLst>
            </a:custGeom>
            <a:solidFill>
              <a:srgbClr val="0099FF"/>
            </a:solidFill>
            <a:ln w="3175" cmpd="sng">
              <a:solidFill>
                <a:schemeClr val="bg2"/>
              </a:solidFill>
              <a:round/>
              <a:headEnd/>
              <a:tailEnd/>
            </a:ln>
          </p:spPr>
          <p:txBody>
            <a:bodyPr/>
            <a:lstStyle/>
            <a:p>
              <a:endParaRPr lang="ko-KR" altLang="en-US"/>
            </a:p>
          </p:txBody>
        </p:sp>
        <p:sp>
          <p:nvSpPr>
            <p:cNvPr id="230420" name="Freeform 20"/>
            <p:cNvSpPr>
              <a:spLocks/>
            </p:cNvSpPr>
            <p:nvPr/>
          </p:nvSpPr>
          <p:spPr bwMode="auto">
            <a:xfrm>
              <a:off x="2161" y="1186"/>
              <a:ext cx="332" cy="124"/>
            </a:xfrm>
            <a:custGeom>
              <a:avLst/>
              <a:gdLst/>
              <a:ahLst/>
              <a:cxnLst>
                <a:cxn ang="0">
                  <a:pos x="1107" y="0"/>
                </a:cxn>
                <a:cxn ang="0">
                  <a:pos x="1061" y="75"/>
                </a:cxn>
                <a:cxn ang="0">
                  <a:pos x="522" y="227"/>
                </a:cxn>
                <a:cxn ang="0">
                  <a:pos x="477" y="228"/>
                </a:cxn>
                <a:cxn ang="0">
                  <a:pos x="477" y="228"/>
                </a:cxn>
                <a:cxn ang="0">
                  <a:pos x="447" y="261"/>
                </a:cxn>
                <a:cxn ang="0">
                  <a:pos x="308" y="338"/>
                </a:cxn>
                <a:cxn ang="0">
                  <a:pos x="308" y="338"/>
                </a:cxn>
                <a:cxn ang="0">
                  <a:pos x="308" y="338"/>
                </a:cxn>
                <a:cxn ang="0">
                  <a:pos x="233" y="403"/>
                </a:cxn>
                <a:cxn ang="0">
                  <a:pos x="196" y="397"/>
                </a:cxn>
                <a:cxn ang="0">
                  <a:pos x="121" y="374"/>
                </a:cxn>
                <a:cxn ang="0">
                  <a:pos x="36" y="370"/>
                </a:cxn>
                <a:cxn ang="0">
                  <a:pos x="0" y="344"/>
                </a:cxn>
                <a:cxn ang="0">
                  <a:pos x="93" y="299"/>
                </a:cxn>
                <a:cxn ang="0">
                  <a:pos x="122" y="319"/>
                </a:cxn>
                <a:cxn ang="0">
                  <a:pos x="163" y="308"/>
                </a:cxn>
                <a:cxn ang="0">
                  <a:pos x="146" y="261"/>
                </a:cxn>
                <a:cxn ang="0">
                  <a:pos x="152" y="247"/>
                </a:cxn>
                <a:cxn ang="0">
                  <a:pos x="249" y="147"/>
                </a:cxn>
                <a:cxn ang="0">
                  <a:pos x="344" y="168"/>
                </a:cxn>
                <a:cxn ang="0">
                  <a:pos x="549" y="128"/>
                </a:cxn>
                <a:cxn ang="0">
                  <a:pos x="554" y="95"/>
                </a:cxn>
                <a:cxn ang="0">
                  <a:pos x="372" y="124"/>
                </a:cxn>
                <a:cxn ang="0">
                  <a:pos x="285" y="90"/>
                </a:cxn>
                <a:cxn ang="0">
                  <a:pos x="307" y="7"/>
                </a:cxn>
                <a:cxn ang="0">
                  <a:pos x="307" y="7"/>
                </a:cxn>
                <a:cxn ang="0">
                  <a:pos x="1107" y="0"/>
                </a:cxn>
              </a:cxnLst>
              <a:rect l="0" t="0" r="r" b="b"/>
              <a:pathLst>
                <a:path w="1107" h="403">
                  <a:moveTo>
                    <a:pt x="1107" y="0"/>
                  </a:moveTo>
                  <a:lnTo>
                    <a:pt x="1061" y="75"/>
                  </a:lnTo>
                  <a:lnTo>
                    <a:pt x="522" y="227"/>
                  </a:lnTo>
                  <a:lnTo>
                    <a:pt x="477" y="228"/>
                  </a:lnTo>
                  <a:lnTo>
                    <a:pt x="477" y="228"/>
                  </a:lnTo>
                  <a:lnTo>
                    <a:pt x="447" y="261"/>
                  </a:lnTo>
                  <a:lnTo>
                    <a:pt x="308" y="338"/>
                  </a:lnTo>
                  <a:lnTo>
                    <a:pt x="308" y="338"/>
                  </a:lnTo>
                  <a:lnTo>
                    <a:pt x="308" y="338"/>
                  </a:lnTo>
                  <a:lnTo>
                    <a:pt x="233" y="403"/>
                  </a:lnTo>
                  <a:lnTo>
                    <a:pt x="196" y="397"/>
                  </a:lnTo>
                  <a:lnTo>
                    <a:pt x="121" y="374"/>
                  </a:lnTo>
                  <a:lnTo>
                    <a:pt x="36" y="370"/>
                  </a:lnTo>
                  <a:lnTo>
                    <a:pt x="0" y="344"/>
                  </a:lnTo>
                  <a:lnTo>
                    <a:pt x="93" y="299"/>
                  </a:lnTo>
                  <a:lnTo>
                    <a:pt x="122" y="319"/>
                  </a:lnTo>
                  <a:lnTo>
                    <a:pt x="163" y="308"/>
                  </a:lnTo>
                  <a:lnTo>
                    <a:pt x="146" y="261"/>
                  </a:lnTo>
                  <a:lnTo>
                    <a:pt x="152" y="247"/>
                  </a:lnTo>
                  <a:lnTo>
                    <a:pt x="249" y="147"/>
                  </a:lnTo>
                  <a:lnTo>
                    <a:pt x="344" y="168"/>
                  </a:lnTo>
                  <a:lnTo>
                    <a:pt x="549" y="128"/>
                  </a:lnTo>
                  <a:lnTo>
                    <a:pt x="554" y="95"/>
                  </a:lnTo>
                  <a:lnTo>
                    <a:pt x="372" y="124"/>
                  </a:lnTo>
                  <a:lnTo>
                    <a:pt x="285" y="90"/>
                  </a:lnTo>
                  <a:lnTo>
                    <a:pt x="307" y="7"/>
                  </a:lnTo>
                  <a:lnTo>
                    <a:pt x="307" y="7"/>
                  </a:lnTo>
                  <a:lnTo>
                    <a:pt x="1107" y="0"/>
                  </a:lnTo>
                  <a:close/>
                </a:path>
              </a:pathLst>
            </a:custGeom>
            <a:solidFill>
              <a:srgbClr val="0099FF"/>
            </a:solidFill>
            <a:ln w="3175" cmpd="sng">
              <a:solidFill>
                <a:schemeClr val="bg2"/>
              </a:solidFill>
              <a:round/>
              <a:headEnd/>
              <a:tailEnd/>
            </a:ln>
          </p:spPr>
          <p:txBody>
            <a:bodyPr/>
            <a:lstStyle/>
            <a:p>
              <a:endParaRPr lang="ko-KR" altLang="en-US"/>
            </a:p>
          </p:txBody>
        </p:sp>
        <p:sp>
          <p:nvSpPr>
            <p:cNvPr id="230421" name="Freeform 21"/>
            <p:cNvSpPr>
              <a:spLocks/>
            </p:cNvSpPr>
            <p:nvPr/>
          </p:nvSpPr>
          <p:spPr bwMode="auto">
            <a:xfrm>
              <a:off x="2144" y="1201"/>
              <a:ext cx="44" cy="66"/>
            </a:xfrm>
            <a:custGeom>
              <a:avLst/>
              <a:gdLst/>
              <a:ahLst/>
              <a:cxnLst>
                <a:cxn ang="0">
                  <a:pos x="147" y="189"/>
                </a:cxn>
                <a:cxn ang="0">
                  <a:pos x="148" y="57"/>
                </a:cxn>
                <a:cxn ang="0">
                  <a:pos x="94" y="0"/>
                </a:cxn>
                <a:cxn ang="0">
                  <a:pos x="30" y="65"/>
                </a:cxn>
                <a:cxn ang="0">
                  <a:pos x="30" y="65"/>
                </a:cxn>
                <a:cxn ang="0">
                  <a:pos x="0" y="214"/>
                </a:cxn>
                <a:cxn ang="0">
                  <a:pos x="0" y="214"/>
                </a:cxn>
                <a:cxn ang="0">
                  <a:pos x="147" y="189"/>
                </a:cxn>
              </a:cxnLst>
              <a:rect l="0" t="0" r="r" b="b"/>
              <a:pathLst>
                <a:path w="148" h="214">
                  <a:moveTo>
                    <a:pt x="147" y="189"/>
                  </a:moveTo>
                  <a:lnTo>
                    <a:pt x="148" y="57"/>
                  </a:lnTo>
                  <a:lnTo>
                    <a:pt x="94" y="0"/>
                  </a:lnTo>
                  <a:lnTo>
                    <a:pt x="30" y="65"/>
                  </a:lnTo>
                  <a:lnTo>
                    <a:pt x="30" y="65"/>
                  </a:lnTo>
                  <a:lnTo>
                    <a:pt x="0" y="214"/>
                  </a:lnTo>
                  <a:lnTo>
                    <a:pt x="0" y="214"/>
                  </a:lnTo>
                  <a:lnTo>
                    <a:pt x="147" y="189"/>
                  </a:lnTo>
                  <a:close/>
                </a:path>
              </a:pathLst>
            </a:custGeom>
            <a:solidFill>
              <a:srgbClr val="0099FF"/>
            </a:solidFill>
            <a:ln w="3175" cmpd="sng">
              <a:solidFill>
                <a:schemeClr val="bg2"/>
              </a:solidFill>
              <a:round/>
              <a:headEnd/>
              <a:tailEnd/>
            </a:ln>
          </p:spPr>
          <p:txBody>
            <a:bodyPr/>
            <a:lstStyle/>
            <a:p>
              <a:endParaRPr lang="ko-KR" altLang="en-US"/>
            </a:p>
          </p:txBody>
        </p:sp>
        <p:sp>
          <p:nvSpPr>
            <p:cNvPr id="230422" name="Freeform 22"/>
            <p:cNvSpPr>
              <a:spLocks/>
            </p:cNvSpPr>
            <p:nvPr/>
          </p:nvSpPr>
          <p:spPr bwMode="auto">
            <a:xfrm>
              <a:off x="2080" y="1278"/>
              <a:ext cx="139" cy="89"/>
            </a:xfrm>
            <a:custGeom>
              <a:avLst/>
              <a:gdLst/>
              <a:ahLst/>
              <a:cxnLst>
                <a:cxn ang="0">
                  <a:pos x="366" y="268"/>
                </a:cxn>
                <a:cxn ang="0">
                  <a:pos x="366" y="268"/>
                </a:cxn>
                <a:cxn ang="0">
                  <a:pos x="463" y="291"/>
                </a:cxn>
                <a:cxn ang="0">
                  <a:pos x="461" y="245"/>
                </a:cxn>
                <a:cxn ang="0">
                  <a:pos x="394" y="125"/>
                </a:cxn>
                <a:cxn ang="0">
                  <a:pos x="261" y="116"/>
                </a:cxn>
                <a:cxn ang="0">
                  <a:pos x="133" y="85"/>
                </a:cxn>
                <a:cxn ang="0">
                  <a:pos x="116" y="47"/>
                </a:cxn>
                <a:cxn ang="0">
                  <a:pos x="21" y="0"/>
                </a:cxn>
                <a:cxn ang="0">
                  <a:pos x="21" y="0"/>
                </a:cxn>
                <a:cxn ang="0">
                  <a:pos x="0" y="54"/>
                </a:cxn>
                <a:cxn ang="0">
                  <a:pos x="70" y="83"/>
                </a:cxn>
                <a:cxn ang="0">
                  <a:pos x="58" y="137"/>
                </a:cxn>
                <a:cxn ang="0">
                  <a:pos x="58" y="137"/>
                </a:cxn>
                <a:cxn ang="0">
                  <a:pos x="204" y="205"/>
                </a:cxn>
                <a:cxn ang="0">
                  <a:pos x="204" y="205"/>
                </a:cxn>
                <a:cxn ang="0">
                  <a:pos x="292" y="175"/>
                </a:cxn>
                <a:cxn ang="0">
                  <a:pos x="292" y="175"/>
                </a:cxn>
                <a:cxn ang="0">
                  <a:pos x="366" y="268"/>
                </a:cxn>
              </a:cxnLst>
              <a:rect l="0" t="0" r="r" b="b"/>
              <a:pathLst>
                <a:path w="463" h="291">
                  <a:moveTo>
                    <a:pt x="366" y="268"/>
                  </a:moveTo>
                  <a:lnTo>
                    <a:pt x="366" y="268"/>
                  </a:lnTo>
                  <a:lnTo>
                    <a:pt x="463" y="291"/>
                  </a:lnTo>
                  <a:lnTo>
                    <a:pt x="461" y="245"/>
                  </a:lnTo>
                  <a:lnTo>
                    <a:pt x="394" y="125"/>
                  </a:lnTo>
                  <a:lnTo>
                    <a:pt x="261" y="116"/>
                  </a:lnTo>
                  <a:lnTo>
                    <a:pt x="133" y="85"/>
                  </a:lnTo>
                  <a:lnTo>
                    <a:pt x="116" y="47"/>
                  </a:lnTo>
                  <a:lnTo>
                    <a:pt x="21" y="0"/>
                  </a:lnTo>
                  <a:lnTo>
                    <a:pt x="21" y="0"/>
                  </a:lnTo>
                  <a:lnTo>
                    <a:pt x="0" y="54"/>
                  </a:lnTo>
                  <a:lnTo>
                    <a:pt x="70" y="83"/>
                  </a:lnTo>
                  <a:lnTo>
                    <a:pt x="58" y="137"/>
                  </a:lnTo>
                  <a:lnTo>
                    <a:pt x="58" y="137"/>
                  </a:lnTo>
                  <a:lnTo>
                    <a:pt x="204" y="205"/>
                  </a:lnTo>
                  <a:lnTo>
                    <a:pt x="204" y="205"/>
                  </a:lnTo>
                  <a:lnTo>
                    <a:pt x="292" y="175"/>
                  </a:lnTo>
                  <a:lnTo>
                    <a:pt x="292" y="175"/>
                  </a:lnTo>
                  <a:lnTo>
                    <a:pt x="366" y="268"/>
                  </a:lnTo>
                  <a:close/>
                </a:path>
              </a:pathLst>
            </a:custGeom>
            <a:solidFill>
              <a:srgbClr val="0099FF"/>
            </a:solidFill>
            <a:ln w="3175" cmpd="sng">
              <a:solidFill>
                <a:schemeClr val="bg2"/>
              </a:solidFill>
              <a:round/>
              <a:headEnd/>
              <a:tailEnd/>
            </a:ln>
          </p:spPr>
          <p:txBody>
            <a:bodyPr/>
            <a:lstStyle/>
            <a:p>
              <a:endParaRPr lang="ko-KR" altLang="en-US"/>
            </a:p>
          </p:txBody>
        </p:sp>
        <p:sp>
          <p:nvSpPr>
            <p:cNvPr id="230423" name="Freeform 23"/>
            <p:cNvSpPr>
              <a:spLocks/>
            </p:cNvSpPr>
            <p:nvPr/>
          </p:nvSpPr>
          <p:spPr bwMode="auto">
            <a:xfrm>
              <a:off x="2068" y="1354"/>
              <a:ext cx="215" cy="247"/>
            </a:xfrm>
            <a:custGeom>
              <a:avLst/>
              <a:gdLst/>
              <a:ahLst/>
              <a:cxnLst>
                <a:cxn ang="0">
                  <a:pos x="716" y="520"/>
                </a:cxn>
                <a:cxn ang="0">
                  <a:pos x="589" y="350"/>
                </a:cxn>
                <a:cxn ang="0">
                  <a:pos x="611" y="272"/>
                </a:cxn>
                <a:cxn ang="0">
                  <a:pos x="477" y="88"/>
                </a:cxn>
                <a:cxn ang="0">
                  <a:pos x="242" y="126"/>
                </a:cxn>
                <a:cxn ang="0">
                  <a:pos x="238" y="97"/>
                </a:cxn>
                <a:cxn ang="0">
                  <a:pos x="316" y="0"/>
                </a:cxn>
                <a:cxn ang="0">
                  <a:pos x="231" y="39"/>
                </a:cxn>
                <a:cxn ang="0">
                  <a:pos x="135" y="135"/>
                </a:cxn>
                <a:cxn ang="0">
                  <a:pos x="135" y="135"/>
                </a:cxn>
                <a:cxn ang="0">
                  <a:pos x="180" y="4"/>
                </a:cxn>
                <a:cxn ang="0">
                  <a:pos x="74" y="3"/>
                </a:cxn>
                <a:cxn ang="0">
                  <a:pos x="0" y="48"/>
                </a:cxn>
                <a:cxn ang="0">
                  <a:pos x="23" y="214"/>
                </a:cxn>
                <a:cxn ang="0">
                  <a:pos x="296" y="324"/>
                </a:cxn>
                <a:cxn ang="0">
                  <a:pos x="213" y="459"/>
                </a:cxn>
                <a:cxn ang="0">
                  <a:pos x="219" y="532"/>
                </a:cxn>
                <a:cxn ang="0">
                  <a:pos x="64" y="535"/>
                </a:cxn>
                <a:cxn ang="0">
                  <a:pos x="33" y="555"/>
                </a:cxn>
                <a:cxn ang="0">
                  <a:pos x="47" y="601"/>
                </a:cxn>
                <a:cxn ang="0">
                  <a:pos x="164" y="586"/>
                </a:cxn>
                <a:cxn ang="0">
                  <a:pos x="246" y="671"/>
                </a:cxn>
                <a:cxn ang="0">
                  <a:pos x="246" y="671"/>
                </a:cxn>
                <a:cxn ang="0">
                  <a:pos x="240" y="711"/>
                </a:cxn>
                <a:cxn ang="0">
                  <a:pos x="359" y="807"/>
                </a:cxn>
                <a:cxn ang="0">
                  <a:pos x="359" y="807"/>
                </a:cxn>
                <a:cxn ang="0">
                  <a:pos x="378" y="686"/>
                </a:cxn>
                <a:cxn ang="0">
                  <a:pos x="455" y="739"/>
                </a:cxn>
                <a:cxn ang="0">
                  <a:pos x="523" y="617"/>
                </a:cxn>
                <a:cxn ang="0">
                  <a:pos x="498" y="567"/>
                </a:cxn>
                <a:cxn ang="0">
                  <a:pos x="517" y="483"/>
                </a:cxn>
                <a:cxn ang="0">
                  <a:pos x="589" y="604"/>
                </a:cxn>
                <a:cxn ang="0">
                  <a:pos x="716" y="520"/>
                </a:cxn>
              </a:cxnLst>
              <a:rect l="0" t="0" r="r" b="b"/>
              <a:pathLst>
                <a:path w="716" h="807">
                  <a:moveTo>
                    <a:pt x="716" y="520"/>
                  </a:moveTo>
                  <a:lnTo>
                    <a:pt x="589" y="350"/>
                  </a:lnTo>
                  <a:lnTo>
                    <a:pt x="611" y="272"/>
                  </a:lnTo>
                  <a:lnTo>
                    <a:pt x="477" y="88"/>
                  </a:lnTo>
                  <a:lnTo>
                    <a:pt x="242" y="126"/>
                  </a:lnTo>
                  <a:lnTo>
                    <a:pt x="238" y="97"/>
                  </a:lnTo>
                  <a:lnTo>
                    <a:pt x="316" y="0"/>
                  </a:lnTo>
                  <a:lnTo>
                    <a:pt x="231" y="39"/>
                  </a:lnTo>
                  <a:lnTo>
                    <a:pt x="135" y="135"/>
                  </a:lnTo>
                  <a:lnTo>
                    <a:pt x="135" y="135"/>
                  </a:lnTo>
                  <a:lnTo>
                    <a:pt x="180" y="4"/>
                  </a:lnTo>
                  <a:lnTo>
                    <a:pt x="74" y="3"/>
                  </a:lnTo>
                  <a:lnTo>
                    <a:pt x="0" y="48"/>
                  </a:lnTo>
                  <a:lnTo>
                    <a:pt x="23" y="214"/>
                  </a:lnTo>
                  <a:lnTo>
                    <a:pt x="296" y="324"/>
                  </a:lnTo>
                  <a:lnTo>
                    <a:pt x="213" y="459"/>
                  </a:lnTo>
                  <a:lnTo>
                    <a:pt x="219" y="532"/>
                  </a:lnTo>
                  <a:lnTo>
                    <a:pt x="64" y="535"/>
                  </a:lnTo>
                  <a:lnTo>
                    <a:pt x="33" y="555"/>
                  </a:lnTo>
                  <a:lnTo>
                    <a:pt x="47" y="601"/>
                  </a:lnTo>
                  <a:lnTo>
                    <a:pt x="164" y="586"/>
                  </a:lnTo>
                  <a:lnTo>
                    <a:pt x="246" y="671"/>
                  </a:lnTo>
                  <a:lnTo>
                    <a:pt x="246" y="671"/>
                  </a:lnTo>
                  <a:lnTo>
                    <a:pt x="240" y="711"/>
                  </a:lnTo>
                  <a:lnTo>
                    <a:pt x="359" y="807"/>
                  </a:lnTo>
                  <a:lnTo>
                    <a:pt x="359" y="807"/>
                  </a:lnTo>
                  <a:lnTo>
                    <a:pt x="378" y="686"/>
                  </a:lnTo>
                  <a:lnTo>
                    <a:pt x="455" y="739"/>
                  </a:lnTo>
                  <a:lnTo>
                    <a:pt x="523" y="617"/>
                  </a:lnTo>
                  <a:lnTo>
                    <a:pt x="498" y="567"/>
                  </a:lnTo>
                  <a:lnTo>
                    <a:pt x="517" y="483"/>
                  </a:lnTo>
                  <a:lnTo>
                    <a:pt x="589" y="604"/>
                  </a:lnTo>
                  <a:lnTo>
                    <a:pt x="716" y="520"/>
                  </a:lnTo>
                  <a:close/>
                </a:path>
              </a:pathLst>
            </a:custGeom>
            <a:solidFill>
              <a:srgbClr val="0099FF"/>
            </a:solidFill>
            <a:ln w="3175" cmpd="sng">
              <a:solidFill>
                <a:schemeClr val="bg2"/>
              </a:solidFill>
              <a:round/>
              <a:headEnd/>
              <a:tailEnd/>
            </a:ln>
          </p:spPr>
          <p:txBody>
            <a:bodyPr/>
            <a:lstStyle/>
            <a:p>
              <a:endParaRPr lang="ko-KR" altLang="en-US"/>
            </a:p>
          </p:txBody>
        </p:sp>
        <p:sp>
          <p:nvSpPr>
            <p:cNvPr id="230424" name="Freeform 24"/>
            <p:cNvSpPr>
              <a:spLocks/>
            </p:cNvSpPr>
            <p:nvPr/>
          </p:nvSpPr>
          <p:spPr bwMode="auto">
            <a:xfrm>
              <a:off x="2055" y="1228"/>
              <a:ext cx="14" cy="46"/>
            </a:xfrm>
            <a:custGeom>
              <a:avLst/>
              <a:gdLst/>
              <a:ahLst/>
              <a:cxnLst>
                <a:cxn ang="0">
                  <a:pos x="49" y="106"/>
                </a:cxn>
                <a:cxn ang="0">
                  <a:pos x="22" y="0"/>
                </a:cxn>
                <a:cxn ang="0">
                  <a:pos x="0" y="33"/>
                </a:cxn>
                <a:cxn ang="0">
                  <a:pos x="16" y="156"/>
                </a:cxn>
                <a:cxn ang="0">
                  <a:pos x="49" y="106"/>
                </a:cxn>
              </a:cxnLst>
              <a:rect l="0" t="0" r="r" b="b"/>
              <a:pathLst>
                <a:path w="49" h="156">
                  <a:moveTo>
                    <a:pt x="49" y="106"/>
                  </a:moveTo>
                  <a:lnTo>
                    <a:pt x="22" y="0"/>
                  </a:lnTo>
                  <a:lnTo>
                    <a:pt x="0" y="33"/>
                  </a:lnTo>
                  <a:lnTo>
                    <a:pt x="16" y="156"/>
                  </a:lnTo>
                  <a:lnTo>
                    <a:pt x="49" y="106"/>
                  </a:lnTo>
                  <a:close/>
                </a:path>
              </a:pathLst>
            </a:custGeom>
            <a:solidFill>
              <a:srgbClr val="0099FF"/>
            </a:solidFill>
            <a:ln w="3175" cmpd="sng">
              <a:solidFill>
                <a:schemeClr val="bg2"/>
              </a:solidFill>
              <a:round/>
              <a:headEnd/>
              <a:tailEnd/>
            </a:ln>
          </p:spPr>
          <p:txBody>
            <a:bodyPr/>
            <a:lstStyle/>
            <a:p>
              <a:endParaRPr lang="ko-KR" altLang="en-US"/>
            </a:p>
          </p:txBody>
        </p:sp>
        <p:sp>
          <p:nvSpPr>
            <p:cNvPr id="230425" name="Freeform 25"/>
            <p:cNvSpPr>
              <a:spLocks/>
            </p:cNvSpPr>
            <p:nvPr/>
          </p:nvSpPr>
          <p:spPr bwMode="auto">
            <a:xfrm>
              <a:off x="2023" y="1335"/>
              <a:ext cx="49" cy="29"/>
            </a:xfrm>
            <a:custGeom>
              <a:avLst/>
              <a:gdLst/>
              <a:ahLst/>
              <a:cxnLst>
                <a:cxn ang="0">
                  <a:pos x="164" y="6"/>
                </a:cxn>
                <a:cxn ang="0">
                  <a:pos x="57" y="0"/>
                </a:cxn>
                <a:cxn ang="0">
                  <a:pos x="0" y="79"/>
                </a:cxn>
                <a:cxn ang="0">
                  <a:pos x="36" y="92"/>
                </a:cxn>
                <a:cxn ang="0">
                  <a:pos x="107" y="56"/>
                </a:cxn>
                <a:cxn ang="0">
                  <a:pos x="164" y="6"/>
                </a:cxn>
                <a:cxn ang="0">
                  <a:pos x="164" y="6"/>
                </a:cxn>
              </a:cxnLst>
              <a:rect l="0" t="0" r="r" b="b"/>
              <a:pathLst>
                <a:path w="164" h="92">
                  <a:moveTo>
                    <a:pt x="164" y="6"/>
                  </a:moveTo>
                  <a:lnTo>
                    <a:pt x="57" y="0"/>
                  </a:lnTo>
                  <a:lnTo>
                    <a:pt x="0" y="79"/>
                  </a:lnTo>
                  <a:lnTo>
                    <a:pt x="36" y="92"/>
                  </a:lnTo>
                  <a:lnTo>
                    <a:pt x="107" y="56"/>
                  </a:lnTo>
                  <a:lnTo>
                    <a:pt x="164" y="6"/>
                  </a:lnTo>
                  <a:lnTo>
                    <a:pt x="164" y="6"/>
                  </a:lnTo>
                  <a:close/>
                </a:path>
              </a:pathLst>
            </a:custGeom>
            <a:solidFill>
              <a:srgbClr val="0099FF"/>
            </a:solidFill>
            <a:ln w="3175" cmpd="sng">
              <a:solidFill>
                <a:schemeClr val="bg2"/>
              </a:solidFill>
              <a:round/>
              <a:headEnd/>
              <a:tailEnd/>
            </a:ln>
          </p:spPr>
          <p:txBody>
            <a:bodyPr/>
            <a:lstStyle/>
            <a:p>
              <a:endParaRPr lang="ko-KR" altLang="en-US"/>
            </a:p>
          </p:txBody>
        </p:sp>
        <p:sp>
          <p:nvSpPr>
            <p:cNvPr id="230426" name="Freeform 26"/>
            <p:cNvSpPr>
              <a:spLocks/>
            </p:cNvSpPr>
            <p:nvPr/>
          </p:nvSpPr>
          <p:spPr bwMode="auto">
            <a:xfrm>
              <a:off x="1996" y="1278"/>
              <a:ext cx="49" cy="35"/>
            </a:xfrm>
            <a:custGeom>
              <a:avLst/>
              <a:gdLst/>
              <a:ahLst/>
              <a:cxnLst>
                <a:cxn ang="0">
                  <a:pos x="163" y="51"/>
                </a:cxn>
                <a:cxn ang="0">
                  <a:pos x="98" y="42"/>
                </a:cxn>
                <a:cxn ang="0">
                  <a:pos x="98" y="42"/>
                </a:cxn>
                <a:cxn ang="0">
                  <a:pos x="36" y="0"/>
                </a:cxn>
                <a:cxn ang="0">
                  <a:pos x="0" y="78"/>
                </a:cxn>
                <a:cxn ang="0">
                  <a:pos x="87" y="111"/>
                </a:cxn>
                <a:cxn ang="0">
                  <a:pos x="109" y="116"/>
                </a:cxn>
                <a:cxn ang="0">
                  <a:pos x="163" y="51"/>
                </a:cxn>
                <a:cxn ang="0">
                  <a:pos x="163" y="51"/>
                </a:cxn>
              </a:cxnLst>
              <a:rect l="0" t="0" r="r" b="b"/>
              <a:pathLst>
                <a:path w="163" h="116">
                  <a:moveTo>
                    <a:pt x="163" y="51"/>
                  </a:moveTo>
                  <a:lnTo>
                    <a:pt x="98" y="42"/>
                  </a:lnTo>
                  <a:lnTo>
                    <a:pt x="98" y="42"/>
                  </a:lnTo>
                  <a:lnTo>
                    <a:pt x="36" y="0"/>
                  </a:lnTo>
                  <a:lnTo>
                    <a:pt x="0" y="78"/>
                  </a:lnTo>
                  <a:lnTo>
                    <a:pt x="87" y="111"/>
                  </a:lnTo>
                  <a:lnTo>
                    <a:pt x="109" y="116"/>
                  </a:lnTo>
                  <a:lnTo>
                    <a:pt x="163" y="51"/>
                  </a:lnTo>
                  <a:lnTo>
                    <a:pt x="163" y="51"/>
                  </a:lnTo>
                  <a:close/>
                </a:path>
              </a:pathLst>
            </a:custGeom>
            <a:solidFill>
              <a:srgbClr val="0099FF"/>
            </a:solidFill>
            <a:ln w="3175" cmpd="sng">
              <a:solidFill>
                <a:schemeClr val="bg2"/>
              </a:solidFill>
              <a:round/>
              <a:headEnd/>
              <a:tailEnd/>
            </a:ln>
          </p:spPr>
          <p:txBody>
            <a:bodyPr/>
            <a:lstStyle/>
            <a:p>
              <a:endParaRPr lang="ko-KR" altLang="en-US"/>
            </a:p>
          </p:txBody>
        </p:sp>
        <p:sp>
          <p:nvSpPr>
            <p:cNvPr id="230427" name="Freeform 27"/>
            <p:cNvSpPr>
              <a:spLocks/>
            </p:cNvSpPr>
            <p:nvPr/>
          </p:nvSpPr>
          <p:spPr bwMode="auto">
            <a:xfrm>
              <a:off x="1946" y="1342"/>
              <a:ext cx="48" cy="46"/>
            </a:xfrm>
            <a:custGeom>
              <a:avLst/>
              <a:gdLst/>
              <a:ahLst/>
              <a:cxnLst>
                <a:cxn ang="0">
                  <a:pos x="162" y="0"/>
                </a:cxn>
                <a:cxn ang="0">
                  <a:pos x="151" y="60"/>
                </a:cxn>
                <a:cxn ang="0">
                  <a:pos x="113" y="115"/>
                </a:cxn>
                <a:cxn ang="0">
                  <a:pos x="0" y="153"/>
                </a:cxn>
                <a:cxn ang="0">
                  <a:pos x="11" y="21"/>
                </a:cxn>
                <a:cxn ang="0">
                  <a:pos x="11" y="21"/>
                </a:cxn>
                <a:cxn ang="0">
                  <a:pos x="162" y="0"/>
                </a:cxn>
              </a:cxnLst>
              <a:rect l="0" t="0" r="r" b="b"/>
              <a:pathLst>
                <a:path w="162" h="153">
                  <a:moveTo>
                    <a:pt x="162" y="0"/>
                  </a:moveTo>
                  <a:lnTo>
                    <a:pt x="151" y="60"/>
                  </a:lnTo>
                  <a:lnTo>
                    <a:pt x="113" y="115"/>
                  </a:lnTo>
                  <a:lnTo>
                    <a:pt x="0" y="153"/>
                  </a:lnTo>
                  <a:lnTo>
                    <a:pt x="11" y="21"/>
                  </a:lnTo>
                  <a:lnTo>
                    <a:pt x="11" y="21"/>
                  </a:lnTo>
                  <a:lnTo>
                    <a:pt x="162" y="0"/>
                  </a:lnTo>
                  <a:close/>
                </a:path>
              </a:pathLst>
            </a:custGeom>
            <a:solidFill>
              <a:srgbClr val="0099FF"/>
            </a:solidFill>
            <a:ln w="3175" cmpd="sng">
              <a:solidFill>
                <a:schemeClr val="bg2"/>
              </a:solidFill>
              <a:round/>
              <a:headEnd/>
              <a:tailEnd/>
            </a:ln>
          </p:spPr>
          <p:txBody>
            <a:bodyPr/>
            <a:lstStyle/>
            <a:p>
              <a:endParaRPr lang="ko-KR" altLang="en-US"/>
            </a:p>
          </p:txBody>
        </p:sp>
        <p:sp>
          <p:nvSpPr>
            <p:cNvPr id="230428" name="Freeform 28"/>
            <p:cNvSpPr>
              <a:spLocks/>
            </p:cNvSpPr>
            <p:nvPr/>
          </p:nvSpPr>
          <p:spPr bwMode="auto">
            <a:xfrm>
              <a:off x="1856" y="1279"/>
              <a:ext cx="111" cy="45"/>
            </a:xfrm>
            <a:custGeom>
              <a:avLst/>
              <a:gdLst/>
              <a:ahLst/>
              <a:cxnLst>
                <a:cxn ang="0">
                  <a:pos x="100" y="0"/>
                </a:cxn>
                <a:cxn ang="0">
                  <a:pos x="1" y="53"/>
                </a:cxn>
                <a:cxn ang="0">
                  <a:pos x="63" y="92"/>
                </a:cxn>
                <a:cxn ang="0">
                  <a:pos x="63" y="92"/>
                </a:cxn>
                <a:cxn ang="0">
                  <a:pos x="0" y="120"/>
                </a:cxn>
                <a:cxn ang="0">
                  <a:pos x="41" y="149"/>
                </a:cxn>
                <a:cxn ang="0">
                  <a:pos x="163" y="112"/>
                </a:cxn>
                <a:cxn ang="0">
                  <a:pos x="344" y="101"/>
                </a:cxn>
                <a:cxn ang="0">
                  <a:pos x="371" y="66"/>
                </a:cxn>
                <a:cxn ang="0">
                  <a:pos x="322" y="19"/>
                </a:cxn>
                <a:cxn ang="0">
                  <a:pos x="318" y="0"/>
                </a:cxn>
                <a:cxn ang="0">
                  <a:pos x="237" y="35"/>
                </a:cxn>
                <a:cxn ang="0">
                  <a:pos x="221" y="35"/>
                </a:cxn>
                <a:cxn ang="0">
                  <a:pos x="100" y="0"/>
                </a:cxn>
              </a:cxnLst>
              <a:rect l="0" t="0" r="r" b="b"/>
              <a:pathLst>
                <a:path w="371" h="149">
                  <a:moveTo>
                    <a:pt x="100" y="0"/>
                  </a:moveTo>
                  <a:lnTo>
                    <a:pt x="1" y="53"/>
                  </a:lnTo>
                  <a:lnTo>
                    <a:pt x="63" y="92"/>
                  </a:lnTo>
                  <a:lnTo>
                    <a:pt x="63" y="92"/>
                  </a:lnTo>
                  <a:lnTo>
                    <a:pt x="0" y="120"/>
                  </a:lnTo>
                  <a:lnTo>
                    <a:pt x="41" y="149"/>
                  </a:lnTo>
                  <a:lnTo>
                    <a:pt x="163" y="112"/>
                  </a:lnTo>
                  <a:lnTo>
                    <a:pt x="344" y="101"/>
                  </a:lnTo>
                  <a:lnTo>
                    <a:pt x="371" y="66"/>
                  </a:lnTo>
                  <a:lnTo>
                    <a:pt x="322" y="19"/>
                  </a:lnTo>
                  <a:lnTo>
                    <a:pt x="318" y="0"/>
                  </a:lnTo>
                  <a:lnTo>
                    <a:pt x="237" y="35"/>
                  </a:lnTo>
                  <a:lnTo>
                    <a:pt x="221" y="35"/>
                  </a:lnTo>
                  <a:lnTo>
                    <a:pt x="100" y="0"/>
                  </a:lnTo>
                  <a:close/>
                </a:path>
              </a:pathLst>
            </a:custGeom>
            <a:solidFill>
              <a:srgbClr val="0099FF"/>
            </a:solidFill>
            <a:ln w="3175" cmpd="sng">
              <a:solidFill>
                <a:schemeClr val="bg2"/>
              </a:solidFill>
              <a:round/>
              <a:headEnd/>
              <a:tailEnd/>
            </a:ln>
          </p:spPr>
          <p:txBody>
            <a:bodyPr/>
            <a:lstStyle/>
            <a:p>
              <a:endParaRPr lang="ko-KR" altLang="en-US"/>
            </a:p>
          </p:txBody>
        </p:sp>
        <p:sp>
          <p:nvSpPr>
            <p:cNvPr id="230429" name="Freeform 29"/>
            <p:cNvSpPr>
              <a:spLocks/>
            </p:cNvSpPr>
            <p:nvPr/>
          </p:nvSpPr>
          <p:spPr bwMode="auto">
            <a:xfrm>
              <a:off x="1943" y="1244"/>
              <a:ext cx="41" cy="16"/>
            </a:xfrm>
            <a:custGeom>
              <a:avLst/>
              <a:gdLst/>
              <a:ahLst/>
              <a:cxnLst>
                <a:cxn ang="0">
                  <a:pos x="135" y="0"/>
                </a:cxn>
                <a:cxn ang="0">
                  <a:pos x="119" y="53"/>
                </a:cxn>
                <a:cxn ang="0">
                  <a:pos x="18" y="46"/>
                </a:cxn>
                <a:cxn ang="0">
                  <a:pos x="0" y="22"/>
                </a:cxn>
                <a:cxn ang="0">
                  <a:pos x="135" y="0"/>
                </a:cxn>
                <a:cxn ang="0">
                  <a:pos x="135" y="0"/>
                </a:cxn>
              </a:cxnLst>
              <a:rect l="0" t="0" r="r" b="b"/>
              <a:pathLst>
                <a:path w="135" h="53">
                  <a:moveTo>
                    <a:pt x="135" y="0"/>
                  </a:moveTo>
                  <a:lnTo>
                    <a:pt x="119" y="53"/>
                  </a:lnTo>
                  <a:lnTo>
                    <a:pt x="18" y="46"/>
                  </a:lnTo>
                  <a:lnTo>
                    <a:pt x="0" y="22"/>
                  </a:lnTo>
                  <a:lnTo>
                    <a:pt x="135" y="0"/>
                  </a:lnTo>
                  <a:lnTo>
                    <a:pt x="135" y="0"/>
                  </a:lnTo>
                  <a:close/>
                </a:path>
              </a:pathLst>
            </a:custGeom>
            <a:solidFill>
              <a:srgbClr val="0099FF"/>
            </a:solidFill>
            <a:ln w="3175" cmpd="sng">
              <a:solidFill>
                <a:schemeClr val="bg2"/>
              </a:solidFill>
              <a:round/>
              <a:headEnd/>
              <a:tailEnd/>
            </a:ln>
          </p:spPr>
          <p:txBody>
            <a:bodyPr/>
            <a:lstStyle/>
            <a:p>
              <a:endParaRPr lang="ko-KR" altLang="en-US"/>
            </a:p>
          </p:txBody>
        </p:sp>
        <p:sp>
          <p:nvSpPr>
            <p:cNvPr id="230430" name="Freeform 30"/>
            <p:cNvSpPr>
              <a:spLocks/>
            </p:cNvSpPr>
            <p:nvPr/>
          </p:nvSpPr>
          <p:spPr bwMode="auto">
            <a:xfrm>
              <a:off x="1807" y="1258"/>
              <a:ext cx="87" cy="33"/>
            </a:xfrm>
            <a:custGeom>
              <a:avLst/>
              <a:gdLst/>
              <a:ahLst/>
              <a:cxnLst>
                <a:cxn ang="0">
                  <a:pos x="291" y="0"/>
                </a:cxn>
                <a:cxn ang="0">
                  <a:pos x="136" y="23"/>
                </a:cxn>
                <a:cxn ang="0">
                  <a:pos x="105" y="9"/>
                </a:cxn>
                <a:cxn ang="0">
                  <a:pos x="105" y="9"/>
                </a:cxn>
                <a:cxn ang="0">
                  <a:pos x="55" y="30"/>
                </a:cxn>
                <a:cxn ang="0">
                  <a:pos x="0" y="56"/>
                </a:cxn>
                <a:cxn ang="0">
                  <a:pos x="0" y="56"/>
                </a:cxn>
                <a:cxn ang="0">
                  <a:pos x="50" y="109"/>
                </a:cxn>
                <a:cxn ang="0">
                  <a:pos x="293" y="39"/>
                </a:cxn>
                <a:cxn ang="0">
                  <a:pos x="291" y="0"/>
                </a:cxn>
              </a:cxnLst>
              <a:rect l="0" t="0" r="r" b="b"/>
              <a:pathLst>
                <a:path w="293" h="109">
                  <a:moveTo>
                    <a:pt x="291" y="0"/>
                  </a:moveTo>
                  <a:lnTo>
                    <a:pt x="136" y="23"/>
                  </a:lnTo>
                  <a:lnTo>
                    <a:pt x="105" y="9"/>
                  </a:lnTo>
                  <a:lnTo>
                    <a:pt x="105" y="9"/>
                  </a:lnTo>
                  <a:lnTo>
                    <a:pt x="55" y="30"/>
                  </a:lnTo>
                  <a:lnTo>
                    <a:pt x="0" y="56"/>
                  </a:lnTo>
                  <a:lnTo>
                    <a:pt x="0" y="56"/>
                  </a:lnTo>
                  <a:lnTo>
                    <a:pt x="50" y="109"/>
                  </a:lnTo>
                  <a:lnTo>
                    <a:pt x="293" y="39"/>
                  </a:lnTo>
                  <a:lnTo>
                    <a:pt x="291" y="0"/>
                  </a:lnTo>
                  <a:close/>
                </a:path>
              </a:pathLst>
            </a:custGeom>
            <a:solidFill>
              <a:srgbClr val="0099FF"/>
            </a:solidFill>
            <a:ln w="3175" cmpd="sng">
              <a:solidFill>
                <a:schemeClr val="bg2"/>
              </a:solidFill>
              <a:round/>
              <a:headEnd/>
              <a:tailEnd/>
            </a:ln>
          </p:spPr>
          <p:txBody>
            <a:bodyPr/>
            <a:lstStyle/>
            <a:p>
              <a:endParaRPr lang="ko-KR" altLang="en-US"/>
            </a:p>
          </p:txBody>
        </p:sp>
        <p:sp>
          <p:nvSpPr>
            <p:cNvPr id="230431" name="Freeform 31"/>
            <p:cNvSpPr>
              <a:spLocks/>
            </p:cNvSpPr>
            <p:nvPr/>
          </p:nvSpPr>
          <p:spPr bwMode="auto">
            <a:xfrm>
              <a:off x="1698" y="1308"/>
              <a:ext cx="103" cy="59"/>
            </a:xfrm>
            <a:custGeom>
              <a:avLst/>
              <a:gdLst/>
              <a:ahLst/>
              <a:cxnLst>
                <a:cxn ang="0">
                  <a:pos x="346" y="54"/>
                </a:cxn>
                <a:cxn ang="0">
                  <a:pos x="296" y="2"/>
                </a:cxn>
                <a:cxn ang="0">
                  <a:pos x="187" y="0"/>
                </a:cxn>
                <a:cxn ang="0">
                  <a:pos x="74" y="60"/>
                </a:cxn>
                <a:cxn ang="0">
                  <a:pos x="21" y="100"/>
                </a:cxn>
                <a:cxn ang="0">
                  <a:pos x="21" y="100"/>
                </a:cxn>
                <a:cxn ang="0">
                  <a:pos x="0" y="193"/>
                </a:cxn>
                <a:cxn ang="0">
                  <a:pos x="104" y="188"/>
                </a:cxn>
                <a:cxn ang="0">
                  <a:pos x="104" y="188"/>
                </a:cxn>
                <a:cxn ang="0">
                  <a:pos x="178" y="130"/>
                </a:cxn>
                <a:cxn ang="0">
                  <a:pos x="228" y="93"/>
                </a:cxn>
                <a:cxn ang="0">
                  <a:pos x="228" y="93"/>
                </a:cxn>
                <a:cxn ang="0">
                  <a:pos x="346" y="54"/>
                </a:cxn>
                <a:cxn ang="0">
                  <a:pos x="346" y="54"/>
                </a:cxn>
              </a:cxnLst>
              <a:rect l="0" t="0" r="r" b="b"/>
              <a:pathLst>
                <a:path w="346" h="193">
                  <a:moveTo>
                    <a:pt x="346" y="54"/>
                  </a:moveTo>
                  <a:lnTo>
                    <a:pt x="296" y="2"/>
                  </a:lnTo>
                  <a:lnTo>
                    <a:pt x="187" y="0"/>
                  </a:lnTo>
                  <a:lnTo>
                    <a:pt x="74" y="60"/>
                  </a:lnTo>
                  <a:lnTo>
                    <a:pt x="21" y="100"/>
                  </a:lnTo>
                  <a:lnTo>
                    <a:pt x="21" y="100"/>
                  </a:lnTo>
                  <a:lnTo>
                    <a:pt x="0" y="193"/>
                  </a:lnTo>
                  <a:lnTo>
                    <a:pt x="104" y="188"/>
                  </a:lnTo>
                  <a:lnTo>
                    <a:pt x="104" y="188"/>
                  </a:lnTo>
                  <a:lnTo>
                    <a:pt x="178" y="130"/>
                  </a:lnTo>
                  <a:lnTo>
                    <a:pt x="228" y="93"/>
                  </a:lnTo>
                  <a:lnTo>
                    <a:pt x="228" y="93"/>
                  </a:lnTo>
                  <a:lnTo>
                    <a:pt x="346" y="54"/>
                  </a:lnTo>
                  <a:lnTo>
                    <a:pt x="346" y="54"/>
                  </a:lnTo>
                  <a:close/>
                </a:path>
              </a:pathLst>
            </a:custGeom>
            <a:solidFill>
              <a:srgbClr val="0099FF"/>
            </a:solidFill>
            <a:ln w="3175" cmpd="sng">
              <a:solidFill>
                <a:schemeClr val="bg2"/>
              </a:solidFill>
              <a:round/>
              <a:headEnd/>
              <a:tailEnd/>
            </a:ln>
          </p:spPr>
          <p:txBody>
            <a:bodyPr/>
            <a:lstStyle/>
            <a:p>
              <a:endParaRPr lang="ko-KR" altLang="en-US"/>
            </a:p>
          </p:txBody>
        </p:sp>
        <p:sp>
          <p:nvSpPr>
            <p:cNvPr id="230432" name="Freeform 32"/>
            <p:cNvSpPr>
              <a:spLocks/>
            </p:cNvSpPr>
            <p:nvPr/>
          </p:nvSpPr>
          <p:spPr bwMode="auto">
            <a:xfrm>
              <a:off x="1731" y="1342"/>
              <a:ext cx="163" cy="81"/>
            </a:xfrm>
            <a:custGeom>
              <a:avLst/>
              <a:gdLst/>
              <a:ahLst/>
              <a:cxnLst>
                <a:cxn ang="0">
                  <a:pos x="546" y="59"/>
                </a:cxn>
                <a:cxn ang="0">
                  <a:pos x="540" y="109"/>
                </a:cxn>
                <a:cxn ang="0">
                  <a:pos x="544" y="175"/>
                </a:cxn>
                <a:cxn ang="0">
                  <a:pos x="517" y="245"/>
                </a:cxn>
                <a:cxn ang="0">
                  <a:pos x="405" y="269"/>
                </a:cxn>
                <a:cxn ang="0">
                  <a:pos x="405" y="269"/>
                </a:cxn>
                <a:cxn ang="0">
                  <a:pos x="238" y="250"/>
                </a:cxn>
                <a:cxn ang="0">
                  <a:pos x="79" y="258"/>
                </a:cxn>
                <a:cxn ang="0">
                  <a:pos x="35" y="242"/>
                </a:cxn>
                <a:cxn ang="0">
                  <a:pos x="0" y="173"/>
                </a:cxn>
                <a:cxn ang="0">
                  <a:pos x="208" y="188"/>
                </a:cxn>
                <a:cxn ang="0">
                  <a:pos x="171" y="143"/>
                </a:cxn>
                <a:cxn ang="0">
                  <a:pos x="87" y="134"/>
                </a:cxn>
                <a:cxn ang="0">
                  <a:pos x="73" y="89"/>
                </a:cxn>
                <a:cxn ang="0">
                  <a:pos x="134" y="80"/>
                </a:cxn>
                <a:cxn ang="0">
                  <a:pos x="119" y="39"/>
                </a:cxn>
                <a:cxn ang="0">
                  <a:pos x="119" y="39"/>
                </a:cxn>
                <a:cxn ang="0">
                  <a:pos x="295" y="0"/>
                </a:cxn>
                <a:cxn ang="0">
                  <a:pos x="334" y="54"/>
                </a:cxn>
                <a:cxn ang="0">
                  <a:pos x="320" y="18"/>
                </a:cxn>
                <a:cxn ang="0">
                  <a:pos x="401" y="36"/>
                </a:cxn>
                <a:cxn ang="0">
                  <a:pos x="435" y="57"/>
                </a:cxn>
                <a:cxn ang="0">
                  <a:pos x="489" y="65"/>
                </a:cxn>
                <a:cxn ang="0">
                  <a:pos x="546" y="59"/>
                </a:cxn>
              </a:cxnLst>
              <a:rect l="0" t="0" r="r" b="b"/>
              <a:pathLst>
                <a:path w="546" h="269">
                  <a:moveTo>
                    <a:pt x="546" y="59"/>
                  </a:moveTo>
                  <a:lnTo>
                    <a:pt x="540" y="109"/>
                  </a:lnTo>
                  <a:lnTo>
                    <a:pt x="544" y="175"/>
                  </a:lnTo>
                  <a:lnTo>
                    <a:pt x="517" y="245"/>
                  </a:lnTo>
                  <a:lnTo>
                    <a:pt x="405" y="269"/>
                  </a:lnTo>
                  <a:lnTo>
                    <a:pt x="405" y="269"/>
                  </a:lnTo>
                  <a:lnTo>
                    <a:pt x="238" y="250"/>
                  </a:lnTo>
                  <a:lnTo>
                    <a:pt x="79" y="258"/>
                  </a:lnTo>
                  <a:lnTo>
                    <a:pt x="35" y="242"/>
                  </a:lnTo>
                  <a:lnTo>
                    <a:pt x="0" y="173"/>
                  </a:lnTo>
                  <a:lnTo>
                    <a:pt x="208" y="188"/>
                  </a:lnTo>
                  <a:lnTo>
                    <a:pt x="171" y="143"/>
                  </a:lnTo>
                  <a:lnTo>
                    <a:pt x="87" y="134"/>
                  </a:lnTo>
                  <a:lnTo>
                    <a:pt x="73" y="89"/>
                  </a:lnTo>
                  <a:lnTo>
                    <a:pt x="134" y="80"/>
                  </a:lnTo>
                  <a:lnTo>
                    <a:pt x="119" y="39"/>
                  </a:lnTo>
                  <a:lnTo>
                    <a:pt x="119" y="39"/>
                  </a:lnTo>
                  <a:lnTo>
                    <a:pt x="295" y="0"/>
                  </a:lnTo>
                  <a:lnTo>
                    <a:pt x="334" y="54"/>
                  </a:lnTo>
                  <a:lnTo>
                    <a:pt x="320" y="18"/>
                  </a:lnTo>
                  <a:lnTo>
                    <a:pt x="401" y="36"/>
                  </a:lnTo>
                  <a:lnTo>
                    <a:pt x="435" y="57"/>
                  </a:lnTo>
                  <a:lnTo>
                    <a:pt x="489" y="65"/>
                  </a:lnTo>
                  <a:lnTo>
                    <a:pt x="546" y="59"/>
                  </a:lnTo>
                  <a:close/>
                </a:path>
              </a:pathLst>
            </a:custGeom>
            <a:solidFill>
              <a:srgbClr val="0099FF"/>
            </a:solidFill>
            <a:ln w="3175" cmpd="sng">
              <a:solidFill>
                <a:schemeClr val="bg2"/>
              </a:solidFill>
              <a:round/>
              <a:headEnd/>
              <a:tailEnd/>
            </a:ln>
          </p:spPr>
          <p:txBody>
            <a:bodyPr/>
            <a:lstStyle/>
            <a:p>
              <a:endParaRPr lang="ko-KR" altLang="en-US"/>
            </a:p>
          </p:txBody>
        </p:sp>
        <p:sp>
          <p:nvSpPr>
            <p:cNvPr id="230433" name="Freeform 33"/>
            <p:cNvSpPr>
              <a:spLocks/>
            </p:cNvSpPr>
            <p:nvPr/>
          </p:nvSpPr>
          <p:spPr bwMode="auto">
            <a:xfrm>
              <a:off x="2175" y="1485"/>
              <a:ext cx="31" cy="15"/>
            </a:xfrm>
            <a:custGeom>
              <a:avLst/>
              <a:gdLst/>
              <a:ahLst/>
              <a:cxnLst>
                <a:cxn ang="0">
                  <a:pos x="5" y="3"/>
                </a:cxn>
                <a:cxn ang="0">
                  <a:pos x="58" y="0"/>
                </a:cxn>
                <a:cxn ang="0">
                  <a:pos x="104" y="45"/>
                </a:cxn>
                <a:cxn ang="0">
                  <a:pos x="11" y="55"/>
                </a:cxn>
                <a:cxn ang="0">
                  <a:pos x="0" y="24"/>
                </a:cxn>
                <a:cxn ang="0">
                  <a:pos x="5" y="3"/>
                </a:cxn>
              </a:cxnLst>
              <a:rect l="0" t="0" r="r" b="b"/>
              <a:pathLst>
                <a:path w="104" h="55">
                  <a:moveTo>
                    <a:pt x="5" y="3"/>
                  </a:moveTo>
                  <a:lnTo>
                    <a:pt x="58" y="0"/>
                  </a:lnTo>
                  <a:lnTo>
                    <a:pt x="104" y="45"/>
                  </a:lnTo>
                  <a:lnTo>
                    <a:pt x="11" y="55"/>
                  </a:lnTo>
                  <a:lnTo>
                    <a:pt x="0" y="24"/>
                  </a:lnTo>
                  <a:lnTo>
                    <a:pt x="5" y="3"/>
                  </a:lnTo>
                  <a:close/>
                </a:path>
              </a:pathLst>
            </a:custGeom>
            <a:solidFill>
              <a:srgbClr val="0099FF"/>
            </a:solidFill>
            <a:ln w="3175" cmpd="sng">
              <a:solidFill>
                <a:schemeClr val="bg2"/>
              </a:solidFill>
              <a:round/>
              <a:headEnd/>
              <a:tailEnd/>
            </a:ln>
          </p:spPr>
          <p:txBody>
            <a:bodyPr/>
            <a:lstStyle/>
            <a:p>
              <a:endParaRPr lang="ko-KR" altLang="en-US"/>
            </a:p>
          </p:txBody>
        </p:sp>
        <p:sp>
          <p:nvSpPr>
            <p:cNvPr id="230434" name="Freeform 34"/>
            <p:cNvSpPr>
              <a:spLocks/>
            </p:cNvSpPr>
            <p:nvPr/>
          </p:nvSpPr>
          <p:spPr bwMode="auto">
            <a:xfrm>
              <a:off x="1254" y="1375"/>
              <a:ext cx="985" cy="662"/>
            </a:xfrm>
            <a:custGeom>
              <a:avLst/>
              <a:gdLst/>
              <a:ahLst/>
              <a:cxnLst>
                <a:cxn ang="0">
                  <a:pos x="0" y="1247"/>
                </a:cxn>
                <a:cxn ang="0">
                  <a:pos x="38" y="1021"/>
                </a:cxn>
                <a:cxn ang="0">
                  <a:pos x="139" y="865"/>
                </a:cxn>
                <a:cxn ang="0">
                  <a:pos x="155" y="662"/>
                </a:cxn>
                <a:cxn ang="0">
                  <a:pos x="32" y="573"/>
                </a:cxn>
                <a:cxn ang="0">
                  <a:pos x="843" y="38"/>
                </a:cxn>
                <a:cxn ang="0">
                  <a:pos x="1201" y="39"/>
                </a:cxn>
                <a:cxn ang="0">
                  <a:pos x="1292" y="68"/>
                </a:cxn>
                <a:cxn ang="0">
                  <a:pos x="1543" y="162"/>
                </a:cxn>
                <a:cxn ang="0">
                  <a:pos x="1617" y="228"/>
                </a:cxn>
                <a:cxn ang="0">
                  <a:pos x="1772" y="226"/>
                </a:cxn>
                <a:cxn ang="0">
                  <a:pos x="2070" y="270"/>
                </a:cxn>
                <a:cxn ang="0">
                  <a:pos x="2169" y="246"/>
                </a:cxn>
                <a:cxn ang="0">
                  <a:pos x="2342" y="181"/>
                </a:cxn>
                <a:cxn ang="0">
                  <a:pos x="2530" y="3"/>
                </a:cxn>
                <a:cxn ang="0">
                  <a:pos x="2481" y="152"/>
                </a:cxn>
                <a:cxn ang="0">
                  <a:pos x="2688" y="200"/>
                </a:cxn>
                <a:cxn ang="0">
                  <a:pos x="2726" y="339"/>
                </a:cxn>
                <a:cxn ang="0">
                  <a:pos x="2551" y="412"/>
                </a:cxn>
                <a:cxn ang="0">
                  <a:pos x="2395" y="450"/>
                </a:cxn>
                <a:cxn ang="0">
                  <a:pos x="2242" y="429"/>
                </a:cxn>
                <a:cxn ang="0">
                  <a:pos x="2325" y="521"/>
                </a:cxn>
                <a:cxn ang="0">
                  <a:pos x="2225" y="529"/>
                </a:cxn>
                <a:cxn ang="0">
                  <a:pos x="2162" y="522"/>
                </a:cxn>
                <a:cxn ang="0">
                  <a:pos x="2020" y="498"/>
                </a:cxn>
                <a:cxn ang="0">
                  <a:pos x="2055" y="529"/>
                </a:cxn>
                <a:cxn ang="0">
                  <a:pos x="2009" y="654"/>
                </a:cxn>
                <a:cxn ang="0">
                  <a:pos x="1927" y="708"/>
                </a:cxn>
                <a:cxn ang="0">
                  <a:pos x="1811" y="846"/>
                </a:cxn>
                <a:cxn ang="0">
                  <a:pos x="1796" y="970"/>
                </a:cxn>
                <a:cxn ang="0">
                  <a:pos x="1957" y="1032"/>
                </a:cxn>
                <a:cxn ang="0">
                  <a:pos x="2115" y="1141"/>
                </a:cxn>
                <a:cxn ang="0">
                  <a:pos x="2111" y="1346"/>
                </a:cxn>
                <a:cxn ang="0">
                  <a:pos x="2132" y="1400"/>
                </a:cxn>
                <a:cxn ang="0">
                  <a:pos x="2209" y="1383"/>
                </a:cxn>
                <a:cxn ang="0">
                  <a:pos x="2245" y="1266"/>
                </a:cxn>
                <a:cxn ang="0">
                  <a:pos x="2319" y="1127"/>
                </a:cxn>
                <a:cxn ang="0">
                  <a:pos x="2451" y="986"/>
                </a:cxn>
                <a:cxn ang="0">
                  <a:pos x="2521" y="867"/>
                </a:cxn>
                <a:cxn ang="0">
                  <a:pos x="2582" y="770"/>
                </a:cxn>
                <a:cxn ang="0">
                  <a:pos x="2815" y="704"/>
                </a:cxn>
                <a:cxn ang="0">
                  <a:pos x="2878" y="875"/>
                </a:cxn>
                <a:cxn ang="0">
                  <a:pos x="3110" y="861"/>
                </a:cxn>
                <a:cxn ang="0">
                  <a:pos x="3142" y="1129"/>
                </a:cxn>
                <a:cxn ang="0">
                  <a:pos x="3175" y="1232"/>
                </a:cxn>
                <a:cxn ang="0">
                  <a:pos x="3111" y="1321"/>
                </a:cxn>
                <a:cxn ang="0">
                  <a:pos x="3223" y="1285"/>
                </a:cxn>
                <a:cxn ang="0">
                  <a:pos x="3282" y="1314"/>
                </a:cxn>
                <a:cxn ang="0">
                  <a:pos x="3270" y="1376"/>
                </a:cxn>
                <a:cxn ang="0">
                  <a:pos x="3144" y="1442"/>
                </a:cxn>
                <a:cxn ang="0">
                  <a:pos x="2995" y="1500"/>
                </a:cxn>
                <a:cxn ang="0">
                  <a:pos x="2844" y="1500"/>
                </a:cxn>
                <a:cxn ang="0">
                  <a:pos x="2342" y="1740"/>
                </a:cxn>
                <a:cxn ang="0">
                  <a:pos x="2687" y="1586"/>
                </a:cxn>
                <a:cxn ang="0">
                  <a:pos x="2766" y="1621"/>
                </a:cxn>
                <a:cxn ang="0">
                  <a:pos x="2690" y="1644"/>
                </a:cxn>
                <a:cxn ang="0">
                  <a:pos x="2716" y="1760"/>
                </a:cxn>
                <a:cxn ang="0">
                  <a:pos x="2597" y="1955"/>
                </a:cxn>
                <a:cxn ang="0">
                  <a:pos x="2692" y="1855"/>
                </a:cxn>
                <a:cxn ang="0">
                  <a:pos x="2662" y="1816"/>
                </a:cxn>
                <a:cxn ang="0">
                  <a:pos x="2573" y="1725"/>
                </a:cxn>
                <a:cxn ang="0">
                  <a:pos x="1141" y="2170"/>
                </a:cxn>
                <a:cxn ang="0">
                  <a:pos x="123" y="1484"/>
                </a:cxn>
              </a:cxnLst>
              <a:rect l="0" t="0" r="r" b="b"/>
              <a:pathLst>
                <a:path w="3285" h="2170">
                  <a:moveTo>
                    <a:pt x="123" y="1484"/>
                  </a:moveTo>
                  <a:lnTo>
                    <a:pt x="0" y="1247"/>
                  </a:lnTo>
                  <a:lnTo>
                    <a:pt x="34" y="1100"/>
                  </a:lnTo>
                  <a:lnTo>
                    <a:pt x="38" y="1021"/>
                  </a:lnTo>
                  <a:lnTo>
                    <a:pt x="146" y="963"/>
                  </a:lnTo>
                  <a:lnTo>
                    <a:pt x="139" y="865"/>
                  </a:lnTo>
                  <a:lnTo>
                    <a:pt x="184" y="700"/>
                  </a:lnTo>
                  <a:lnTo>
                    <a:pt x="155" y="662"/>
                  </a:lnTo>
                  <a:lnTo>
                    <a:pt x="61" y="685"/>
                  </a:lnTo>
                  <a:lnTo>
                    <a:pt x="32" y="573"/>
                  </a:lnTo>
                  <a:lnTo>
                    <a:pt x="766" y="8"/>
                  </a:lnTo>
                  <a:lnTo>
                    <a:pt x="843" y="38"/>
                  </a:lnTo>
                  <a:lnTo>
                    <a:pt x="1164" y="0"/>
                  </a:lnTo>
                  <a:lnTo>
                    <a:pt x="1201" y="39"/>
                  </a:lnTo>
                  <a:lnTo>
                    <a:pt x="1266" y="14"/>
                  </a:lnTo>
                  <a:lnTo>
                    <a:pt x="1292" y="68"/>
                  </a:lnTo>
                  <a:lnTo>
                    <a:pt x="1344" y="47"/>
                  </a:lnTo>
                  <a:lnTo>
                    <a:pt x="1543" y="162"/>
                  </a:lnTo>
                  <a:lnTo>
                    <a:pt x="1477" y="214"/>
                  </a:lnTo>
                  <a:lnTo>
                    <a:pt x="1617" y="228"/>
                  </a:lnTo>
                  <a:lnTo>
                    <a:pt x="1677" y="305"/>
                  </a:lnTo>
                  <a:lnTo>
                    <a:pt x="1772" y="226"/>
                  </a:lnTo>
                  <a:lnTo>
                    <a:pt x="1870" y="223"/>
                  </a:lnTo>
                  <a:lnTo>
                    <a:pt x="2070" y="270"/>
                  </a:lnTo>
                  <a:lnTo>
                    <a:pt x="2119" y="224"/>
                  </a:lnTo>
                  <a:lnTo>
                    <a:pt x="2169" y="246"/>
                  </a:lnTo>
                  <a:lnTo>
                    <a:pt x="2194" y="312"/>
                  </a:lnTo>
                  <a:lnTo>
                    <a:pt x="2342" y="181"/>
                  </a:lnTo>
                  <a:lnTo>
                    <a:pt x="2326" y="85"/>
                  </a:lnTo>
                  <a:lnTo>
                    <a:pt x="2530" y="3"/>
                  </a:lnTo>
                  <a:lnTo>
                    <a:pt x="2533" y="123"/>
                  </a:lnTo>
                  <a:lnTo>
                    <a:pt x="2481" y="152"/>
                  </a:lnTo>
                  <a:lnTo>
                    <a:pt x="2540" y="316"/>
                  </a:lnTo>
                  <a:lnTo>
                    <a:pt x="2688" y="200"/>
                  </a:lnTo>
                  <a:lnTo>
                    <a:pt x="2769" y="226"/>
                  </a:lnTo>
                  <a:lnTo>
                    <a:pt x="2726" y="339"/>
                  </a:lnTo>
                  <a:lnTo>
                    <a:pt x="2669" y="375"/>
                  </a:lnTo>
                  <a:lnTo>
                    <a:pt x="2551" y="412"/>
                  </a:lnTo>
                  <a:lnTo>
                    <a:pt x="2509" y="405"/>
                  </a:lnTo>
                  <a:lnTo>
                    <a:pt x="2395" y="450"/>
                  </a:lnTo>
                  <a:lnTo>
                    <a:pt x="2307" y="399"/>
                  </a:lnTo>
                  <a:lnTo>
                    <a:pt x="2242" y="429"/>
                  </a:lnTo>
                  <a:lnTo>
                    <a:pt x="2342" y="475"/>
                  </a:lnTo>
                  <a:lnTo>
                    <a:pt x="2325" y="521"/>
                  </a:lnTo>
                  <a:lnTo>
                    <a:pt x="2297" y="527"/>
                  </a:lnTo>
                  <a:lnTo>
                    <a:pt x="2225" y="529"/>
                  </a:lnTo>
                  <a:lnTo>
                    <a:pt x="2197" y="529"/>
                  </a:lnTo>
                  <a:lnTo>
                    <a:pt x="2162" y="522"/>
                  </a:lnTo>
                  <a:lnTo>
                    <a:pt x="2017" y="476"/>
                  </a:lnTo>
                  <a:lnTo>
                    <a:pt x="2020" y="498"/>
                  </a:lnTo>
                  <a:lnTo>
                    <a:pt x="2031" y="519"/>
                  </a:lnTo>
                  <a:lnTo>
                    <a:pt x="2055" y="529"/>
                  </a:lnTo>
                  <a:lnTo>
                    <a:pt x="2169" y="577"/>
                  </a:lnTo>
                  <a:lnTo>
                    <a:pt x="2009" y="654"/>
                  </a:lnTo>
                  <a:lnTo>
                    <a:pt x="1957" y="683"/>
                  </a:lnTo>
                  <a:lnTo>
                    <a:pt x="1927" y="708"/>
                  </a:lnTo>
                  <a:lnTo>
                    <a:pt x="1865" y="778"/>
                  </a:lnTo>
                  <a:lnTo>
                    <a:pt x="1811" y="846"/>
                  </a:lnTo>
                  <a:lnTo>
                    <a:pt x="1836" y="888"/>
                  </a:lnTo>
                  <a:lnTo>
                    <a:pt x="1796" y="970"/>
                  </a:lnTo>
                  <a:lnTo>
                    <a:pt x="1912" y="986"/>
                  </a:lnTo>
                  <a:lnTo>
                    <a:pt x="1957" y="1032"/>
                  </a:lnTo>
                  <a:lnTo>
                    <a:pt x="2002" y="1093"/>
                  </a:lnTo>
                  <a:lnTo>
                    <a:pt x="2115" y="1141"/>
                  </a:lnTo>
                  <a:lnTo>
                    <a:pt x="2066" y="1301"/>
                  </a:lnTo>
                  <a:lnTo>
                    <a:pt x="2111" y="1346"/>
                  </a:lnTo>
                  <a:lnTo>
                    <a:pt x="2097" y="1382"/>
                  </a:lnTo>
                  <a:lnTo>
                    <a:pt x="2132" y="1400"/>
                  </a:lnTo>
                  <a:lnTo>
                    <a:pt x="2171" y="1401"/>
                  </a:lnTo>
                  <a:lnTo>
                    <a:pt x="2209" y="1383"/>
                  </a:lnTo>
                  <a:lnTo>
                    <a:pt x="2236" y="1335"/>
                  </a:lnTo>
                  <a:lnTo>
                    <a:pt x="2245" y="1266"/>
                  </a:lnTo>
                  <a:lnTo>
                    <a:pt x="2233" y="1161"/>
                  </a:lnTo>
                  <a:lnTo>
                    <a:pt x="2319" y="1127"/>
                  </a:lnTo>
                  <a:lnTo>
                    <a:pt x="2441" y="1090"/>
                  </a:lnTo>
                  <a:lnTo>
                    <a:pt x="2451" y="986"/>
                  </a:lnTo>
                  <a:lnTo>
                    <a:pt x="2454" y="909"/>
                  </a:lnTo>
                  <a:lnTo>
                    <a:pt x="2521" y="867"/>
                  </a:lnTo>
                  <a:lnTo>
                    <a:pt x="2556" y="838"/>
                  </a:lnTo>
                  <a:lnTo>
                    <a:pt x="2582" y="770"/>
                  </a:lnTo>
                  <a:lnTo>
                    <a:pt x="2688" y="649"/>
                  </a:lnTo>
                  <a:lnTo>
                    <a:pt x="2815" y="704"/>
                  </a:lnTo>
                  <a:lnTo>
                    <a:pt x="2909" y="797"/>
                  </a:lnTo>
                  <a:lnTo>
                    <a:pt x="2878" y="875"/>
                  </a:lnTo>
                  <a:lnTo>
                    <a:pt x="2956" y="931"/>
                  </a:lnTo>
                  <a:lnTo>
                    <a:pt x="3110" y="861"/>
                  </a:lnTo>
                  <a:lnTo>
                    <a:pt x="3127" y="1022"/>
                  </a:lnTo>
                  <a:lnTo>
                    <a:pt x="3142" y="1129"/>
                  </a:lnTo>
                  <a:lnTo>
                    <a:pt x="3165" y="1138"/>
                  </a:lnTo>
                  <a:lnTo>
                    <a:pt x="3175" y="1232"/>
                  </a:lnTo>
                  <a:lnTo>
                    <a:pt x="3088" y="1313"/>
                  </a:lnTo>
                  <a:lnTo>
                    <a:pt x="3111" y="1321"/>
                  </a:lnTo>
                  <a:lnTo>
                    <a:pt x="3171" y="1284"/>
                  </a:lnTo>
                  <a:lnTo>
                    <a:pt x="3223" y="1285"/>
                  </a:lnTo>
                  <a:lnTo>
                    <a:pt x="3270" y="1304"/>
                  </a:lnTo>
                  <a:lnTo>
                    <a:pt x="3282" y="1314"/>
                  </a:lnTo>
                  <a:lnTo>
                    <a:pt x="3285" y="1338"/>
                  </a:lnTo>
                  <a:lnTo>
                    <a:pt x="3270" y="1376"/>
                  </a:lnTo>
                  <a:lnTo>
                    <a:pt x="3250" y="1389"/>
                  </a:lnTo>
                  <a:lnTo>
                    <a:pt x="3144" y="1442"/>
                  </a:lnTo>
                  <a:lnTo>
                    <a:pt x="3023" y="1494"/>
                  </a:lnTo>
                  <a:lnTo>
                    <a:pt x="2995" y="1500"/>
                  </a:lnTo>
                  <a:lnTo>
                    <a:pt x="2962" y="1505"/>
                  </a:lnTo>
                  <a:lnTo>
                    <a:pt x="2844" y="1500"/>
                  </a:lnTo>
                  <a:lnTo>
                    <a:pt x="2721" y="1493"/>
                  </a:lnTo>
                  <a:lnTo>
                    <a:pt x="2342" y="1740"/>
                  </a:lnTo>
                  <a:lnTo>
                    <a:pt x="2357" y="1767"/>
                  </a:lnTo>
                  <a:lnTo>
                    <a:pt x="2687" y="1586"/>
                  </a:lnTo>
                  <a:lnTo>
                    <a:pt x="2766" y="1599"/>
                  </a:lnTo>
                  <a:lnTo>
                    <a:pt x="2766" y="1621"/>
                  </a:lnTo>
                  <a:lnTo>
                    <a:pt x="2760" y="1636"/>
                  </a:lnTo>
                  <a:lnTo>
                    <a:pt x="2690" y="1644"/>
                  </a:lnTo>
                  <a:lnTo>
                    <a:pt x="2727" y="1668"/>
                  </a:lnTo>
                  <a:lnTo>
                    <a:pt x="2716" y="1760"/>
                  </a:lnTo>
                  <a:lnTo>
                    <a:pt x="2824" y="1866"/>
                  </a:lnTo>
                  <a:lnTo>
                    <a:pt x="2597" y="1955"/>
                  </a:lnTo>
                  <a:lnTo>
                    <a:pt x="2596" y="1878"/>
                  </a:lnTo>
                  <a:lnTo>
                    <a:pt x="2692" y="1855"/>
                  </a:lnTo>
                  <a:lnTo>
                    <a:pt x="2688" y="1830"/>
                  </a:lnTo>
                  <a:lnTo>
                    <a:pt x="2662" y="1816"/>
                  </a:lnTo>
                  <a:lnTo>
                    <a:pt x="2574" y="1850"/>
                  </a:lnTo>
                  <a:lnTo>
                    <a:pt x="2573" y="1725"/>
                  </a:lnTo>
                  <a:lnTo>
                    <a:pt x="2051" y="2061"/>
                  </a:lnTo>
                  <a:lnTo>
                    <a:pt x="1141" y="2170"/>
                  </a:lnTo>
                  <a:lnTo>
                    <a:pt x="612" y="1784"/>
                  </a:lnTo>
                  <a:lnTo>
                    <a:pt x="123" y="1484"/>
                  </a:lnTo>
                  <a:close/>
                </a:path>
              </a:pathLst>
            </a:custGeom>
            <a:solidFill>
              <a:srgbClr val="0099FF"/>
            </a:solidFill>
            <a:ln w="3175" cmpd="sng">
              <a:solidFill>
                <a:schemeClr val="bg2"/>
              </a:solidFill>
              <a:round/>
              <a:headEnd/>
              <a:tailEnd/>
            </a:ln>
          </p:spPr>
          <p:txBody>
            <a:bodyPr/>
            <a:lstStyle/>
            <a:p>
              <a:endParaRPr lang="ko-KR" altLang="en-US"/>
            </a:p>
          </p:txBody>
        </p:sp>
        <p:sp>
          <p:nvSpPr>
            <p:cNvPr id="230435" name="Freeform 35"/>
            <p:cNvSpPr>
              <a:spLocks/>
            </p:cNvSpPr>
            <p:nvPr/>
          </p:nvSpPr>
          <p:spPr bwMode="auto">
            <a:xfrm>
              <a:off x="1969" y="1516"/>
              <a:ext cx="54" cy="43"/>
            </a:xfrm>
            <a:custGeom>
              <a:avLst/>
              <a:gdLst/>
              <a:ahLst/>
              <a:cxnLst>
                <a:cxn ang="0">
                  <a:pos x="0" y="87"/>
                </a:cxn>
                <a:cxn ang="0">
                  <a:pos x="85" y="0"/>
                </a:cxn>
                <a:cxn ang="0">
                  <a:pos x="133" y="21"/>
                </a:cxn>
                <a:cxn ang="0">
                  <a:pos x="180" y="124"/>
                </a:cxn>
                <a:cxn ang="0">
                  <a:pos x="114" y="110"/>
                </a:cxn>
                <a:cxn ang="0">
                  <a:pos x="70" y="136"/>
                </a:cxn>
                <a:cxn ang="0">
                  <a:pos x="35" y="123"/>
                </a:cxn>
                <a:cxn ang="0">
                  <a:pos x="0" y="87"/>
                </a:cxn>
              </a:cxnLst>
              <a:rect l="0" t="0" r="r" b="b"/>
              <a:pathLst>
                <a:path w="180" h="136">
                  <a:moveTo>
                    <a:pt x="0" y="87"/>
                  </a:moveTo>
                  <a:lnTo>
                    <a:pt x="85" y="0"/>
                  </a:lnTo>
                  <a:lnTo>
                    <a:pt x="133" y="21"/>
                  </a:lnTo>
                  <a:lnTo>
                    <a:pt x="180" y="124"/>
                  </a:lnTo>
                  <a:lnTo>
                    <a:pt x="114" y="110"/>
                  </a:lnTo>
                  <a:lnTo>
                    <a:pt x="70" y="136"/>
                  </a:lnTo>
                  <a:lnTo>
                    <a:pt x="35" y="123"/>
                  </a:lnTo>
                  <a:lnTo>
                    <a:pt x="0" y="87"/>
                  </a:lnTo>
                  <a:close/>
                </a:path>
              </a:pathLst>
            </a:custGeom>
            <a:solidFill>
              <a:srgbClr val="0099FF"/>
            </a:solidFill>
            <a:ln w="3175" cmpd="sng">
              <a:solidFill>
                <a:schemeClr val="bg2"/>
              </a:solidFill>
              <a:round/>
              <a:headEnd/>
              <a:tailEnd/>
            </a:ln>
          </p:spPr>
          <p:txBody>
            <a:bodyPr/>
            <a:lstStyle/>
            <a:p>
              <a:endParaRPr lang="ko-KR" altLang="en-US"/>
            </a:p>
          </p:txBody>
        </p:sp>
        <p:sp>
          <p:nvSpPr>
            <p:cNvPr id="230436" name="Freeform 36"/>
            <p:cNvSpPr>
              <a:spLocks/>
            </p:cNvSpPr>
            <p:nvPr/>
          </p:nvSpPr>
          <p:spPr bwMode="auto">
            <a:xfrm>
              <a:off x="2152" y="1818"/>
              <a:ext cx="87" cy="91"/>
            </a:xfrm>
            <a:custGeom>
              <a:avLst/>
              <a:gdLst/>
              <a:ahLst/>
              <a:cxnLst>
                <a:cxn ang="0">
                  <a:pos x="289" y="0"/>
                </a:cxn>
                <a:cxn ang="0">
                  <a:pos x="174" y="28"/>
                </a:cxn>
                <a:cxn ang="0">
                  <a:pos x="150" y="50"/>
                </a:cxn>
                <a:cxn ang="0">
                  <a:pos x="44" y="134"/>
                </a:cxn>
                <a:cxn ang="0">
                  <a:pos x="39" y="153"/>
                </a:cxn>
                <a:cxn ang="0">
                  <a:pos x="32" y="209"/>
                </a:cxn>
                <a:cxn ang="0">
                  <a:pos x="0" y="244"/>
                </a:cxn>
                <a:cxn ang="0">
                  <a:pos x="105" y="258"/>
                </a:cxn>
                <a:cxn ang="0">
                  <a:pos x="120" y="267"/>
                </a:cxn>
                <a:cxn ang="0">
                  <a:pos x="127" y="293"/>
                </a:cxn>
                <a:cxn ang="0">
                  <a:pos x="158" y="291"/>
                </a:cxn>
                <a:cxn ang="0">
                  <a:pos x="207" y="252"/>
                </a:cxn>
                <a:cxn ang="0">
                  <a:pos x="227" y="257"/>
                </a:cxn>
                <a:cxn ang="0">
                  <a:pos x="232" y="293"/>
                </a:cxn>
                <a:cxn ang="0">
                  <a:pos x="283" y="284"/>
                </a:cxn>
                <a:cxn ang="0">
                  <a:pos x="282" y="234"/>
                </a:cxn>
                <a:cxn ang="0">
                  <a:pos x="261" y="220"/>
                </a:cxn>
                <a:cxn ang="0">
                  <a:pos x="278" y="168"/>
                </a:cxn>
                <a:cxn ang="0">
                  <a:pos x="205" y="91"/>
                </a:cxn>
                <a:cxn ang="0">
                  <a:pos x="289" y="0"/>
                </a:cxn>
              </a:cxnLst>
              <a:rect l="0" t="0" r="r" b="b"/>
              <a:pathLst>
                <a:path w="289" h="293">
                  <a:moveTo>
                    <a:pt x="289" y="0"/>
                  </a:moveTo>
                  <a:lnTo>
                    <a:pt x="174" y="28"/>
                  </a:lnTo>
                  <a:lnTo>
                    <a:pt x="150" y="50"/>
                  </a:lnTo>
                  <a:lnTo>
                    <a:pt x="44" y="134"/>
                  </a:lnTo>
                  <a:lnTo>
                    <a:pt x="39" y="153"/>
                  </a:lnTo>
                  <a:lnTo>
                    <a:pt x="32" y="209"/>
                  </a:lnTo>
                  <a:lnTo>
                    <a:pt x="0" y="244"/>
                  </a:lnTo>
                  <a:lnTo>
                    <a:pt x="105" y="258"/>
                  </a:lnTo>
                  <a:lnTo>
                    <a:pt x="120" y="267"/>
                  </a:lnTo>
                  <a:lnTo>
                    <a:pt x="127" y="293"/>
                  </a:lnTo>
                  <a:lnTo>
                    <a:pt x="158" y="291"/>
                  </a:lnTo>
                  <a:lnTo>
                    <a:pt x="207" y="252"/>
                  </a:lnTo>
                  <a:lnTo>
                    <a:pt x="227" y="257"/>
                  </a:lnTo>
                  <a:lnTo>
                    <a:pt x="232" y="293"/>
                  </a:lnTo>
                  <a:lnTo>
                    <a:pt x="283" y="284"/>
                  </a:lnTo>
                  <a:lnTo>
                    <a:pt x="282" y="234"/>
                  </a:lnTo>
                  <a:lnTo>
                    <a:pt x="261" y="220"/>
                  </a:lnTo>
                  <a:lnTo>
                    <a:pt x="278" y="168"/>
                  </a:lnTo>
                  <a:lnTo>
                    <a:pt x="205" y="91"/>
                  </a:lnTo>
                  <a:lnTo>
                    <a:pt x="289" y="0"/>
                  </a:lnTo>
                  <a:close/>
                </a:path>
              </a:pathLst>
            </a:custGeom>
            <a:solidFill>
              <a:srgbClr val="0099FF"/>
            </a:solidFill>
            <a:ln w="3175" cmpd="sng">
              <a:solidFill>
                <a:schemeClr val="bg2"/>
              </a:solidFill>
              <a:round/>
              <a:headEnd/>
              <a:tailEnd/>
            </a:ln>
          </p:spPr>
          <p:txBody>
            <a:bodyPr/>
            <a:lstStyle/>
            <a:p>
              <a:endParaRPr lang="ko-KR" altLang="en-US"/>
            </a:p>
          </p:txBody>
        </p:sp>
        <p:sp>
          <p:nvSpPr>
            <p:cNvPr id="230437" name="Freeform 37"/>
            <p:cNvSpPr>
              <a:spLocks/>
            </p:cNvSpPr>
            <p:nvPr/>
          </p:nvSpPr>
          <p:spPr bwMode="auto">
            <a:xfrm>
              <a:off x="1588" y="2389"/>
              <a:ext cx="166" cy="71"/>
            </a:xfrm>
            <a:custGeom>
              <a:avLst/>
              <a:gdLst/>
              <a:ahLst/>
              <a:cxnLst>
                <a:cxn ang="0">
                  <a:pos x="0" y="90"/>
                </a:cxn>
                <a:cxn ang="0">
                  <a:pos x="58" y="10"/>
                </a:cxn>
                <a:cxn ang="0">
                  <a:pos x="185" y="0"/>
                </a:cxn>
                <a:cxn ang="0">
                  <a:pos x="453" y="116"/>
                </a:cxn>
                <a:cxn ang="0">
                  <a:pos x="502" y="159"/>
                </a:cxn>
                <a:cxn ang="0">
                  <a:pos x="553" y="186"/>
                </a:cxn>
                <a:cxn ang="0">
                  <a:pos x="534" y="210"/>
                </a:cxn>
                <a:cxn ang="0">
                  <a:pos x="386" y="229"/>
                </a:cxn>
                <a:cxn ang="0">
                  <a:pos x="394" y="189"/>
                </a:cxn>
                <a:cxn ang="0">
                  <a:pos x="170" y="45"/>
                </a:cxn>
                <a:cxn ang="0">
                  <a:pos x="0" y="90"/>
                </a:cxn>
              </a:cxnLst>
              <a:rect l="0" t="0" r="r" b="b"/>
              <a:pathLst>
                <a:path w="553" h="229">
                  <a:moveTo>
                    <a:pt x="0" y="90"/>
                  </a:moveTo>
                  <a:lnTo>
                    <a:pt x="58" y="10"/>
                  </a:lnTo>
                  <a:lnTo>
                    <a:pt x="185" y="0"/>
                  </a:lnTo>
                  <a:lnTo>
                    <a:pt x="453" y="116"/>
                  </a:lnTo>
                  <a:lnTo>
                    <a:pt x="502" y="159"/>
                  </a:lnTo>
                  <a:lnTo>
                    <a:pt x="553" y="186"/>
                  </a:lnTo>
                  <a:lnTo>
                    <a:pt x="534" y="210"/>
                  </a:lnTo>
                  <a:lnTo>
                    <a:pt x="386" y="229"/>
                  </a:lnTo>
                  <a:lnTo>
                    <a:pt x="394" y="189"/>
                  </a:lnTo>
                  <a:lnTo>
                    <a:pt x="170" y="45"/>
                  </a:lnTo>
                  <a:lnTo>
                    <a:pt x="0" y="90"/>
                  </a:lnTo>
                  <a:close/>
                </a:path>
              </a:pathLst>
            </a:custGeom>
            <a:solidFill>
              <a:srgbClr val="0099FF"/>
            </a:solidFill>
            <a:ln w="3175" cmpd="sng">
              <a:solidFill>
                <a:schemeClr val="bg2"/>
              </a:solidFill>
              <a:round/>
              <a:headEnd/>
              <a:tailEnd/>
            </a:ln>
          </p:spPr>
          <p:txBody>
            <a:bodyPr/>
            <a:lstStyle/>
            <a:p>
              <a:endParaRPr lang="ko-KR" altLang="en-US"/>
            </a:p>
          </p:txBody>
        </p:sp>
        <p:sp>
          <p:nvSpPr>
            <p:cNvPr id="230438" name="Freeform 38"/>
            <p:cNvSpPr>
              <a:spLocks/>
            </p:cNvSpPr>
            <p:nvPr/>
          </p:nvSpPr>
          <p:spPr bwMode="auto">
            <a:xfrm>
              <a:off x="2253" y="4166"/>
              <a:ext cx="74" cy="76"/>
            </a:xfrm>
            <a:custGeom>
              <a:avLst/>
              <a:gdLst/>
              <a:ahLst/>
              <a:cxnLst>
                <a:cxn ang="0">
                  <a:pos x="250" y="0"/>
                </a:cxn>
                <a:cxn ang="0">
                  <a:pos x="123" y="144"/>
                </a:cxn>
                <a:cxn ang="0">
                  <a:pos x="103" y="185"/>
                </a:cxn>
                <a:cxn ang="0">
                  <a:pos x="101" y="222"/>
                </a:cxn>
                <a:cxn ang="0">
                  <a:pos x="64" y="245"/>
                </a:cxn>
                <a:cxn ang="0">
                  <a:pos x="0" y="224"/>
                </a:cxn>
                <a:cxn ang="0">
                  <a:pos x="115" y="51"/>
                </a:cxn>
                <a:cxn ang="0">
                  <a:pos x="250" y="0"/>
                </a:cxn>
              </a:cxnLst>
              <a:rect l="0" t="0" r="r" b="b"/>
              <a:pathLst>
                <a:path w="250" h="245">
                  <a:moveTo>
                    <a:pt x="250" y="0"/>
                  </a:moveTo>
                  <a:lnTo>
                    <a:pt x="123" y="144"/>
                  </a:lnTo>
                  <a:lnTo>
                    <a:pt x="103" y="185"/>
                  </a:lnTo>
                  <a:lnTo>
                    <a:pt x="101" y="222"/>
                  </a:lnTo>
                  <a:lnTo>
                    <a:pt x="64" y="245"/>
                  </a:lnTo>
                  <a:lnTo>
                    <a:pt x="0" y="224"/>
                  </a:lnTo>
                  <a:lnTo>
                    <a:pt x="115" y="51"/>
                  </a:lnTo>
                  <a:lnTo>
                    <a:pt x="250" y="0"/>
                  </a:lnTo>
                  <a:close/>
                </a:path>
              </a:pathLst>
            </a:custGeom>
            <a:solidFill>
              <a:srgbClr val="0099FF"/>
            </a:solidFill>
            <a:ln w="3175" cmpd="sng">
              <a:solidFill>
                <a:schemeClr val="bg2"/>
              </a:solidFill>
              <a:round/>
              <a:headEnd/>
              <a:tailEnd/>
            </a:ln>
          </p:spPr>
          <p:txBody>
            <a:bodyPr/>
            <a:lstStyle/>
            <a:p>
              <a:endParaRPr lang="ko-KR" altLang="en-US"/>
            </a:p>
          </p:txBody>
        </p:sp>
        <p:sp>
          <p:nvSpPr>
            <p:cNvPr id="230439" name="Freeform 39"/>
            <p:cNvSpPr>
              <a:spLocks/>
            </p:cNvSpPr>
            <p:nvPr/>
          </p:nvSpPr>
          <p:spPr bwMode="auto">
            <a:xfrm>
              <a:off x="2258" y="4244"/>
              <a:ext cx="36" cy="49"/>
            </a:xfrm>
            <a:custGeom>
              <a:avLst/>
              <a:gdLst/>
              <a:ahLst/>
              <a:cxnLst>
                <a:cxn ang="0">
                  <a:pos x="0" y="12"/>
                </a:cxn>
                <a:cxn ang="0">
                  <a:pos x="56" y="0"/>
                </a:cxn>
                <a:cxn ang="0">
                  <a:pos x="119" y="65"/>
                </a:cxn>
                <a:cxn ang="0">
                  <a:pos x="107" y="157"/>
                </a:cxn>
                <a:cxn ang="0">
                  <a:pos x="88" y="158"/>
                </a:cxn>
                <a:cxn ang="0">
                  <a:pos x="49" y="122"/>
                </a:cxn>
                <a:cxn ang="0">
                  <a:pos x="21" y="108"/>
                </a:cxn>
                <a:cxn ang="0">
                  <a:pos x="16" y="69"/>
                </a:cxn>
                <a:cxn ang="0">
                  <a:pos x="0" y="12"/>
                </a:cxn>
              </a:cxnLst>
              <a:rect l="0" t="0" r="r" b="b"/>
              <a:pathLst>
                <a:path w="119" h="158">
                  <a:moveTo>
                    <a:pt x="0" y="12"/>
                  </a:moveTo>
                  <a:lnTo>
                    <a:pt x="56" y="0"/>
                  </a:lnTo>
                  <a:lnTo>
                    <a:pt x="119" y="65"/>
                  </a:lnTo>
                  <a:lnTo>
                    <a:pt x="107" y="157"/>
                  </a:lnTo>
                  <a:lnTo>
                    <a:pt x="88" y="158"/>
                  </a:lnTo>
                  <a:lnTo>
                    <a:pt x="49" y="122"/>
                  </a:lnTo>
                  <a:lnTo>
                    <a:pt x="21" y="108"/>
                  </a:lnTo>
                  <a:lnTo>
                    <a:pt x="16" y="69"/>
                  </a:lnTo>
                  <a:lnTo>
                    <a:pt x="0" y="12"/>
                  </a:lnTo>
                  <a:close/>
                </a:path>
              </a:pathLst>
            </a:custGeom>
            <a:solidFill>
              <a:srgbClr val="0099FF"/>
            </a:solidFill>
            <a:ln w="9525">
              <a:solidFill>
                <a:schemeClr val="bg2"/>
              </a:solidFill>
              <a:round/>
              <a:headEnd/>
              <a:tailEnd/>
            </a:ln>
          </p:spPr>
          <p:txBody>
            <a:bodyPr/>
            <a:lstStyle/>
            <a:p>
              <a:endParaRPr lang="ko-KR" altLang="en-US"/>
            </a:p>
          </p:txBody>
        </p:sp>
        <p:sp>
          <p:nvSpPr>
            <p:cNvPr id="230440" name="Freeform 40"/>
            <p:cNvSpPr>
              <a:spLocks/>
            </p:cNvSpPr>
            <p:nvPr/>
          </p:nvSpPr>
          <p:spPr bwMode="auto">
            <a:xfrm>
              <a:off x="1437" y="2891"/>
              <a:ext cx="14" cy="23"/>
            </a:xfrm>
            <a:custGeom>
              <a:avLst/>
              <a:gdLst/>
              <a:ahLst/>
              <a:cxnLst>
                <a:cxn ang="0">
                  <a:pos x="24" y="0"/>
                </a:cxn>
                <a:cxn ang="0">
                  <a:pos x="34" y="8"/>
                </a:cxn>
                <a:cxn ang="0">
                  <a:pos x="47" y="40"/>
                </a:cxn>
                <a:cxn ang="0">
                  <a:pos x="42" y="54"/>
                </a:cxn>
                <a:cxn ang="0">
                  <a:pos x="15" y="76"/>
                </a:cxn>
                <a:cxn ang="0">
                  <a:pos x="0" y="54"/>
                </a:cxn>
                <a:cxn ang="0">
                  <a:pos x="21" y="31"/>
                </a:cxn>
                <a:cxn ang="0">
                  <a:pos x="24" y="0"/>
                </a:cxn>
              </a:cxnLst>
              <a:rect l="0" t="0" r="r" b="b"/>
              <a:pathLst>
                <a:path w="47" h="76">
                  <a:moveTo>
                    <a:pt x="24" y="0"/>
                  </a:moveTo>
                  <a:lnTo>
                    <a:pt x="34" y="8"/>
                  </a:lnTo>
                  <a:lnTo>
                    <a:pt x="47" y="40"/>
                  </a:lnTo>
                  <a:lnTo>
                    <a:pt x="42" y="54"/>
                  </a:lnTo>
                  <a:lnTo>
                    <a:pt x="15" y="76"/>
                  </a:lnTo>
                  <a:lnTo>
                    <a:pt x="0" y="54"/>
                  </a:lnTo>
                  <a:lnTo>
                    <a:pt x="21" y="31"/>
                  </a:lnTo>
                  <a:lnTo>
                    <a:pt x="24" y="0"/>
                  </a:lnTo>
                  <a:close/>
                </a:path>
              </a:pathLst>
            </a:custGeom>
            <a:solidFill>
              <a:srgbClr val="0099FF"/>
            </a:solidFill>
            <a:ln w="3175" cmpd="sng">
              <a:solidFill>
                <a:schemeClr val="bg2"/>
              </a:solidFill>
              <a:round/>
              <a:headEnd/>
              <a:tailEnd/>
            </a:ln>
          </p:spPr>
          <p:txBody>
            <a:bodyPr/>
            <a:lstStyle/>
            <a:p>
              <a:endParaRPr lang="ko-KR" altLang="en-US"/>
            </a:p>
          </p:txBody>
        </p:sp>
        <p:sp>
          <p:nvSpPr>
            <p:cNvPr id="230441" name="Freeform 41"/>
            <p:cNvSpPr>
              <a:spLocks/>
            </p:cNvSpPr>
            <p:nvPr/>
          </p:nvSpPr>
          <p:spPr bwMode="auto">
            <a:xfrm>
              <a:off x="2188" y="4303"/>
              <a:ext cx="21" cy="17"/>
            </a:xfrm>
            <a:custGeom>
              <a:avLst/>
              <a:gdLst/>
              <a:ahLst/>
              <a:cxnLst>
                <a:cxn ang="0">
                  <a:pos x="62" y="40"/>
                </a:cxn>
                <a:cxn ang="0">
                  <a:pos x="0" y="54"/>
                </a:cxn>
                <a:cxn ang="0">
                  <a:pos x="24" y="4"/>
                </a:cxn>
                <a:cxn ang="0">
                  <a:pos x="69" y="0"/>
                </a:cxn>
                <a:cxn ang="0">
                  <a:pos x="62" y="40"/>
                </a:cxn>
              </a:cxnLst>
              <a:rect l="0" t="0" r="r" b="b"/>
              <a:pathLst>
                <a:path w="69" h="54">
                  <a:moveTo>
                    <a:pt x="62" y="40"/>
                  </a:moveTo>
                  <a:lnTo>
                    <a:pt x="0" y="54"/>
                  </a:lnTo>
                  <a:lnTo>
                    <a:pt x="24" y="4"/>
                  </a:lnTo>
                  <a:lnTo>
                    <a:pt x="69" y="0"/>
                  </a:lnTo>
                  <a:lnTo>
                    <a:pt x="62" y="40"/>
                  </a:lnTo>
                  <a:close/>
                </a:path>
              </a:pathLst>
            </a:custGeom>
            <a:solidFill>
              <a:srgbClr val="0099FF"/>
            </a:solidFill>
            <a:ln w="9525">
              <a:solidFill>
                <a:schemeClr val="bg2"/>
              </a:solidFill>
              <a:round/>
              <a:headEnd/>
              <a:tailEnd/>
            </a:ln>
          </p:spPr>
          <p:txBody>
            <a:bodyPr/>
            <a:lstStyle/>
            <a:p>
              <a:endParaRPr lang="ko-KR" altLang="en-US"/>
            </a:p>
          </p:txBody>
        </p:sp>
        <p:sp>
          <p:nvSpPr>
            <p:cNvPr id="230442" name="Freeform 42"/>
            <p:cNvSpPr>
              <a:spLocks/>
            </p:cNvSpPr>
            <p:nvPr/>
          </p:nvSpPr>
          <p:spPr bwMode="auto">
            <a:xfrm>
              <a:off x="2520" y="3975"/>
              <a:ext cx="26" cy="20"/>
            </a:xfrm>
            <a:custGeom>
              <a:avLst/>
              <a:gdLst/>
              <a:ahLst/>
              <a:cxnLst>
                <a:cxn ang="0">
                  <a:pos x="47" y="0"/>
                </a:cxn>
                <a:cxn ang="0">
                  <a:pos x="84" y="30"/>
                </a:cxn>
                <a:cxn ang="0">
                  <a:pos x="76" y="65"/>
                </a:cxn>
                <a:cxn ang="0">
                  <a:pos x="61" y="61"/>
                </a:cxn>
                <a:cxn ang="0">
                  <a:pos x="47" y="49"/>
                </a:cxn>
                <a:cxn ang="0">
                  <a:pos x="27" y="53"/>
                </a:cxn>
                <a:cxn ang="0">
                  <a:pos x="0" y="10"/>
                </a:cxn>
                <a:cxn ang="0">
                  <a:pos x="47" y="0"/>
                </a:cxn>
              </a:cxnLst>
              <a:rect l="0" t="0" r="r" b="b"/>
              <a:pathLst>
                <a:path w="84" h="65">
                  <a:moveTo>
                    <a:pt x="47" y="0"/>
                  </a:moveTo>
                  <a:lnTo>
                    <a:pt x="84" y="30"/>
                  </a:lnTo>
                  <a:lnTo>
                    <a:pt x="76" y="65"/>
                  </a:lnTo>
                  <a:lnTo>
                    <a:pt x="61" y="61"/>
                  </a:lnTo>
                  <a:lnTo>
                    <a:pt x="47" y="49"/>
                  </a:lnTo>
                  <a:lnTo>
                    <a:pt x="27" y="53"/>
                  </a:lnTo>
                  <a:lnTo>
                    <a:pt x="0" y="10"/>
                  </a:lnTo>
                  <a:lnTo>
                    <a:pt x="47" y="0"/>
                  </a:lnTo>
                  <a:close/>
                </a:path>
              </a:pathLst>
            </a:custGeom>
            <a:solidFill>
              <a:srgbClr val="0099FF"/>
            </a:solidFill>
            <a:ln w="3175" cmpd="sng">
              <a:solidFill>
                <a:schemeClr val="bg2"/>
              </a:solidFill>
              <a:round/>
              <a:headEnd/>
              <a:tailEnd/>
            </a:ln>
          </p:spPr>
          <p:txBody>
            <a:bodyPr/>
            <a:lstStyle/>
            <a:p>
              <a:endParaRPr lang="ko-KR" altLang="en-US"/>
            </a:p>
          </p:txBody>
        </p:sp>
        <p:sp>
          <p:nvSpPr>
            <p:cNvPr id="230443" name="Freeform 43"/>
            <p:cNvSpPr>
              <a:spLocks/>
            </p:cNvSpPr>
            <p:nvPr/>
          </p:nvSpPr>
          <p:spPr bwMode="auto">
            <a:xfrm>
              <a:off x="1148" y="2084"/>
              <a:ext cx="412" cy="472"/>
            </a:xfrm>
            <a:custGeom>
              <a:avLst/>
              <a:gdLst/>
              <a:ahLst/>
              <a:cxnLst>
                <a:cxn ang="0">
                  <a:pos x="38" y="220"/>
                </a:cxn>
                <a:cxn ang="0">
                  <a:pos x="10" y="418"/>
                </a:cxn>
                <a:cxn ang="0">
                  <a:pos x="59" y="554"/>
                </a:cxn>
                <a:cxn ang="0">
                  <a:pos x="0" y="596"/>
                </a:cxn>
                <a:cxn ang="0">
                  <a:pos x="89" y="707"/>
                </a:cxn>
                <a:cxn ang="0">
                  <a:pos x="106" y="733"/>
                </a:cxn>
                <a:cxn ang="0">
                  <a:pos x="91" y="809"/>
                </a:cxn>
                <a:cxn ang="0">
                  <a:pos x="88" y="885"/>
                </a:cxn>
                <a:cxn ang="0">
                  <a:pos x="135" y="979"/>
                </a:cxn>
                <a:cxn ang="0">
                  <a:pos x="151" y="979"/>
                </a:cxn>
                <a:cxn ang="0">
                  <a:pos x="168" y="940"/>
                </a:cxn>
                <a:cxn ang="0">
                  <a:pos x="143" y="849"/>
                </a:cxn>
                <a:cxn ang="0">
                  <a:pos x="149" y="638"/>
                </a:cxn>
                <a:cxn ang="0">
                  <a:pos x="91" y="448"/>
                </a:cxn>
                <a:cxn ang="0">
                  <a:pos x="118" y="315"/>
                </a:cxn>
                <a:cxn ang="0">
                  <a:pos x="184" y="379"/>
                </a:cxn>
                <a:cxn ang="0">
                  <a:pos x="208" y="614"/>
                </a:cxn>
                <a:cxn ang="0">
                  <a:pos x="351" y="1022"/>
                </a:cxn>
                <a:cxn ang="0">
                  <a:pos x="333" y="1177"/>
                </a:cxn>
                <a:cxn ang="0">
                  <a:pos x="551" y="1404"/>
                </a:cxn>
                <a:cxn ang="0">
                  <a:pos x="745" y="1486"/>
                </a:cxn>
                <a:cxn ang="0">
                  <a:pos x="912" y="1463"/>
                </a:cxn>
                <a:cxn ang="0">
                  <a:pos x="1007" y="1543"/>
                </a:cxn>
                <a:cxn ang="0">
                  <a:pos x="1128" y="1439"/>
                </a:cxn>
                <a:cxn ang="0">
                  <a:pos x="1120" y="1358"/>
                </a:cxn>
                <a:cxn ang="0">
                  <a:pos x="1266" y="1317"/>
                </a:cxn>
                <a:cxn ang="0">
                  <a:pos x="1370" y="1103"/>
                </a:cxn>
                <a:cxn ang="0">
                  <a:pos x="1182" y="1112"/>
                </a:cxn>
                <a:cxn ang="0">
                  <a:pos x="1129" y="1242"/>
                </a:cxn>
                <a:cxn ang="0">
                  <a:pos x="933" y="1286"/>
                </a:cxn>
                <a:cxn ang="0">
                  <a:pos x="785" y="1159"/>
                </a:cxn>
                <a:cxn ang="0">
                  <a:pos x="823" y="863"/>
                </a:cxn>
                <a:cxn ang="0">
                  <a:pos x="947" y="657"/>
                </a:cxn>
                <a:cxn ang="0">
                  <a:pos x="522" y="0"/>
                </a:cxn>
                <a:cxn ang="0">
                  <a:pos x="38" y="220"/>
                </a:cxn>
              </a:cxnLst>
              <a:rect l="0" t="0" r="r" b="b"/>
              <a:pathLst>
                <a:path w="1370" h="1543">
                  <a:moveTo>
                    <a:pt x="38" y="220"/>
                  </a:moveTo>
                  <a:lnTo>
                    <a:pt x="10" y="418"/>
                  </a:lnTo>
                  <a:lnTo>
                    <a:pt x="59" y="554"/>
                  </a:lnTo>
                  <a:lnTo>
                    <a:pt x="0" y="596"/>
                  </a:lnTo>
                  <a:lnTo>
                    <a:pt x="89" y="707"/>
                  </a:lnTo>
                  <a:lnTo>
                    <a:pt x="106" y="733"/>
                  </a:lnTo>
                  <a:lnTo>
                    <a:pt x="91" y="809"/>
                  </a:lnTo>
                  <a:lnTo>
                    <a:pt x="88" y="885"/>
                  </a:lnTo>
                  <a:lnTo>
                    <a:pt x="135" y="979"/>
                  </a:lnTo>
                  <a:lnTo>
                    <a:pt x="151" y="979"/>
                  </a:lnTo>
                  <a:lnTo>
                    <a:pt x="168" y="940"/>
                  </a:lnTo>
                  <a:lnTo>
                    <a:pt x="143" y="849"/>
                  </a:lnTo>
                  <a:lnTo>
                    <a:pt x="149" y="638"/>
                  </a:lnTo>
                  <a:lnTo>
                    <a:pt x="91" y="448"/>
                  </a:lnTo>
                  <a:lnTo>
                    <a:pt x="118" y="315"/>
                  </a:lnTo>
                  <a:lnTo>
                    <a:pt x="184" y="379"/>
                  </a:lnTo>
                  <a:lnTo>
                    <a:pt x="208" y="614"/>
                  </a:lnTo>
                  <a:lnTo>
                    <a:pt x="351" y="1022"/>
                  </a:lnTo>
                  <a:lnTo>
                    <a:pt x="333" y="1177"/>
                  </a:lnTo>
                  <a:lnTo>
                    <a:pt x="551" y="1404"/>
                  </a:lnTo>
                  <a:lnTo>
                    <a:pt x="745" y="1486"/>
                  </a:lnTo>
                  <a:lnTo>
                    <a:pt x="912" y="1463"/>
                  </a:lnTo>
                  <a:lnTo>
                    <a:pt x="1007" y="1543"/>
                  </a:lnTo>
                  <a:lnTo>
                    <a:pt x="1128" y="1439"/>
                  </a:lnTo>
                  <a:lnTo>
                    <a:pt x="1120" y="1358"/>
                  </a:lnTo>
                  <a:lnTo>
                    <a:pt x="1266" y="1317"/>
                  </a:lnTo>
                  <a:lnTo>
                    <a:pt x="1370" y="1103"/>
                  </a:lnTo>
                  <a:lnTo>
                    <a:pt x="1182" y="1112"/>
                  </a:lnTo>
                  <a:lnTo>
                    <a:pt x="1129" y="1242"/>
                  </a:lnTo>
                  <a:lnTo>
                    <a:pt x="933" y="1286"/>
                  </a:lnTo>
                  <a:lnTo>
                    <a:pt x="785" y="1159"/>
                  </a:lnTo>
                  <a:lnTo>
                    <a:pt x="823" y="863"/>
                  </a:lnTo>
                  <a:lnTo>
                    <a:pt x="947" y="657"/>
                  </a:lnTo>
                  <a:lnTo>
                    <a:pt x="522" y="0"/>
                  </a:lnTo>
                  <a:lnTo>
                    <a:pt x="38" y="220"/>
                  </a:lnTo>
                  <a:close/>
                </a:path>
              </a:pathLst>
            </a:custGeom>
            <a:solidFill>
              <a:srgbClr val="0099FF"/>
            </a:solidFill>
            <a:ln w="3175" cmpd="sng">
              <a:solidFill>
                <a:schemeClr val="bg2"/>
              </a:solidFill>
              <a:round/>
              <a:headEnd/>
              <a:tailEnd/>
            </a:ln>
          </p:spPr>
          <p:txBody>
            <a:bodyPr/>
            <a:lstStyle/>
            <a:p>
              <a:endParaRPr lang="ko-KR" altLang="en-US"/>
            </a:p>
          </p:txBody>
        </p:sp>
        <p:sp>
          <p:nvSpPr>
            <p:cNvPr id="230444" name="Freeform 44"/>
            <p:cNvSpPr>
              <a:spLocks/>
            </p:cNvSpPr>
            <p:nvPr/>
          </p:nvSpPr>
          <p:spPr bwMode="auto">
            <a:xfrm>
              <a:off x="912" y="1333"/>
              <a:ext cx="573" cy="355"/>
            </a:xfrm>
            <a:custGeom>
              <a:avLst/>
              <a:gdLst/>
              <a:ahLst/>
              <a:cxnLst>
                <a:cxn ang="0">
                  <a:pos x="1912" y="143"/>
                </a:cxn>
                <a:cxn ang="0">
                  <a:pos x="1653" y="0"/>
                </a:cxn>
                <a:cxn ang="0">
                  <a:pos x="1323" y="26"/>
                </a:cxn>
                <a:cxn ang="0">
                  <a:pos x="1113" y="97"/>
                </a:cxn>
                <a:cxn ang="0">
                  <a:pos x="1016" y="46"/>
                </a:cxn>
                <a:cxn ang="0">
                  <a:pos x="973" y="57"/>
                </a:cxn>
                <a:cxn ang="0">
                  <a:pos x="974" y="160"/>
                </a:cxn>
                <a:cxn ang="0">
                  <a:pos x="988" y="185"/>
                </a:cxn>
                <a:cxn ang="0">
                  <a:pos x="911" y="254"/>
                </a:cxn>
                <a:cxn ang="0">
                  <a:pos x="862" y="206"/>
                </a:cxn>
                <a:cxn ang="0">
                  <a:pos x="718" y="301"/>
                </a:cxn>
                <a:cxn ang="0">
                  <a:pos x="799" y="373"/>
                </a:cxn>
                <a:cxn ang="0">
                  <a:pos x="724" y="449"/>
                </a:cxn>
                <a:cxn ang="0">
                  <a:pos x="607" y="426"/>
                </a:cxn>
                <a:cxn ang="0">
                  <a:pos x="408" y="518"/>
                </a:cxn>
                <a:cxn ang="0">
                  <a:pos x="343" y="720"/>
                </a:cxn>
                <a:cxn ang="0">
                  <a:pos x="420" y="758"/>
                </a:cxn>
                <a:cxn ang="0">
                  <a:pos x="216" y="883"/>
                </a:cxn>
                <a:cxn ang="0">
                  <a:pos x="0" y="949"/>
                </a:cxn>
                <a:cxn ang="0">
                  <a:pos x="101" y="959"/>
                </a:cxn>
                <a:cxn ang="0">
                  <a:pos x="269" y="908"/>
                </a:cxn>
                <a:cxn ang="0">
                  <a:pos x="339" y="876"/>
                </a:cxn>
                <a:cxn ang="0">
                  <a:pos x="626" y="744"/>
                </a:cxn>
                <a:cxn ang="0">
                  <a:pos x="620" y="708"/>
                </a:cxn>
                <a:cxn ang="0">
                  <a:pos x="863" y="610"/>
                </a:cxn>
                <a:cxn ang="0">
                  <a:pos x="888" y="647"/>
                </a:cxn>
                <a:cxn ang="0">
                  <a:pos x="731" y="727"/>
                </a:cxn>
                <a:cxn ang="0">
                  <a:pos x="755" y="755"/>
                </a:cxn>
                <a:cxn ang="0">
                  <a:pos x="932" y="687"/>
                </a:cxn>
                <a:cxn ang="0">
                  <a:pos x="1095" y="749"/>
                </a:cxn>
                <a:cxn ang="0">
                  <a:pos x="1181" y="873"/>
                </a:cxn>
                <a:cxn ang="0">
                  <a:pos x="1256" y="853"/>
                </a:cxn>
                <a:cxn ang="0">
                  <a:pos x="1184" y="1163"/>
                </a:cxn>
                <a:cxn ang="0">
                  <a:pos x="1276" y="1098"/>
                </a:cxn>
                <a:cxn ang="0">
                  <a:pos x="1280" y="982"/>
                </a:cxn>
                <a:cxn ang="0">
                  <a:pos x="1320" y="839"/>
                </a:cxn>
                <a:cxn ang="0">
                  <a:pos x="1296" y="797"/>
                </a:cxn>
                <a:cxn ang="0">
                  <a:pos x="1208" y="818"/>
                </a:cxn>
                <a:cxn ang="0">
                  <a:pos x="1173" y="709"/>
                </a:cxn>
                <a:cxn ang="0">
                  <a:pos x="1894" y="137"/>
                </a:cxn>
                <a:cxn ang="0">
                  <a:pos x="1912" y="143"/>
                </a:cxn>
              </a:cxnLst>
              <a:rect l="0" t="0" r="r" b="b"/>
              <a:pathLst>
                <a:path w="1912" h="1163">
                  <a:moveTo>
                    <a:pt x="1912" y="143"/>
                  </a:moveTo>
                  <a:lnTo>
                    <a:pt x="1653" y="0"/>
                  </a:lnTo>
                  <a:lnTo>
                    <a:pt x="1323" y="26"/>
                  </a:lnTo>
                  <a:lnTo>
                    <a:pt x="1113" y="97"/>
                  </a:lnTo>
                  <a:lnTo>
                    <a:pt x="1016" y="46"/>
                  </a:lnTo>
                  <a:lnTo>
                    <a:pt x="973" y="57"/>
                  </a:lnTo>
                  <a:lnTo>
                    <a:pt x="974" y="160"/>
                  </a:lnTo>
                  <a:lnTo>
                    <a:pt x="988" y="185"/>
                  </a:lnTo>
                  <a:lnTo>
                    <a:pt x="911" y="254"/>
                  </a:lnTo>
                  <a:lnTo>
                    <a:pt x="862" y="206"/>
                  </a:lnTo>
                  <a:lnTo>
                    <a:pt x="718" y="301"/>
                  </a:lnTo>
                  <a:lnTo>
                    <a:pt x="799" y="373"/>
                  </a:lnTo>
                  <a:lnTo>
                    <a:pt x="724" y="449"/>
                  </a:lnTo>
                  <a:lnTo>
                    <a:pt x="607" y="426"/>
                  </a:lnTo>
                  <a:lnTo>
                    <a:pt x="408" y="518"/>
                  </a:lnTo>
                  <a:lnTo>
                    <a:pt x="343" y="720"/>
                  </a:lnTo>
                  <a:lnTo>
                    <a:pt x="420" y="758"/>
                  </a:lnTo>
                  <a:lnTo>
                    <a:pt x="216" y="883"/>
                  </a:lnTo>
                  <a:lnTo>
                    <a:pt x="0" y="949"/>
                  </a:lnTo>
                  <a:lnTo>
                    <a:pt x="101" y="959"/>
                  </a:lnTo>
                  <a:lnTo>
                    <a:pt x="269" y="908"/>
                  </a:lnTo>
                  <a:lnTo>
                    <a:pt x="339" y="876"/>
                  </a:lnTo>
                  <a:lnTo>
                    <a:pt x="626" y="744"/>
                  </a:lnTo>
                  <a:lnTo>
                    <a:pt x="620" y="708"/>
                  </a:lnTo>
                  <a:lnTo>
                    <a:pt x="863" y="610"/>
                  </a:lnTo>
                  <a:lnTo>
                    <a:pt x="888" y="647"/>
                  </a:lnTo>
                  <a:lnTo>
                    <a:pt x="731" y="727"/>
                  </a:lnTo>
                  <a:lnTo>
                    <a:pt x="755" y="755"/>
                  </a:lnTo>
                  <a:lnTo>
                    <a:pt x="932" y="687"/>
                  </a:lnTo>
                  <a:lnTo>
                    <a:pt x="1095" y="749"/>
                  </a:lnTo>
                  <a:lnTo>
                    <a:pt x="1181" y="873"/>
                  </a:lnTo>
                  <a:lnTo>
                    <a:pt x="1256" y="853"/>
                  </a:lnTo>
                  <a:lnTo>
                    <a:pt x="1184" y="1163"/>
                  </a:lnTo>
                  <a:lnTo>
                    <a:pt x="1276" y="1098"/>
                  </a:lnTo>
                  <a:lnTo>
                    <a:pt x="1280" y="982"/>
                  </a:lnTo>
                  <a:lnTo>
                    <a:pt x="1320" y="839"/>
                  </a:lnTo>
                  <a:lnTo>
                    <a:pt x="1296" y="797"/>
                  </a:lnTo>
                  <a:lnTo>
                    <a:pt x="1208" y="818"/>
                  </a:lnTo>
                  <a:lnTo>
                    <a:pt x="1173" y="709"/>
                  </a:lnTo>
                  <a:lnTo>
                    <a:pt x="1894" y="137"/>
                  </a:lnTo>
                  <a:lnTo>
                    <a:pt x="1912" y="143"/>
                  </a:lnTo>
                  <a:close/>
                </a:path>
              </a:pathLst>
            </a:custGeom>
            <a:solidFill>
              <a:srgbClr val="0099FF"/>
            </a:solidFill>
            <a:ln w="3175" cmpd="sng">
              <a:solidFill>
                <a:schemeClr val="bg2"/>
              </a:solidFill>
              <a:round/>
              <a:headEnd/>
              <a:tailEnd/>
            </a:ln>
          </p:spPr>
          <p:txBody>
            <a:bodyPr/>
            <a:lstStyle/>
            <a:p>
              <a:endParaRPr lang="ko-KR" altLang="en-US"/>
            </a:p>
          </p:txBody>
        </p:sp>
        <p:sp>
          <p:nvSpPr>
            <p:cNvPr id="230445" name="Freeform 45"/>
            <p:cNvSpPr>
              <a:spLocks/>
            </p:cNvSpPr>
            <p:nvPr/>
          </p:nvSpPr>
          <p:spPr bwMode="auto">
            <a:xfrm>
              <a:off x="1230" y="1766"/>
              <a:ext cx="24" cy="51"/>
            </a:xfrm>
            <a:custGeom>
              <a:avLst/>
              <a:gdLst/>
              <a:ahLst/>
              <a:cxnLst>
                <a:cxn ang="0">
                  <a:pos x="0" y="5"/>
                </a:cxn>
                <a:cxn ang="0">
                  <a:pos x="23" y="0"/>
                </a:cxn>
                <a:cxn ang="0">
                  <a:pos x="75" y="50"/>
                </a:cxn>
                <a:cxn ang="0">
                  <a:pos x="79" y="169"/>
                </a:cxn>
                <a:cxn ang="0">
                  <a:pos x="59" y="164"/>
                </a:cxn>
                <a:cxn ang="0">
                  <a:pos x="17" y="66"/>
                </a:cxn>
                <a:cxn ang="0">
                  <a:pos x="0" y="5"/>
                </a:cxn>
              </a:cxnLst>
              <a:rect l="0" t="0" r="r" b="b"/>
              <a:pathLst>
                <a:path w="79" h="169">
                  <a:moveTo>
                    <a:pt x="0" y="5"/>
                  </a:moveTo>
                  <a:lnTo>
                    <a:pt x="23" y="0"/>
                  </a:lnTo>
                  <a:lnTo>
                    <a:pt x="75" y="50"/>
                  </a:lnTo>
                  <a:lnTo>
                    <a:pt x="79" y="169"/>
                  </a:lnTo>
                  <a:lnTo>
                    <a:pt x="59" y="164"/>
                  </a:lnTo>
                  <a:lnTo>
                    <a:pt x="17" y="66"/>
                  </a:lnTo>
                  <a:lnTo>
                    <a:pt x="0" y="5"/>
                  </a:lnTo>
                  <a:close/>
                </a:path>
              </a:pathLst>
            </a:custGeom>
            <a:solidFill>
              <a:srgbClr val="0099FF"/>
            </a:solidFill>
            <a:ln w="3175" cmpd="sng">
              <a:solidFill>
                <a:schemeClr val="bg2"/>
              </a:solidFill>
              <a:round/>
              <a:headEnd/>
              <a:tailEnd/>
            </a:ln>
          </p:spPr>
          <p:txBody>
            <a:bodyPr/>
            <a:lstStyle/>
            <a:p>
              <a:endParaRPr lang="ko-KR" altLang="en-US"/>
            </a:p>
          </p:txBody>
        </p:sp>
        <p:sp>
          <p:nvSpPr>
            <p:cNvPr id="230446" name="Freeform 46"/>
            <p:cNvSpPr>
              <a:spLocks/>
            </p:cNvSpPr>
            <p:nvPr/>
          </p:nvSpPr>
          <p:spPr bwMode="auto">
            <a:xfrm>
              <a:off x="979" y="1514"/>
              <a:ext cx="29" cy="16"/>
            </a:xfrm>
            <a:custGeom>
              <a:avLst/>
              <a:gdLst/>
              <a:ahLst/>
              <a:cxnLst>
                <a:cxn ang="0">
                  <a:pos x="94" y="35"/>
                </a:cxn>
                <a:cxn ang="0">
                  <a:pos x="67" y="0"/>
                </a:cxn>
                <a:cxn ang="0">
                  <a:pos x="0" y="27"/>
                </a:cxn>
                <a:cxn ang="0">
                  <a:pos x="23" y="51"/>
                </a:cxn>
                <a:cxn ang="0">
                  <a:pos x="94" y="35"/>
                </a:cxn>
              </a:cxnLst>
              <a:rect l="0" t="0" r="r" b="b"/>
              <a:pathLst>
                <a:path w="94" h="51">
                  <a:moveTo>
                    <a:pt x="94" y="35"/>
                  </a:moveTo>
                  <a:lnTo>
                    <a:pt x="67" y="0"/>
                  </a:lnTo>
                  <a:lnTo>
                    <a:pt x="0" y="27"/>
                  </a:lnTo>
                  <a:lnTo>
                    <a:pt x="23" y="51"/>
                  </a:lnTo>
                  <a:lnTo>
                    <a:pt x="94" y="35"/>
                  </a:lnTo>
                  <a:close/>
                </a:path>
              </a:pathLst>
            </a:custGeom>
            <a:solidFill>
              <a:srgbClr val="0099FF"/>
            </a:solidFill>
            <a:ln w="3175" cmpd="sng">
              <a:solidFill>
                <a:schemeClr val="bg2"/>
              </a:solidFill>
              <a:round/>
              <a:headEnd/>
              <a:tailEnd/>
            </a:ln>
          </p:spPr>
          <p:txBody>
            <a:bodyPr/>
            <a:lstStyle/>
            <a:p>
              <a:endParaRPr lang="ko-KR" altLang="en-US"/>
            </a:p>
          </p:txBody>
        </p:sp>
        <p:sp>
          <p:nvSpPr>
            <p:cNvPr id="230447" name="Freeform 47"/>
            <p:cNvSpPr>
              <a:spLocks/>
            </p:cNvSpPr>
            <p:nvPr/>
          </p:nvSpPr>
          <p:spPr bwMode="auto">
            <a:xfrm>
              <a:off x="1057" y="1587"/>
              <a:ext cx="29" cy="9"/>
            </a:xfrm>
            <a:custGeom>
              <a:avLst/>
              <a:gdLst/>
              <a:ahLst/>
              <a:cxnLst>
                <a:cxn ang="0">
                  <a:pos x="85" y="0"/>
                </a:cxn>
                <a:cxn ang="0">
                  <a:pos x="32" y="16"/>
                </a:cxn>
                <a:cxn ang="0">
                  <a:pos x="0" y="15"/>
                </a:cxn>
                <a:cxn ang="0">
                  <a:pos x="30" y="30"/>
                </a:cxn>
                <a:cxn ang="0">
                  <a:pos x="65" y="30"/>
                </a:cxn>
                <a:cxn ang="0">
                  <a:pos x="98" y="1"/>
                </a:cxn>
                <a:cxn ang="0">
                  <a:pos x="85" y="0"/>
                </a:cxn>
              </a:cxnLst>
              <a:rect l="0" t="0" r="r" b="b"/>
              <a:pathLst>
                <a:path w="98" h="30">
                  <a:moveTo>
                    <a:pt x="85" y="0"/>
                  </a:moveTo>
                  <a:lnTo>
                    <a:pt x="32" y="16"/>
                  </a:lnTo>
                  <a:lnTo>
                    <a:pt x="0" y="15"/>
                  </a:lnTo>
                  <a:lnTo>
                    <a:pt x="30" y="30"/>
                  </a:lnTo>
                  <a:lnTo>
                    <a:pt x="65" y="30"/>
                  </a:lnTo>
                  <a:lnTo>
                    <a:pt x="98" y="1"/>
                  </a:lnTo>
                  <a:lnTo>
                    <a:pt x="85" y="0"/>
                  </a:lnTo>
                  <a:close/>
                </a:path>
              </a:pathLst>
            </a:custGeom>
            <a:solidFill>
              <a:srgbClr val="0099FF"/>
            </a:solidFill>
            <a:ln w="3175" cmpd="sng">
              <a:solidFill>
                <a:schemeClr val="bg2"/>
              </a:solidFill>
              <a:round/>
              <a:headEnd/>
              <a:tailEnd/>
            </a:ln>
          </p:spPr>
          <p:txBody>
            <a:bodyPr/>
            <a:lstStyle/>
            <a:p>
              <a:endParaRPr lang="ko-KR" altLang="en-US"/>
            </a:p>
          </p:txBody>
        </p:sp>
        <p:sp>
          <p:nvSpPr>
            <p:cNvPr id="230448" name="Freeform 48"/>
            <p:cNvSpPr>
              <a:spLocks/>
            </p:cNvSpPr>
            <p:nvPr/>
          </p:nvSpPr>
          <p:spPr bwMode="auto">
            <a:xfrm>
              <a:off x="1236" y="1766"/>
              <a:ext cx="18" cy="50"/>
            </a:xfrm>
            <a:custGeom>
              <a:avLst/>
              <a:gdLst/>
              <a:ahLst/>
              <a:cxnLst>
                <a:cxn ang="0">
                  <a:pos x="53" y="51"/>
                </a:cxn>
                <a:cxn ang="0">
                  <a:pos x="7" y="0"/>
                </a:cxn>
                <a:cxn ang="0">
                  <a:pos x="0" y="43"/>
                </a:cxn>
                <a:cxn ang="0">
                  <a:pos x="32" y="156"/>
                </a:cxn>
                <a:cxn ang="0">
                  <a:pos x="63" y="163"/>
                </a:cxn>
                <a:cxn ang="0">
                  <a:pos x="53" y="51"/>
                </a:cxn>
              </a:cxnLst>
              <a:rect l="0" t="0" r="r" b="b"/>
              <a:pathLst>
                <a:path w="63" h="163">
                  <a:moveTo>
                    <a:pt x="53" y="51"/>
                  </a:moveTo>
                  <a:lnTo>
                    <a:pt x="7" y="0"/>
                  </a:lnTo>
                  <a:lnTo>
                    <a:pt x="0" y="43"/>
                  </a:lnTo>
                  <a:lnTo>
                    <a:pt x="32" y="156"/>
                  </a:lnTo>
                  <a:lnTo>
                    <a:pt x="63" y="163"/>
                  </a:lnTo>
                  <a:lnTo>
                    <a:pt x="53" y="51"/>
                  </a:lnTo>
                  <a:close/>
                </a:path>
              </a:pathLst>
            </a:custGeom>
            <a:solidFill>
              <a:srgbClr val="0099FF"/>
            </a:solidFill>
            <a:ln w="3175" cmpd="sng">
              <a:solidFill>
                <a:schemeClr val="bg2"/>
              </a:solidFill>
              <a:round/>
              <a:headEnd/>
              <a:tailEnd/>
            </a:ln>
          </p:spPr>
          <p:txBody>
            <a:bodyPr/>
            <a:lstStyle/>
            <a:p>
              <a:endParaRPr lang="ko-KR" altLang="en-US"/>
            </a:p>
          </p:txBody>
        </p:sp>
        <p:sp>
          <p:nvSpPr>
            <p:cNvPr id="230449" name="Freeform 49"/>
            <p:cNvSpPr>
              <a:spLocks/>
            </p:cNvSpPr>
            <p:nvPr/>
          </p:nvSpPr>
          <p:spPr bwMode="auto">
            <a:xfrm>
              <a:off x="1119" y="1805"/>
              <a:ext cx="910" cy="539"/>
            </a:xfrm>
            <a:custGeom>
              <a:avLst/>
              <a:gdLst/>
              <a:ahLst/>
              <a:cxnLst>
                <a:cxn ang="0">
                  <a:pos x="456" y="109"/>
                </a:cxn>
                <a:cxn ang="0">
                  <a:pos x="372" y="81"/>
                </a:cxn>
                <a:cxn ang="0">
                  <a:pos x="31" y="758"/>
                </a:cxn>
                <a:cxn ang="0">
                  <a:pos x="5" y="855"/>
                </a:cxn>
                <a:cxn ang="0">
                  <a:pos x="0" y="1012"/>
                </a:cxn>
                <a:cxn ang="0">
                  <a:pos x="143" y="1178"/>
                </a:cxn>
                <a:cxn ang="0">
                  <a:pos x="232" y="1194"/>
                </a:cxn>
                <a:cxn ang="0">
                  <a:pos x="395" y="1290"/>
                </a:cxn>
                <a:cxn ang="0">
                  <a:pos x="564" y="1268"/>
                </a:cxn>
                <a:cxn ang="0">
                  <a:pos x="700" y="1443"/>
                </a:cxn>
                <a:cxn ang="0">
                  <a:pos x="763" y="1459"/>
                </a:cxn>
                <a:cxn ang="0">
                  <a:pos x="829" y="1434"/>
                </a:cxn>
                <a:cxn ang="0">
                  <a:pos x="867" y="1456"/>
                </a:cxn>
                <a:cxn ang="0">
                  <a:pos x="915" y="1693"/>
                </a:cxn>
                <a:cxn ang="0">
                  <a:pos x="1221" y="1415"/>
                </a:cxn>
                <a:cxn ang="0">
                  <a:pos x="1363" y="1424"/>
                </a:cxn>
                <a:cxn ang="0">
                  <a:pos x="1511" y="1385"/>
                </a:cxn>
                <a:cxn ang="0">
                  <a:pos x="1844" y="1764"/>
                </a:cxn>
                <a:cxn ang="0">
                  <a:pos x="1940" y="1578"/>
                </a:cxn>
                <a:cxn ang="0">
                  <a:pos x="2006" y="1279"/>
                </a:cxn>
                <a:cxn ang="0">
                  <a:pos x="2334" y="1077"/>
                </a:cxn>
                <a:cxn ang="0">
                  <a:pos x="2377" y="859"/>
                </a:cxn>
                <a:cxn ang="0">
                  <a:pos x="2535" y="763"/>
                </a:cxn>
                <a:cxn ang="0">
                  <a:pos x="2549" y="715"/>
                </a:cxn>
                <a:cxn ang="0">
                  <a:pos x="2764" y="675"/>
                </a:cxn>
                <a:cxn ang="0">
                  <a:pos x="2739" y="651"/>
                </a:cxn>
                <a:cxn ang="0">
                  <a:pos x="3031" y="445"/>
                </a:cxn>
                <a:cxn ang="0">
                  <a:pos x="2862" y="389"/>
                </a:cxn>
                <a:cxn ang="0">
                  <a:pos x="2631" y="454"/>
                </a:cxn>
                <a:cxn ang="0">
                  <a:pos x="2383" y="544"/>
                </a:cxn>
                <a:cxn ang="0">
                  <a:pos x="2185" y="445"/>
                </a:cxn>
                <a:cxn ang="0">
                  <a:pos x="2033" y="227"/>
                </a:cxn>
                <a:cxn ang="0">
                  <a:pos x="1832" y="126"/>
                </a:cxn>
                <a:cxn ang="0">
                  <a:pos x="1796" y="55"/>
                </a:cxn>
                <a:cxn ang="0">
                  <a:pos x="522" y="0"/>
                </a:cxn>
              </a:cxnLst>
              <a:rect l="0" t="0" r="r" b="b"/>
              <a:pathLst>
                <a:path w="3031" h="1764">
                  <a:moveTo>
                    <a:pt x="522" y="0"/>
                  </a:moveTo>
                  <a:lnTo>
                    <a:pt x="456" y="109"/>
                  </a:lnTo>
                  <a:lnTo>
                    <a:pt x="384" y="73"/>
                  </a:lnTo>
                  <a:lnTo>
                    <a:pt x="372" y="81"/>
                  </a:lnTo>
                  <a:lnTo>
                    <a:pt x="34" y="636"/>
                  </a:lnTo>
                  <a:lnTo>
                    <a:pt x="31" y="758"/>
                  </a:lnTo>
                  <a:lnTo>
                    <a:pt x="53" y="808"/>
                  </a:lnTo>
                  <a:lnTo>
                    <a:pt x="5" y="855"/>
                  </a:lnTo>
                  <a:lnTo>
                    <a:pt x="6" y="921"/>
                  </a:lnTo>
                  <a:lnTo>
                    <a:pt x="0" y="1012"/>
                  </a:lnTo>
                  <a:lnTo>
                    <a:pt x="124" y="1129"/>
                  </a:lnTo>
                  <a:lnTo>
                    <a:pt x="143" y="1178"/>
                  </a:lnTo>
                  <a:lnTo>
                    <a:pt x="207" y="1197"/>
                  </a:lnTo>
                  <a:lnTo>
                    <a:pt x="232" y="1194"/>
                  </a:lnTo>
                  <a:lnTo>
                    <a:pt x="314" y="1245"/>
                  </a:lnTo>
                  <a:lnTo>
                    <a:pt x="395" y="1290"/>
                  </a:lnTo>
                  <a:lnTo>
                    <a:pt x="525" y="1286"/>
                  </a:lnTo>
                  <a:lnTo>
                    <a:pt x="564" y="1268"/>
                  </a:lnTo>
                  <a:lnTo>
                    <a:pt x="638" y="1275"/>
                  </a:lnTo>
                  <a:lnTo>
                    <a:pt x="700" y="1443"/>
                  </a:lnTo>
                  <a:lnTo>
                    <a:pt x="726" y="1461"/>
                  </a:lnTo>
                  <a:lnTo>
                    <a:pt x="763" y="1459"/>
                  </a:lnTo>
                  <a:lnTo>
                    <a:pt x="778" y="1446"/>
                  </a:lnTo>
                  <a:lnTo>
                    <a:pt x="829" y="1434"/>
                  </a:lnTo>
                  <a:lnTo>
                    <a:pt x="853" y="1443"/>
                  </a:lnTo>
                  <a:lnTo>
                    <a:pt x="867" y="1456"/>
                  </a:lnTo>
                  <a:lnTo>
                    <a:pt x="900" y="1681"/>
                  </a:lnTo>
                  <a:lnTo>
                    <a:pt x="915" y="1693"/>
                  </a:lnTo>
                  <a:lnTo>
                    <a:pt x="963" y="1710"/>
                  </a:lnTo>
                  <a:lnTo>
                    <a:pt x="1221" y="1415"/>
                  </a:lnTo>
                  <a:lnTo>
                    <a:pt x="1341" y="1416"/>
                  </a:lnTo>
                  <a:lnTo>
                    <a:pt x="1363" y="1424"/>
                  </a:lnTo>
                  <a:lnTo>
                    <a:pt x="1521" y="1471"/>
                  </a:lnTo>
                  <a:lnTo>
                    <a:pt x="1511" y="1385"/>
                  </a:lnTo>
                  <a:lnTo>
                    <a:pt x="1773" y="1469"/>
                  </a:lnTo>
                  <a:lnTo>
                    <a:pt x="1844" y="1764"/>
                  </a:lnTo>
                  <a:lnTo>
                    <a:pt x="1895" y="1707"/>
                  </a:lnTo>
                  <a:lnTo>
                    <a:pt x="1940" y="1578"/>
                  </a:lnTo>
                  <a:lnTo>
                    <a:pt x="1925" y="1440"/>
                  </a:lnTo>
                  <a:lnTo>
                    <a:pt x="2006" y="1279"/>
                  </a:lnTo>
                  <a:lnTo>
                    <a:pt x="2115" y="1233"/>
                  </a:lnTo>
                  <a:lnTo>
                    <a:pt x="2334" y="1077"/>
                  </a:lnTo>
                  <a:lnTo>
                    <a:pt x="2321" y="932"/>
                  </a:lnTo>
                  <a:lnTo>
                    <a:pt x="2377" y="859"/>
                  </a:lnTo>
                  <a:lnTo>
                    <a:pt x="2378" y="924"/>
                  </a:lnTo>
                  <a:lnTo>
                    <a:pt x="2535" y="763"/>
                  </a:lnTo>
                  <a:lnTo>
                    <a:pt x="2537" y="729"/>
                  </a:lnTo>
                  <a:lnTo>
                    <a:pt x="2549" y="715"/>
                  </a:lnTo>
                  <a:lnTo>
                    <a:pt x="2756" y="697"/>
                  </a:lnTo>
                  <a:lnTo>
                    <a:pt x="2764" y="675"/>
                  </a:lnTo>
                  <a:lnTo>
                    <a:pt x="2763" y="663"/>
                  </a:lnTo>
                  <a:lnTo>
                    <a:pt x="2739" y="651"/>
                  </a:lnTo>
                  <a:lnTo>
                    <a:pt x="2799" y="517"/>
                  </a:lnTo>
                  <a:lnTo>
                    <a:pt x="3031" y="445"/>
                  </a:lnTo>
                  <a:lnTo>
                    <a:pt x="3016" y="320"/>
                  </a:lnTo>
                  <a:lnTo>
                    <a:pt x="2862" y="389"/>
                  </a:lnTo>
                  <a:lnTo>
                    <a:pt x="2832" y="451"/>
                  </a:lnTo>
                  <a:lnTo>
                    <a:pt x="2631" y="454"/>
                  </a:lnTo>
                  <a:lnTo>
                    <a:pt x="2468" y="511"/>
                  </a:lnTo>
                  <a:lnTo>
                    <a:pt x="2383" y="544"/>
                  </a:lnTo>
                  <a:lnTo>
                    <a:pt x="2193" y="609"/>
                  </a:lnTo>
                  <a:lnTo>
                    <a:pt x="2185" y="445"/>
                  </a:lnTo>
                  <a:lnTo>
                    <a:pt x="2192" y="330"/>
                  </a:lnTo>
                  <a:lnTo>
                    <a:pt x="2033" y="227"/>
                  </a:lnTo>
                  <a:lnTo>
                    <a:pt x="1878" y="184"/>
                  </a:lnTo>
                  <a:lnTo>
                    <a:pt x="1832" y="126"/>
                  </a:lnTo>
                  <a:lnTo>
                    <a:pt x="1823" y="59"/>
                  </a:lnTo>
                  <a:lnTo>
                    <a:pt x="1796" y="55"/>
                  </a:lnTo>
                  <a:lnTo>
                    <a:pt x="1784" y="96"/>
                  </a:lnTo>
                  <a:lnTo>
                    <a:pt x="522" y="0"/>
                  </a:lnTo>
                  <a:close/>
                </a:path>
              </a:pathLst>
            </a:custGeom>
            <a:solidFill>
              <a:srgbClr val="0099FF"/>
            </a:solidFill>
            <a:ln w="3175" cmpd="sng">
              <a:solidFill>
                <a:schemeClr val="bg2"/>
              </a:solidFill>
              <a:round/>
              <a:headEnd/>
              <a:tailEnd/>
            </a:ln>
          </p:spPr>
          <p:txBody>
            <a:bodyPr/>
            <a:lstStyle/>
            <a:p>
              <a:endParaRPr lang="ko-KR" altLang="en-US"/>
            </a:p>
          </p:txBody>
        </p:sp>
        <p:sp>
          <p:nvSpPr>
            <p:cNvPr id="230450" name="Freeform 50"/>
            <p:cNvSpPr>
              <a:spLocks/>
            </p:cNvSpPr>
            <p:nvPr/>
          </p:nvSpPr>
          <p:spPr bwMode="auto">
            <a:xfrm>
              <a:off x="1646" y="1739"/>
              <a:ext cx="19" cy="59"/>
            </a:xfrm>
            <a:custGeom>
              <a:avLst/>
              <a:gdLst/>
              <a:ahLst/>
              <a:cxnLst>
                <a:cxn ang="0">
                  <a:pos x="7" y="139"/>
                </a:cxn>
                <a:cxn ang="0">
                  <a:pos x="0" y="23"/>
                </a:cxn>
                <a:cxn ang="0">
                  <a:pos x="39" y="0"/>
                </a:cxn>
                <a:cxn ang="0">
                  <a:pos x="62" y="36"/>
                </a:cxn>
                <a:cxn ang="0">
                  <a:pos x="41" y="193"/>
                </a:cxn>
                <a:cxn ang="0">
                  <a:pos x="7" y="139"/>
                </a:cxn>
              </a:cxnLst>
              <a:rect l="0" t="0" r="r" b="b"/>
              <a:pathLst>
                <a:path w="62" h="193">
                  <a:moveTo>
                    <a:pt x="7" y="139"/>
                  </a:moveTo>
                  <a:lnTo>
                    <a:pt x="0" y="23"/>
                  </a:lnTo>
                  <a:lnTo>
                    <a:pt x="39" y="0"/>
                  </a:lnTo>
                  <a:lnTo>
                    <a:pt x="62" y="36"/>
                  </a:lnTo>
                  <a:lnTo>
                    <a:pt x="41" y="193"/>
                  </a:lnTo>
                  <a:lnTo>
                    <a:pt x="7" y="139"/>
                  </a:lnTo>
                  <a:close/>
                </a:path>
              </a:pathLst>
            </a:custGeom>
            <a:solidFill>
              <a:srgbClr val="0099FF"/>
            </a:solidFill>
            <a:ln w="3175" cmpd="sng">
              <a:solidFill>
                <a:schemeClr val="bg2"/>
              </a:solidFill>
              <a:round/>
              <a:headEnd/>
              <a:tailEnd/>
            </a:ln>
          </p:spPr>
          <p:txBody>
            <a:bodyPr/>
            <a:lstStyle/>
            <a:p>
              <a:endParaRPr lang="ko-KR" altLang="en-US"/>
            </a:p>
          </p:txBody>
        </p:sp>
        <p:sp>
          <p:nvSpPr>
            <p:cNvPr id="230451" name="Freeform 51"/>
            <p:cNvSpPr>
              <a:spLocks/>
            </p:cNvSpPr>
            <p:nvPr/>
          </p:nvSpPr>
          <p:spPr bwMode="auto">
            <a:xfrm>
              <a:off x="1672" y="1854"/>
              <a:ext cx="107" cy="44"/>
            </a:xfrm>
            <a:custGeom>
              <a:avLst/>
              <a:gdLst/>
              <a:ahLst/>
              <a:cxnLst>
                <a:cxn ang="0">
                  <a:pos x="0" y="98"/>
                </a:cxn>
                <a:cxn ang="0">
                  <a:pos x="55" y="51"/>
                </a:cxn>
                <a:cxn ang="0">
                  <a:pos x="285" y="0"/>
                </a:cxn>
                <a:cxn ang="0">
                  <a:pos x="357" y="40"/>
                </a:cxn>
                <a:cxn ang="0">
                  <a:pos x="327" y="108"/>
                </a:cxn>
                <a:cxn ang="0">
                  <a:pos x="212" y="143"/>
                </a:cxn>
                <a:cxn ang="0">
                  <a:pos x="175" y="121"/>
                </a:cxn>
                <a:cxn ang="0">
                  <a:pos x="165" y="81"/>
                </a:cxn>
                <a:cxn ang="0">
                  <a:pos x="149" y="88"/>
                </a:cxn>
                <a:cxn ang="0">
                  <a:pos x="0" y="98"/>
                </a:cxn>
              </a:cxnLst>
              <a:rect l="0" t="0" r="r" b="b"/>
              <a:pathLst>
                <a:path w="357" h="143">
                  <a:moveTo>
                    <a:pt x="0" y="98"/>
                  </a:moveTo>
                  <a:lnTo>
                    <a:pt x="55" y="51"/>
                  </a:lnTo>
                  <a:lnTo>
                    <a:pt x="285" y="0"/>
                  </a:lnTo>
                  <a:lnTo>
                    <a:pt x="357" y="40"/>
                  </a:lnTo>
                  <a:lnTo>
                    <a:pt x="327" y="108"/>
                  </a:lnTo>
                  <a:lnTo>
                    <a:pt x="212" y="143"/>
                  </a:lnTo>
                  <a:lnTo>
                    <a:pt x="175" y="121"/>
                  </a:lnTo>
                  <a:lnTo>
                    <a:pt x="165" y="81"/>
                  </a:lnTo>
                  <a:lnTo>
                    <a:pt x="149" y="88"/>
                  </a:lnTo>
                  <a:lnTo>
                    <a:pt x="0" y="98"/>
                  </a:lnTo>
                  <a:close/>
                </a:path>
              </a:pathLst>
            </a:custGeom>
            <a:solidFill>
              <a:srgbClr val="0099FF"/>
            </a:solidFill>
            <a:ln w="3175" cmpd="sng">
              <a:solidFill>
                <a:schemeClr val="bg2"/>
              </a:solidFill>
              <a:round/>
              <a:headEnd/>
              <a:tailEnd/>
            </a:ln>
          </p:spPr>
          <p:txBody>
            <a:bodyPr/>
            <a:lstStyle/>
            <a:p>
              <a:endParaRPr lang="ko-KR" altLang="en-US"/>
            </a:p>
          </p:txBody>
        </p:sp>
        <p:sp>
          <p:nvSpPr>
            <p:cNvPr id="230452" name="Freeform 52"/>
            <p:cNvSpPr>
              <a:spLocks/>
            </p:cNvSpPr>
            <p:nvPr/>
          </p:nvSpPr>
          <p:spPr bwMode="auto">
            <a:xfrm>
              <a:off x="1681" y="1905"/>
              <a:ext cx="146" cy="92"/>
            </a:xfrm>
            <a:custGeom>
              <a:avLst/>
              <a:gdLst/>
              <a:ahLst/>
              <a:cxnLst>
                <a:cxn ang="0">
                  <a:pos x="0" y="299"/>
                </a:cxn>
                <a:cxn ang="0">
                  <a:pos x="99" y="111"/>
                </a:cxn>
                <a:cxn ang="0">
                  <a:pos x="60" y="79"/>
                </a:cxn>
                <a:cxn ang="0">
                  <a:pos x="137" y="7"/>
                </a:cxn>
                <a:cxn ang="0">
                  <a:pos x="209" y="0"/>
                </a:cxn>
                <a:cxn ang="0">
                  <a:pos x="232" y="2"/>
                </a:cxn>
                <a:cxn ang="0">
                  <a:pos x="290" y="20"/>
                </a:cxn>
                <a:cxn ang="0">
                  <a:pos x="298" y="15"/>
                </a:cxn>
                <a:cxn ang="0">
                  <a:pos x="335" y="10"/>
                </a:cxn>
                <a:cxn ang="0">
                  <a:pos x="391" y="20"/>
                </a:cxn>
                <a:cxn ang="0">
                  <a:pos x="452" y="30"/>
                </a:cxn>
                <a:cxn ang="0">
                  <a:pos x="468" y="42"/>
                </a:cxn>
                <a:cxn ang="0">
                  <a:pos x="489" y="130"/>
                </a:cxn>
                <a:cxn ang="0">
                  <a:pos x="438" y="159"/>
                </a:cxn>
                <a:cxn ang="0">
                  <a:pos x="386" y="126"/>
                </a:cxn>
                <a:cxn ang="0">
                  <a:pos x="363" y="155"/>
                </a:cxn>
                <a:cxn ang="0">
                  <a:pos x="333" y="199"/>
                </a:cxn>
                <a:cxn ang="0">
                  <a:pos x="287" y="210"/>
                </a:cxn>
                <a:cxn ang="0">
                  <a:pos x="287" y="190"/>
                </a:cxn>
                <a:cxn ang="0">
                  <a:pos x="253" y="175"/>
                </a:cxn>
                <a:cxn ang="0">
                  <a:pos x="263" y="144"/>
                </a:cxn>
                <a:cxn ang="0">
                  <a:pos x="265" y="120"/>
                </a:cxn>
                <a:cxn ang="0">
                  <a:pos x="299" y="95"/>
                </a:cxn>
                <a:cxn ang="0">
                  <a:pos x="287" y="82"/>
                </a:cxn>
                <a:cxn ang="0">
                  <a:pos x="271" y="72"/>
                </a:cxn>
                <a:cxn ang="0">
                  <a:pos x="252" y="62"/>
                </a:cxn>
                <a:cxn ang="0">
                  <a:pos x="152" y="93"/>
                </a:cxn>
                <a:cxn ang="0">
                  <a:pos x="98" y="295"/>
                </a:cxn>
                <a:cxn ang="0">
                  <a:pos x="0" y="299"/>
                </a:cxn>
              </a:cxnLst>
              <a:rect l="0" t="0" r="r" b="b"/>
              <a:pathLst>
                <a:path w="489" h="299">
                  <a:moveTo>
                    <a:pt x="0" y="299"/>
                  </a:moveTo>
                  <a:lnTo>
                    <a:pt x="99" y="111"/>
                  </a:lnTo>
                  <a:lnTo>
                    <a:pt x="60" y="79"/>
                  </a:lnTo>
                  <a:lnTo>
                    <a:pt x="137" y="7"/>
                  </a:lnTo>
                  <a:lnTo>
                    <a:pt x="209" y="0"/>
                  </a:lnTo>
                  <a:lnTo>
                    <a:pt x="232" y="2"/>
                  </a:lnTo>
                  <a:lnTo>
                    <a:pt x="290" y="20"/>
                  </a:lnTo>
                  <a:lnTo>
                    <a:pt x="298" y="15"/>
                  </a:lnTo>
                  <a:lnTo>
                    <a:pt x="335" y="10"/>
                  </a:lnTo>
                  <a:lnTo>
                    <a:pt x="391" y="20"/>
                  </a:lnTo>
                  <a:lnTo>
                    <a:pt x="452" y="30"/>
                  </a:lnTo>
                  <a:lnTo>
                    <a:pt x="468" y="42"/>
                  </a:lnTo>
                  <a:lnTo>
                    <a:pt x="489" y="130"/>
                  </a:lnTo>
                  <a:lnTo>
                    <a:pt x="438" y="159"/>
                  </a:lnTo>
                  <a:lnTo>
                    <a:pt x="386" y="126"/>
                  </a:lnTo>
                  <a:lnTo>
                    <a:pt x="363" y="155"/>
                  </a:lnTo>
                  <a:lnTo>
                    <a:pt x="333" y="199"/>
                  </a:lnTo>
                  <a:lnTo>
                    <a:pt x="287" y="210"/>
                  </a:lnTo>
                  <a:lnTo>
                    <a:pt x="287" y="190"/>
                  </a:lnTo>
                  <a:lnTo>
                    <a:pt x="253" y="175"/>
                  </a:lnTo>
                  <a:lnTo>
                    <a:pt x="263" y="144"/>
                  </a:lnTo>
                  <a:lnTo>
                    <a:pt x="265" y="120"/>
                  </a:lnTo>
                  <a:lnTo>
                    <a:pt x="299" y="95"/>
                  </a:lnTo>
                  <a:lnTo>
                    <a:pt x="287" y="82"/>
                  </a:lnTo>
                  <a:lnTo>
                    <a:pt x="271" y="72"/>
                  </a:lnTo>
                  <a:lnTo>
                    <a:pt x="252" y="62"/>
                  </a:lnTo>
                  <a:lnTo>
                    <a:pt x="152" y="93"/>
                  </a:lnTo>
                  <a:lnTo>
                    <a:pt x="98" y="295"/>
                  </a:lnTo>
                  <a:lnTo>
                    <a:pt x="0" y="299"/>
                  </a:lnTo>
                  <a:close/>
                </a:path>
              </a:pathLst>
            </a:custGeom>
            <a:solidFill>
              <a:srgbClr val="0099FF"/>
            </a:solidFill>
            <a:ln w="3175" cmpd="sng">
              <a:solidFill>
                <a:schemeClr val="bg2"/>
              </a:solidFill>
              <a:round/>
              <a:headEnd/>
              <a:tailEnd/>
            </a:ln>
          </p:spPr>
          <p:txBody>
            <a:bodyPr/>
            <a:lstStyle/>
            <a:p>
              <a:endParaRPr lang="ko-KR" altLang="en-US"/>
            </a:p>
          </p:txBody>
        </p:sp>
        <p:sp>
          <p:nvSpPr>
            <p:cNvPr id="230453" name="Freeform 53"/>
            <p:cNvSpPr>
              <a:spLocks/>
            </p:cNvSpPr>
            <p:nvPr/>
          </p:nvSpPr>
          <p:spPr bwMode="auto">
            <a:xfrm>
              <a:off x="1754" y="1983"/>
              <a:ext cx="54" cy="18"/>
            </a:xfrm>
            <a:custGeom>
              <a:avLst/>
              <a:gdLst/>
              <a:ahLst/>
              <a:cxnLst>
                <a:cxn ang="0">
                  <a:pos x="3" y="57"/>
                </a:cxn>
                <a:cxn ang="0">
                  <a:pos x="0" y="38"/>
                </a:cxn>
                <a:cxn ang="0">
                  <a:pos x="112" y="2"/>
                </a:cxn>
                <a:cxn ang="0">
                  <a:pos x="179" y="0"/>
                </a:cxn>
                <a:cxn ang="0">
                  <a:pos x="172" y="21"/>
                </a:cxn>
                <a:cxn ang="0">
                  <a:pos x="110" y="53"/>
                </a:cxn>
                <a:cxn ang="0">
                  <a:pos x="3" y="57"/>
                </a:cxn>
              </a:cxnLst>
              <a:rect l="0" t="0" r="r" b="b"/>
              <a:pathLst>
                <a:path w="179" h="57">
                  <a:moveTo>
                    <a:pt x="3" y="57"/>
                  </a:moveTo>
                  <a:lnTo>
                    <a:pt x="0" y="38"/>
                  </a:lnTo>
                  <a:lnTo>
                    <a:pt x="112" y="2"/>
                  </a:lnTo>
                  <a:lnTo>
                    <a:pt x="179" y="0"/>
                  </a:lnTo>
                  <a:lnTo>
                    <a:pt x="172" y="21"/>
                  </a:lnTo>
                  <a:lnTo>
                    <a:pt x="110" y="53"/>
                  </a:lnTo>
                  <a:lnTo>
                    <a:pt x="3" y="57"/>
                  </a:lnTo>
                  <a:close/>
                </a:path>
              </a:pathLst>
            </a:custGeom>
            <a:solidFill>
              <a:srgbClr val="0099FF"/>
            </a:solidFill>
            <a:ln w="3175" cmpd="sng">
              <a:solidFill>
                <a:schemeClr val="bg2"/>
              </a:solidFill>
              <a:round/>
              <a:headEnd/>
              <a:tailEnd/>
            </a:ln>
          </p:spPr>
          <p:txBody>
            <a:bodyPr/>
            <a:lstStyle/>
            <a:p>
              <a:endParaRPr lang="ko-KR" altLang="en-US"/>
            </a:p>
          </p:txBody>
        </p:sp>
        <p:sp>
          <p:nvSpPr>
            <p:cNvPr id="230454" name="Freeform 54"/>
            <p:cNvSpPr>
              <a:spLocks/>
            </p:cNvSpPr>
            <p:nvPr/>
          </p:nvSpPr>
          <p:spPr bwMode="auto">
            <a:xfrm>
              <a:off x="1830" y="1955"/>
              <a:ext cx="43" cy="16"/>
            </a:xfrm>
            <a:custGeom>
              <a:avLst/>
              <a:gdLst/>
              <a:ahLst/>
              <a:cxnLst>
                <a:cxn ang="0">
                  <a:pos x="0" y="52"/>
                </a:cxn>
                <a:cxn ang="0">
                  <a:pos x="12" y="9"/>
                </a:cxn>
                <a:cxn ang="0">
                  <a:pos x="145" y="0"/>
                </a:cxn>
                <a:cxn ang="0">
                  <a:pos x="120" y="38"/>
                </a:cxn>
                <a:cxn ang="0">
                  <a:pos x="94" y="38"/>
                </a:cxn>
                <a:cxn ang="0">
                  <a:pos x="0" y="52"/>
                </a:cxn>
              </a:cxnLst>
              <a:rect l="0" t="0" r="r" b="b"/>
              <a:pathLst>
                <a:path w="145" h="52">
                  <a:moveTo>
                    <a:pt x="0" y="52"/>
                  </a:moveTo>
                  <a:lnTo>
                    <a:pt x="12" y="9"/>
                  </a:lnTo>
                  <a:lnTo>
                    <a:pt x="145" y="0"/>
                  </a:lnTo>
                  <a:lnTo>
                    <a:pt x="120" y="38"/>
                  </a:lnTo>
                  <a:lnTo>
                    <a:pt x="94" y="38"/>
                  </a:lnTo>
                  <a:lnTo>
                    <a:pt x="0" y="52"/>
                  </a:lnTo>
                  <a:close/>
                </a:path>
              </a:pathLst>
            </a:custGeom>
            <a:solidFill>
              <a:srgbClr val="0099FF"/>
            </a:solidFill>
            <a:ln w="3175" cmpd="sng">
              <a:solidFill>
                <a:schemeClr val="bg2"/>
              </a:solidFill>
              <a:round/>
              <a:headEnd/>
              <a:tailEnd/>
            </a:ln>
          </p:spPr>
          <p:txBody>
            <a:bodyPr/>
            <a:lstStyle/>
            <a:p>
              <a:endParaRPr lang="ko-KR" altLang="en-US"/>
            </a:p>
          </p:txBody>
        </p:sp>
        <p:sp>
          <p:nvSpPr>
            <p:cNvPr id="230455" name="Freeform 55"/>
            <p:cNvSpPr>
              <a:spLocks/>
            </p:cNvSpPr>
            <p:nvPr/>
          </p:nvSpPr>
          <p:spPr bwMode="auto">
            <a:xfrm>
              <a:off x="1562" y="1453"/>
              <a:ext cx="74" cy="46"/>
            </a:xfrm>
            <a:custGeom>
              <a:avLst/>
              <a:gdLst/>
              <a:ahLst/>
              <a:cxnLst>
                <a:cxn ang="0">
                  <a:pos x="62" y="15"/>
                </a:cxn>
                <a:cxn ang="0">
                  <a:pos x="252" y="0"/>
                </a:cxn>
                <a:cxn ang="0">
                  <a:pos x="220" y="38"/>
                </a:cxn>
                <a:cxn ang="0">
                  <a:pos x="192" y="58"/>
                </a:cxn>
                <a:cxn ang="0">
                  <a:pos x="238" y="94"/>
                </a:cxn>
                <a:cxn ang="0">
                  <a:pos x="214" y="113"/>
                </a:cxn>
                <a:cxn ang="0">
                  <a:pos x="161" y="97"/>
                </a:cxn>
                <a:cxn ang="0">
                  <a:pos x="84" y="152"/>
                </a:cxn>
                <a:cxn ang="0">
                  <a:pos x="87" y="118"/>
                </a:cxn>
                <a:cxn ang="0">
                  <a:pos x="0" y="118"/>
                </a:cxn>
                <a:cxn ang="0">
                  <a:pos x="8" y="96"/>
                </a:cxn>
                <a:cxn ang="0">
                  <a:pos x="85" y="59"/>
                </a:cxn>
                <a:cxn ang="0">
                  <a:pos x="62" y="15"/>
                </a:cxn>
              </a:cxnLst>
              <a:rect l="0" t="0" r="r" b="b"/>
              <a:pathLst>
                <a:path w="252" h="152">
                  <a:moveTo>
                    <a:pt x="62" y="15"/>
                  </a:moveTo>
                  <a:lnTo>
                    <a:pt x="252" y="0"/>
                  </a:lnTo>
                  <a:lnTo>
                    <a:pt x="220" y="38"/>
                  </a:lnTo>
                  <a:lnTo>
                    <a:pt x="192" y="58"/>
                  </a:lnTo>
                  <a:lnTo>
                    <a:pt x="238" y="94"/>
                  </a:lnTo>
                  <a:lnTo>
                    <a:pt x="214" y="113"/>
                  </a:lnTo>
                  <a:lnTo>
                    <a:pt x="161" y="97"/>
                  </a:lnTo>
                  <a:lnTo>
                    <a:pt x="84" y="152"/>
                  </a:lnTo>
                  <a:lnTo>
                    <a:pt x="87" y="118"/>
                  </a:lnTo>
                  <a:lnTo>
                    <a:pt x="0" y="118"/>
                  </a:lnTo>
                  <a:lnTo>
                    <a:pt x="8" y="96"/>
                  </a:lnTo>
                  <a:lnTo>
                    <a:pt x="85" y="59"/>
                  </a:lnTo>
                  <a:lnTo>
                    <a:pt x="62" y="15"/>
                  </a:lnTo>
                  <a:close/>
                </a:path>
              </a:pathLst>
            </a:custGeom>
            <a:solidFill>
              <a:srgbClr val="0099FF"/>
            </a:solidFill>
            <a:ln w="3175" cmpd="sng">
              <a:solidFill>
                <a:schemeClr val="bg2"/>
              </a:solidFill>
              <a:round/>
              <a:headEnd/>
              <a:tailEnd/>
            </a:ln>
          </p:spPr>
          <p:txBody>
            <a:bodyPr/>
            <a:lstStyle/>
            <a:p>
              <a:endParaRPr lang="ko-KR" altLang="en-US"/>
            </a:p>
          </p:txBody>
        </p:sp>
        <p:sp>
          <p:nvSpPr>
            <p:cNvPr id="230456" name="Freeform 56"/>
            <p:cNvSpPr>
              <a:spLocks/>
            </p:cNvSpPr>
            <p:nvPr/>
          </p:nvSpPr>
          <p:spPr bwMode="auto">
            <a:xfrm>
              <a:off x="1563" y="1530"/>
              <a:ext cx="85" cy="45"/>
            </a:xfrm>
            <a:custGeom>
              <a:avLst/>
              <a:gdLst/>
              <a:ahLst/>
              <a:cxnLst>
                <a:cxn ang="0">
                  <a:pos x="89" y="0"/>
                </a:cxn>
                <a:cxn ang="0">
                  <a:pos x="182" y="29"/>
                </a:cxn>
                <a:cxn ang="0">
                  <a:pos x="184" y="56"/>
                </a:cxn>
                <a:cxn ang="0">
                  <a:pos x="268" y="43"/>
                </a:cxn>
                <a:cxn ang="0">
                  <a:pos x="281" y="83"/>
                </a:cxn>
                <a:cxn ang="0">
                  <a:pos x="205" y="79"/>
                </a:cxn>
                <a:cxn ang="0">
                  <a:pos x="203" y="85"/>
                </a:cxn>
                <a:cxn ang="0">
                  <a:pos x="182" y="100"/>
                </a:cxn>
                <a:cxn ang="0">
                  <a:pos x="35" y="151"/>
                </a:cxn>
                <a:cxn ang="0">
                  <a:pos x="0" y="112"/>
                </a:cxn>
                <a:cxn ang="0">
                  <a:pos x="129" y="83"/>
                </a:cxn>
                <a:cxn ang="0">
                  <a:pos x="122" y="69"/>
                </a:cxn>
                <a:cxn ang="0">
                  <a:pos x="89" y="0"/>
                </a:cxn>
              </a:cxnLst>
              <a:rect l="0" t="0" r="r" b="b"/>
              <a:pathLst>
                <a:path w="281" h="151">
                  <a:moveTo>
                    <a:pt x="89" y="0"/>
                  </a:moveTo>
                  <a:lnTo>
                    <a:pt x="182" y="29"/>
                  </a:lnTo>
                  <a:lnTo>
                    <a:pt x="184" y="56"/>
                  </a:lnTo>
                  <a:lnTo>
                    <a:pt x="268" y="43"/>
                  </a:lnTo>
                  <a:lnTo>
                    <a:pt x="281" y="83"/>
                  </a:lnTo>
                  <a:lnTo>
                    <a:pt x="205" y="79"/>
                  </a:lnTo>
                  <a:lnTo>
                    <a:pt x="203" y="85"/>
                  </a:lnTo>
                  <a:lnTo>
                    <a:pt x="182" y="100"/>
                  </a:lnTo>
                  <a:lnTo>
                    <a:pt x="35" y="151"/>
                  </a:lnTo>
                  <a:lnTo>
                    <a:pt x="0" y="112"/>
                  </a:lnTo>
                  <a:lnTo>
                    <a:pt x="129" y="83"/>
                  </a:lnTo>
                  <a:lnTo>
                    <a:pt x="122" y="69"/>
                  </a:lnTo>
                  <a:lnTo>
                    <a:pt x="89" y="0"/>
                  </a:lnTo>
                  <a:close/>
                </a:path>
              </a:pathLst>
            </a:custGeom>
            <a:solidFill>
              <a:srgbClr val="0099FF"/>
            </a:solidFill>
            <a:ln w="3175" cmpd="sng">
              <a:solidFill>
                <a:schemeClr val="bg2"/>
              </a:solidFill>
              <a:round/>
              <a:headEnd/>
              <a:tailEnd/>
            </a:ln>
          </p:spPr>
          <p:txBody>
            <a:bodyPr/>
            <a:lstStyle/>
            <a:p>
              <a:endParaRPr lang="ko-KR" altLang="en-US"/>
            </a:p>
          </p:txBody>
        </p:sp>
        <p:sp>
          <p:nvSpPr>
            <p:cNvPr id="230457" name="Freeform 57"/>
            <p:cNvSpPr>
              <a:spLocks/>
            </p:cNvSpPr>
            <p:nvPr/>
          </p:nvSpPr>
          <p:spPr bwMode="auto">
            <a:xfrm>
              <a:off x="2060" y="3973"/>
              <a:ext cx="33" cy="35"/>
            </a:xfrm>
            <a:custGeom>
              <a:avLst/>
              <a:gdLst/>
              <a:ahLst/>
              <a:cxnLst>
                <a:cxn ang="0">
                  <a:pos x="74" y="0"/>
                </a:cxn>
                <a:cxn ang="0">
                  <a:pos x="16" y="14"/>
                </a:cxn>
                <a:cxn ang="0">
                  <a:pos x="20" y="37"/>
                </a:cxn>
                <a:cxn ang="0">
                  <a:pos x="45" y="64"/>
                </a:cxn>
                <a:cxn ang="0">
                  <a:pos x="0" y="115"/>
                </a:cxn>
                <a:cxn ang="0">
                  <a:pos x="101" y="112"/>
                </a:cxn>
                <a:cxn ang="0">
                  <a:pos x="113" y="55"/>
                </a:cxn>
                <a:cxn ang="0">
                  <a:pos x="74" y="0"/>
                </a:cxn>
              </a:cxnLst>
              <a:rect l="0" t="0" r="r" b="b"/>
              <a:pathLst>
                <a:path w="113" h="115">
                  <a:moveTo>
                    <a:pt x="74" y="0"/>
                  </a:moveTo>
                  <a:lnTo>
                    <a:pt x="16" y="14"/>
                  </a:lnTo>
                  <a:lnTo>
                    <a:pt x="20" y="37"/>
                  </a:lnTo>
                  <a:lnTo>
                    <a:pt x="45" y="64"/>
                  </a:lnTo>
                  <a:lnTo>
                    <a:pt x="0" y="115"/>
                  </a:lnTo>
                  <a:lnTo>
                    <a:pt x="101" y="112"/>
                  </a:lnTo>
                  <a:lnTo>
                    <a:pt x="113" y="55"/>
                  </a:lnTo>
                  <a:lnTo>
                    <a:pt x="74" y="0"/>
                  </a:lnTo>
                  <a:close/>
                </a:path>
              </a:pathLst>
            </a:custGeom>
            <a:solidFill>
              <a:srgbClr val="0099FF"/>
            </a:solidFill>
            <a:ln w="3175" cmpd="sng">
              <a:solidFill>
                <a:schemeClr val="bg2"/>
              </a:solidFill>
              <a:round/>
              <a:headEnd/>
              <a:tailEnd/>
            </a:ln>
          </p:spPr>
          <p:txBody>
            <a:bodyPr/>
            <a:lstStyle/>
            <a:p>
              <a:endParaRPr lang="ko-KR" altLang="en-US"/>
            </a:p>
          </p:txBody>
        </p:sp>
        <p:sp>
          <p:nvSpPr>
            <p:cNvPr id="230458" name="Freeform 58"/>
            <p:cNvSpPr>
              <a:spLocks/>
            </p:cNvSpPr>
            <p:nvPr/>
          </p:nvSpPr>
          <p:spPr bwMode="auto">
            <a:xfrm>
              <a:off x="2080" y="3973"/>
              <a:ext cx="59" cy="36"/>
            </a:xfrm>
            <a:custGeom>
              <a:avLst/>
              <a:gdLst/>
              <a:ahLst/>
              <a:cxnLst>
                <a:cxn ang="0">
                  <a:pos x="0" y="0"/>
                </a:cxn>
                <a:cxn ang="0">
                  <a:pos x="198" y="113"/>
                </a:cxn>
                <a:cxn ang="0">
                  <a:pos x="37" y="117"/>
                </a:cxn>
                <a:cxn ang="0">
                  <a:pos x="6" y="57"/>
                </a:cxn>
                <a:cxn ang="0">
                  <a:pos x="0" y="0"/>
                </a:cxn>
              </a:cxnLst>
              <a:rect l="0" t="0" r="r" b="b"/>
              <a:pathLst>
                <a:path w="198" h="117">
                  <a:moveTo>
                    <a:pt x="0" y="0"/>
                  </a:moveTo>
                  <a:lnTo>
                    <a:pt x="198" y="113"/>
                  </a:lnTo>
                  <a:lnTo>
                    <a:pt x="37" y="117"/>
                  </a:lnTo>
                  <a:lnTo>
                    <a:pt x="6" y="57"/>
                  </a:lnTo>
                  <a:lnTo>
                    <a:pt x="0" y="0"/>
                  </a:lnTo>
                  <a:close/>
                </a:path>
              </a:pathLst>
            </a:custGeom>
            <a:solidFill>
              <a:srgbClr val="0099FF"/>
            </a:solidFill>
            <a:ln w="3175" cmpd="sng">
              <a:solidFill>
                <a:schemeClr val="bg2"/>
              </a:solidFill>
              <a:round/>
              <a:headEnd/>
              <a:tailEnd/>
            </a:ln>
          </p:spPr>
          <p:txBody>
            <a:bodyPr/>
            <a:lstStyle/>
            <a:p>
              <a:endParaRPr lang="ko-KR" altLang="en-US"/>
            </a:p>
          </p:txBody>
        </p:sp>
        <p:sp>
          <p:nvSpPr>
            <p:cNvPr id="230459" name="Freeform 59"/>
            <p:cNvSpPr>
              <a:spLocks/>
            </p:cNvSpPr>
            <p:nvPr/>
          </p:nvSpPr>
          <p:spPr bwMode="auto">
            <a:xfrm>
              <a:off x="3752" y="3119"/>
              <a:ext cx="139" cy="268"/>
            </a:xfrm>
            <a:custGeom>
              <a:avLst/>
              <a:gdLst/>
              <a:ahLst/>
              <a:cxnLst>
                <a:cxn ang="0">
                  <a:pos x="413" y="0"/>
                </a:cxn>
                <a:cxn ang="0">
                  <a:pos x="466" y="34"/>
                </a:cxn>
                <a:cxn ang="0">
                  <a:pos x="449" y="265"/>
                </a:cxn>
                <a:cxn ang="0">
                  <a:pos x="406" y="267"/>
                </a:cxn>
                <a:cxn ang="0">
                  <a:pos x="403" y="371"/>
                </a:cxn>
                <a:cxn ang="0">
                  <a:pos x="259" y="834"/>
                </a:cxn>
                <a:cxn ang="0">
                  <a:pos x="106" y="878"/>
                </a:cxn>
                <a:cxn ang="0">
                  <a:pos x="41" y="855"/>
                </a:cxn>
                <a:cxn ang="0">
                  <a:pos x="0" y="632"/>
                </a:cxn>
                <a:cxn ang="0">
                  <a:pos x="87" y="541"/>
                </a:cxn>
                <a:cxn ang="0">
                  <a:pos x="99" y="514"/>
                </a:cxn>
                <a:cxn ang="0">
                  <a:pos x="73" y="417"/>
                </a:cxn>
                <a:cxn ang="0">
                  <a:pos x="91" y="283"/>
                </a:cxn>
                <a:cxn ang="0">
                  <a:pos x="207" y="246"/>
                </a:cxn>
                <a:cxn ang="0">
                  <a:pos x="230" y="230"/>
                </a:cxn>
                <a:cxn ang="0">
                  <a:pos x="413" y="0"/>
                </a:cxn>
              </a:cxnLst>
              <a:rect l="0" t="0" r="r" b="b"/>
              <a:pathLst>
                <a:path w="466" h="878">
                  <a:moveTo>
                    <a:pt x="413" y="0"/>
                  </a:moveTo>
                  <a:lnTo>
                    <a:pt x="466" y="34"/>
                  </a:lnTo>
                  <a:lnTo>
                    <a:pt x="449" y="265"/>
                  </a:lnTo>
                  <a:lnTo>
                    <a:pt x="406" y="267"/>
                  </a:lnTo>
                  <a:lnTo>
                    <a:pt x="403" y="371"/>
                  </a:lnTo>
                  <a:lnTo>
                    <a:pt x="259" y="834"/>
                  </a:lnTo>
                  <a:lnTo>
                    <a:pt x="106" y="878"/>
                  </a:lnTo>
                  <a:lnTo>
                    <a:pt x="41" y="855"/>
                  </a:lnTo>
                  <a:lnTo>
                    <a:pt x="0" y="632"/>
                  </a:lnTo>
                  <a:lnTo>
                    <a:pt x="87" y="541"/>
                  </a:lnTo>
                  <a:lnTo>
                    <a:pt x="99" y="514"/>
                  </a:lnTo>
                  <a:lnTo>
                    <a:pt x="73" y="417"/>
                  </a:lnTo>
                  <a:lnTo>
                    <a:pt x="91" y="283"/>
                  </a:lnTo>
                  <a:lnTo>
                    <a:pt x="207" y="246"/>
                  </a:lnTo>
                  <a:lnTo>
                    <a:pt x="230" y="230"/>
                  </a:lnTo>
                  <a:lnTo>
                    <a:pt x="413" y="0"/>
                  </a:lnTo>
                  <a:close/>
                </a:path>
              </a:pathLst>
            </a:custGeom>
            <a:solidFill>
              <a:srgbClr val="0099FF"/>
            </a:solidFill>
            <a:ln w="3175" cmpd="sng">
              <a:solidFill>
                <a:schemeClr val="bg2"/>
              </a:solidFill>
              <a:round/>
              <a:headEnd/>
              <a:tailEnd/>
            </a:ln>
          </p:spPr>
          <p:txBody>
            <a:bodyPr/>
            <a:lstStyle/>
            <a:p>
              <a:endParaRPr lang="ko-KR" altLang="en-US"/>
            </a:p>
          </p:txBody>
        </p:sp>
        <p:sp>
          <p:nvSpPr>
            <p:cNvPr id="230460" name="Freeform 60"/>
            <p:cNvSpPr>
              <a:spLocks/>
            </p:cNvSpPr>
            <p:nvPr/>
          </p:nvSpPr>
          <p:spPr bwMode="auto">
            <a:xfrm>
              <a:off x="3752" y="3119"/>
              <a:ext cx="139" cy="268"/>
            </a:xfrm>
            <a:custGeom>
              <a:avLst/>
              <a:gdLst/>
              <a:ahLst/>
              <a:cxnLst>
                <a:cxn ang="0">
                  <a:pos x="413" y="0"/>
                </a:cxn>
                <a:cxn ang="0">
                  <a:pos x="466" y="34"/>
                </a:cxn>
                <a:cxn ang="0">
                  <a:pos x="449" y="265"/>
                </a:cxn>
                <a:cxn ang="0">
                  <a:pos x="406" y="267"/>
                </a:cxn>
                <a:cxn ang="0">
                  <a:pos x="403" y="371"/>
                </a:cxn>
                <a:cxn ang="0">
                  <a:pos x="259" y="834"/>
                </a:cxn>
                <a:cxn ang="0">
                  <a:pos x="106" y="878"/>
                </a:cxn>
                <a:cxn ang="0">
                  <a:pos x="41" y="855"/>
                </a:cxn>
                <a:cxn ang="0">
                  <a:pos x="0" y="632"/>
                </a:cxn>
                <a:cxn ang="0">
                  <a:pos x="87" y="541"/>
                </a:cxn>
                <a:cxn ang="0">
                  <a:pos x="99" y="514"/>
                </a:cxn>
                <a:cxn ang="0">
                  <a:pos x="73" y="417"/>
                </a:cxn>
                <a:cxn ang="0">
                  <a:pos x="91" y="283"/>
                </a:cxn>
                <a:cxn ang="0">
                  <a:pos x="207" y="246"/>
                </a:cxn>
                <a:cxn ang="0">
                  <a:pos x="230" y="230"/>
                </a:cxn>
                <a:cxn ang="0">
                  <a:pos x="413" y="0"/>
                </a:cxn>
              </a:cxnLst>
              <a:rect l="0" t="0" r="r" b="b"/>
              <a:pathLst>
                <a:path w="466" h="878">
                  <a:moveTo>
                    <a:pt x="413" y="0"/>
                  </a:moveTo>
                  <a:lnTo>
                    <a:pt x="466" y="34"/>
                  </a:lnTo>
                  <a:lnTo>
                    <a:pt x="449" y="265"/>
                  </a:lnTo>
                  <a:lnTo>
                    <a:pt x="406" y="267"/>
                  </a:lnTo>
                  <a:lnTo>
                    <a:pt x="403" y="371"/>
                  </a:lnTo>
                  <a:lnTo>
                    <a:pt x="259" y="834"/>
                  </a:lnTo>
                  <a:lnTo>
                    <a:pt x="106" y="878"/>
                  </a:lnTo>
                  <a:lnTo>
                    <a:pt x="41" y="855"/>
                  </a:lnTo>
                  <a:lnTo>
                    <a:pt x="0" y="632"/>
                  </a:lnTo>
                  <a:lnTo>
                    <a:pt x="87" y="541"/>
                  </a:lnTo>
                  <a:lnTo>
                    <a:pt x="99" y="514"/>
                  </a:lnTo>
                  <a:lnTo>
                    <a:pt x="73" y="417"/>
                  </a:lnTo>
                  <a:lnTo>
                    <a:pt x="91" y="283"/>
                  </a:lnTo>
                  <a:lnTo>
                    <a:pt x="207" y="246"/>
                  </a:lnTo>
                  <a:lnTo>
                    <a:pt x="230" y="230"/>
                  </a:lnTo>
                  <a:lnTo>
                    <a:pt x="413" y="0"/>
                  </a:lnTo>
                </a:path>
              </a:pathLst>
            </a:custGeom>
            <a:solidFill>
              <a:srgbClr val="0099FF"/>
            </a:solidFill>
            <a:ln w="3175" cmpd="sng">
              <a:solidFill>
                <a:schemeClr val="bg2"/>
              </a:solidFill>
              <a:prstDash val="solid"/>
              <a:round/>
              <a:headEnd/>
              <a:tailEnd/>
            </a:ln>
          </p:spPr>
          <p:txBody>
            <a:bodyPr/>
            <a:lstStyle/>
            <a:p>
              <a:endParaRPr lang="ko-KR" altLang="en-US"/>
            </a:p>
          </p:txBody>
        </p:sp>
        <p:sp>
          <p:nvSpPr>
            <p:cNvPr id="230461" name="Freeform 61"/>
            <p:cNvSpPr>
              <a:spLocks/>
            </p:cNvSpPr>
            <p:nvPr/>
          </p:nvSpPr>
          <p:spPr bwMode="auto">
            <a:xfrm>
              <a:off x="3205" y="1261"/>
              <a:ext cx="79" cy="70"/>
            </a:xfrm>
            <a:custGeom>
              <a:avLst/>
              <a:gdLst/>
              <a:ahLst/>
              <a:cxnLst>
                <a:cxn ang="0">
                  <a:pos x="0" y="7"/>
                </a:cxn>
                <a:cxn ang="0">
                  <a:pos x="6" y="42"/>
                </a:cxn>
                <a:cxn ang="0">
                  <a:pos x="56" y="83"/>
                </a:cxn>
                <a:cxn ang="0">
                  <a:pos x="118" y="74"/>
                </a:cxn>
                <a:cxn ang="0">
                  <a:pos x="137" y="91"/>
                </a:cxn>
                <a:cxn ang="0">
                  <a:pos x="113" y="178"/>
                </a:cxn>
                <a:cxn ang="0">
                  <a:pos x="200" y="227"/>
                </a:cxn>
                <a:cxn ang="0">
                  <a:pos x="211" y="124"/>
                </a:cxn>
                <a:cxn ang="0">
                  <a:pos x="265" y="34"/>
                </a:cxn>
                <a:cxn ang="0">
                  <a:pos x="168" y="0"/>
                </a:cxn>
                <a:cxn ang="0">
                  <a:pos x="129" y="15"/>
                </a:cxn>
                <a:cxn ang="0">
                  <a:pos x="0" y="7"/>
                </a:cxn>
              </a:cxnLst>
              <a:rect l="0" t="0" r="r" b="b"/>
              <a:pathLst>
                <a:path w="265" h="227">
                  <a:moveTo>
                    <a:pt x="0" y="7"/>
                  </a:moveTo>
                  <a:lnTo>
                    <a:pt x="6" y="42"/>
                  </a:lnTo>
                  <a:lnTo>
                    <a:pt x="56" y="83"/>
                  </a:lnTo>
                  <a:lnTo>
                    <a:pt x="118" y="74"/>
                  </a:lnTo>
                  <a:lnTo>
                    <a:pt x="137" y="91"/>
                  </a:lnTo>
                  <a:lnTo>
                    <a:pt x="113" y="178"/>
                  </a:lnTo>
                  <a:lnTo>
                    <a:pt x="200" y="227"/>
                  </a:lnTo>
                  <a:lnTo>
                    <a:pt x="211" y="124"/>
                  </a:lnTo>
                  <a:lnTo>
                    <a:pt x="265" y="34"/>
                  </a:lnTo>
                  <a:lnTo>
                    <a:pt x="168" y="0"/>
                  </a:lnTo>
                  <a:lnTo>
                    <a:pt x="129" y="15"/>
                  </a:lnTo>
                  <a:lnTo>
                    <a:pt x="0" y="7"/>
                  </a:lnTo>
                  <a:close/>
                </a:path>
              </a:pathLst>
            </a:custGeom>
            <a:solidFill>
              <a:srgbClr val="0099FF"/>
            </a:solidFill>
            <a:ln w="3175" cmpd="sng">
              <a:solidFill>
                <a:schemeClr val="bg2"/>
              </a:solidFill>
              <a:round/>
              <a:headEnd/>
              <a:tailEnd/>
            </a:ln>
          </p:spPr>
          <p:txBody>
            <a:bodyPr/>
            <a:lstStyle/>
            <a:p>
              <a:endParaRPr lang="ko-KR" altLang="en-US"/>
            </a:p>
          </p:txBody>
        </p:sp>
        <p:sp>
          <p:nvSpPr>
            <p:cNvPr id="230462" name="Freeform 62"/>
            <p:cNvSpPr>
              <a:spLocks/>
            </p:cNvSpPr>
            <p:nvPr/>
          </p:nvSpPr>
          <p:spPr bwMode="auto">
            <a:xfrm>
              <a:off x="3287" y="1246"/>
              <a:ext cx="65" cy="28"/>
            </a:xfrm>
            <a:custGeom>
              <a:avLst/>
              <a:gdLst/>
              <a:ahLst/>
              <a:cxnLst>
                <a:cxn ang="0">
                  <a:pos x="8" y="39"/>
                </a:cxn>
                <a:cxn ang="0">
                  <a:pos x="48" y="14"/>
                </a:cxn>
                <a:cxn ang="0">
                  <a:pos x="133" y="0"/>
                </a:cxn>
                <a:cxn ang="0">
                  <a:pos x="215" y="25"/>
                </a:cxn>
                <a:cxn ang="0">
                  <a:pos x="209" y="45"/>
                </a:cxn>
                <a:cxn ang="0">
                  <a:pos x="163" y="91"/>
                </a:cxn>
                <a:cxn ang="0">
                  <a:pos x="102" y="84"/>
                </a:cxn>
                <a:cxn ang="0">
                  <a:pos x="54" y="85"/>
                </a:cxn>
                <a:cxn ang="0">
                  <a:pos x="32" y="72"/>
                </a:cxn>
                <a:cxn ang="0">
                  <a:pos x="0" y="49"/>
                </a:cxn>
                <a:cxn ang="0">
                  <a:pos x="8" y="39"/>
                </a:cxn>
              </a:cxnLst>
              <a:rect l="0" t="0" r="r" b="b"/>
              <a:pathLst>
                <a:path w="215" h="91">
                  <a:moveTo>
                    <a:pt x="8" y="39"/>
                  </a:moveTo>
                  <a:lnTo>
                    <a:pt x="48" y="14"/>
                  </a:lnTo>
                  <a:lnTo>
                    <a:pt x="133" y="0"/>
                  </a:lnTo>
                  <a:lnTo>
                    <a:pt x="215" y="25"/>
                  </a:lnTo>
                  <a:lnTo>
                    <a:pt x="209" y="45"/>
                  </a:lnTo>
                  <a:lnTo>
                    <a:pt x="163" y="91"/>
                  </a:lnTo>
                  <a:lnTo>
                    <a:pt x="102" y="84"/>
                  </a:lnTo>
                  <a:lnTo>
                    <a:pt x="54" y="85"/>
                  </a:lnTo>
                  <a:lnTo>
                    <a:pt x="32" y="72"/>
                  </a:lnTo>
                  <a:lnTo>
                    <a:pt x="0" y="49"/>
                  </a:lnTo>
                  <a:lnTo>
                    <a:pt x="8" y="39"/>
                  </a:lnTo>
                  <a:close/>
                </a:path>
              </a:pathLst>
            </a:custGeom>
            <a:solidFill>
              <a:srgbClr val="0099FF"/>
            </a:solidFill>
            <a:ln w="3175" cmpd="sng">
              <a:solidFill>
                <a:schemeClr val="bg2"/>
              </a:solidFill>
              <a:round/>
              <a:headEnd/>
              <a:tailEnd/>
            </a:ln>
          </p:spPr>
          <p:txBody>
            <a:bodyPr/>
            <a:lstStyle/>
            <a:p>
              <a:endParaRPr lang="ko-KR" altLang="en-US"/>
            </a:p>
          </p:txBody>
        </p:sp>
        <p:sp>
          <p:nvSpPr>
            <p:cNvPr id="230463" name="Freeform 63"/>
            <p:cNvSpPr>
              <a:spLocks/>
            </p:cNvSpPr>
            <p:nvPr/>
          </p:nvSpPr>
          <p:spPr bwMode="auto">
            <a:xfrm>
              <a:off x="3312" y="1293"/>
              <a:ext cx="22" cy="15"/>
            </a:xfrm>
            <a:custGeom>
              <a:avLst/>
              <a:gdLst/>
              <a:ahLst/>
              <a:cxnLst>
                <a:cxn ang="0">
                  <a:pos x="0" y="19"/>
                </a:cxn>
                <a:cxn ang="0">
                  <a:pos x="47" y="0"/>
                </a:cxn>
                <a:cxn ang="0">
                  <a:pos x="70" y="51"/>
                </a:cxn>
                <a:cxn ang="0">
                  <a:pos x="11" y="49"/>
                </a:cxn>
                <a:cxn ang="0">
                  <a:pos x="0" y="19"/>
                </a:cxn>
              </a:cxnLst>
              <a:rect l="0" t="0" r="r" b="b"/>
              <a:pathLst>
                <a:path w="70" h="51">
                  <a:moveTo>
                    <a:pt x="0" y="19"/>
                  </a:moveTo>
                  <a:lnTo>
                    <a:pt x="47" y="0"/>
                  </a:lnTo>
                  <a:lnTo>
                    <a:pt x="70" y="51"/>
                  </a:lnTo>
                  <a:lnTo>
                    <a:pt x="11" y="49"/>
                  </a:lnTo>
                  <a:lnTo>
                    <a:pt x="0" y="19"/>
                  </a:lnTo>
                  <a:close/>
                </a:path>
              </a:pathLst>
            </a:custGeom>
            <a:solidFill>
              <a:srgbClr val="0099FF"/>
            </a:solidFill>
            <a:ln w="3175" cmpd="sng">
              <a:solidFill>
                <a:schemeClr val="bg2"/>
              </a:solidFill>
              <a:round/>
              <a:headEnd/>
              <a:tailEnd/>
            </a:ln>
          </p:spPr>
          <p:txBody>
            <a:bodyPr/>
            <a:lstStyle/>
            <a:p>
              <a:endParaRPr lang="ko-KR" altLang="en-US"/>
            </a:p>
          </p:txBody>
        </p:sp>
        <p:sp>
          <p:nvSpPr>
            <p:cNvPr id="230464" name="Freeform 64"/>
            <p:cNvSpPr>
              <a:spLocks/>
            </p:cNvSpPr>
            <p:nvPr/>
          </p:nvSpPr>
          <p:spPr bwMode="auto">
            <a:xfrm>
              <a:off x="3711" y="1305"/>
              <a:ext cx="100" cy="60"/>
            </a:xfrm>
            <a:custGeom>
              <a:avLst/>
              <a:gdLst/>
              <a:ahLst/>
              <a:cxnLst>
                <a:cxn ang="0">
                  <a:pos x="0" y="169"/>
                </a:cxn>
                <a:cxn ang="0">
                  <a:pos x="94" y="12"/>
                </a:cxn>
                <a:cxn ang="0">
                  <a:pos x="156" y="35"/>
                </a:cxn>
                <a:cxn ang="0">
                  <a:pos x="298" y="0"/>
                </a:cxn>
                <a:cxn ang="0">
                  <a:pos x="329" y="45"/>
                </a:cxn>
                <a:cxn ang="0">
                  <a:pos x="197" y="76"/>
                </a:cxn>
                <a:cxn ang="0">
                  <a:pos x="74" y="195"/>
                </a:cxn>
                <a:cxn ang="0">
                  <a:pos x="51" y="196"/>
                </a:cxn>
                <a:cxn ang="0">
                  <a:pos x="0" y="169"/>
                </a:cxn>
              </a:cxnLst>
              <a:rect l="0" t="0" r="r" b="b"/>
              <a:pathLst>
                <a:path w="329" h="196">
                  <a:moveTo>
                    <a:pt x="0" y="169"/>
                  </a:moveTo>
                  <a:lnTo>
                    <a:pt x="94" y="12"/>
                  </a:lnTo>
                  <a:lnTo>
                    <a:pt x="156" y="35"/>
                  </a:lnTo>
                  <a:lnTo>
                    <a:pt x="298" y="0"/>
                  </a:lnTo>
                  <a:lnTo>
                    <a:pt x="329" y="45"/>
                  </a:lnTo>
                  <a:lnTo>
                    <a:pt x="197" y="76"/>
                  </a:lnTo>
                  <a:lnTo>
                    <a:pt x="74" y="195"/>
                  </a:lnTo>
                  <a:lnTo>
                    <a:pt x="51" y="196"/>
                  </a:lnTo>
                  <a:lnTo>
                    <a:pt x="0" y="169"/>
                  </a:lnTo>
                  <a:close/>
                </a:path>
              </a:pathLst>
            </a:custGeom>
            <a:solidFill>
              <a:srgbClr val="0099FF"/>
            </a:solidFill>
            <a:ln w="3175" cmpd="sng">
              <a:solidFill>
                <a:schemeClr val="bg2"/>
              </a:solidFill>
              <a:round/>
              <a:headEnd/>
              <a:tailEnd/>
            </a:ln>
          </p:spPr>
          <p:txBody>
            <a:bodyPr/>
            <a:lstStyle/>
            <a:p>
              <a:endParaRPr lang="ko-KR" altLang="en-US"/>
            </a:p>
          </p:txBody>
        </p:sp>
        <p:sp>
          <p:nvSpPr>
            <p:cNvPr id="230465" name="Freeform 65"/>
            <p:cNvSpPr>
              <a:spLocks/>
            </p:cNvSpPr>
            <p:nvPr/>
          </p:nvSpPr>
          <p:spPr bwMode="auto">
            <a:xfrm>
              <a:off x="3680" y="1376"/>
              <a:ext cx="61" cy="61"/>
            </a:xfrm>
            <a:custGeom>
              <a:avLst/>
              <a:gdLst/>
              <a:ahLst/>
              <a:cxnLst>
                <a:cxn ang="0">
                  <a:pos x="77" y="0"/>
                </a:cxn>
                <a:cxn ang="0">
                  <a:pos x="113" y="23"/>
                </a:cxn>
                <a:cxn ang="0">
                  <a:pos x="139" y="114"/>
                </a:cxn>
                <a:cxn ang="0">
                  <a:pos x="207" y="172"/>
                </a:cxn>
                <a:cxn ang="0">
                  <a:pos x="113" y="200"/>
                </a:cxn>
                <a:cxn ang="0">
                  <a:pos x="44" y="157"/>
                </a:cxn>
                <a:cxn ang="0">
                  <a:pos x="0" y="88"/>
                </a:cxn>
                <a:cxn ang="0">
                  <a:pos x="77" y="0"/>
                </a:cxn>
              </a:cxnLst>
              <a:rect l="0" t="0" r="r" b="b"/>
              <a:pathLst>
                <a:path w="207" h="200">
                  <a:moveTo>
                    <a:pt x="77" y="0"/>
                  </a:moveTo>
                  <a:lnTo>
                    <a:pt x="113" y="23"/>
                  </a:lnTo>
                  <a:lnTo>
                    <a:pt x="139" y="114"/>
                  </a:lnTo>
                  <a:lnTo>
                    <a:pt x="207" y="172"/>
                  </a:lnTo>
                  <a:lnTo>
                    <a:pt x="113" y="200"/>
                  </a:lnTo>
                  <a:lnTo>
                    <a:pt x="44" y="157"/>
                  </a:lnTo>
                  <a:lnTo>
                    <a:pt x="0" y="88"/>
                  </a:lnTo>
                  <a:lnTo>
                    <a:pt x="77" y="0"/>
                  </a:lnTo>
                  <a:close/>
                </a:path>
              </a:pathLst>
            </a:custGeom>
            <a:solidFill>
              <a:srgbClr val="0099FF"/>
            </a:solidFill>
            <a:ln w="3175" cmpd="sng">
              <a:solidFill>
                <a:schemeClr val="bg2"/>
              </a:solidFill>
              <a:round/>
              <a:headEnd/>
              <a:tailEnd/>
            </a:ln>
          </p:spPr>
          <p:txBody>
            <a:bodyPr/>
            <a:lstStyle/>
            <a:p>
              <a:endParaRPr lang="ko-KR" altLang="en-US"/>
            </a:p>
          </p:txBody>
        </p:sp>
        <p:sp>
          <p:nvSpPr>
            <p:cNvPr id="230466" name="Freeform 66"/>
            <p:cNvSpPr>
              <a:spLocks/>
            </p:cNvSpPr>
            <p:nvPr/>
          </p:nvSpPr>
          <p:spPr bwMode="auto">
            <a:xfrm>
              <a:off x="3767" y="1432"/>
              <a:ext cx="16" cy="20"/>
            </a:xfrm>
            <a:custGeom>
              <a:avLst/>
              <a:gdLst/>
              <a:ahLst/>
              <a:cxnLst>
                <a:cxn ang="0">
                  <a:pos x="0" y="21"/>
                </a:cxn>
                <a:cxn ang="0">
                  <a:pos x="17" y="0"/>
                </a:cxn>
                <a:cxn ang="0">
                  <a:pos x="53" y="33"/>
                </a:cxn>
                <a:cxn ang="0">
                  <a:pos x="33" y="64"/>
                </a:cxn>
                <a:cxn ang="0">
                  <a:pos x="0" y="21"/>
                </a:cxn>
              </a:cxnLst>
              <a:rect l="0" t="0" r="r" b="b"/>
              <a:pathLst>
                <a:path w="53" h="64">
                  <a:moveTo>
                    <a:pt x="0" y="21"/>
                  </a:moveTo>
                  <a:lnTo>
                    <a:pt x="17" y="0"/>
                  </a:lnTo>
                  <a:lnTo>
                    <a:pt x="53" y="33"/>
                  </a:lnTo>
                  <a:lnTo>
                    <a:pt x="33" y="64"/>
                  </a:lnTo>
                  <a:lnTo>
                    <a:pt x="0" y="21"/>
                  </a:lnTo>
                  <a:close/>
                </a:path>
              </a:pathLst>
            </a:custGeom>
            <a:solidFill>
              <a:srgbClr val="0099FF"/>
            </a:solidFill>
            <a:ln w="3175" cmpd="sng">
              <a:solidFill>
                <a:schemeClr val="bg2"/>
              </a:solidFill>
              <a:round/>
              <a:headEnd/>
              <a:tailEnd/>
            </a:ln>
          </p:spPr>
          <p:txBody>
            <a:bodyPr/>
            <a:lstStyle/>
            <a:p>
              <a:endParaRPr lang="ko-KR" altLang="en-US"/>
            </a:p>
          </p:txBody>
        </p:sp>
        <p:sp>
          <p:nvSpPr>
            <p:cNvPr id="230467" name="Freeform 67"/>
            <p:cNvSpPr>
              <a:spLocks/>
            </p:cNvSpPr>
            <p:nvPr/>
          </p:nvSpPr>
          <p:spPr bwMode="auto">
            <a:xfrm>
              <a:off x="4017" y="1213"/>
              <a:ext cx="57" cy="40"/>
            </a:xfrm>
            <a:custGeom>
              <a:avLst/>
              <a:gdLst/>
              <a:ahLst/>
              <a:cxnLst>
                <a:cxn ang="0">
                  <a:pos x="34" y="0"/>
                </a:cxn>
                <a:cxn ang="0">
                  <a:pos x="98" y="27"/>
                </a:cxn>
                <a:cxn ang="0">
                  <a:pos x="162" y="28"/>
                </a:cxn>
                <a:cxn ang="0">
                  <a:pos x="190" y="64"/>
                </a:cxn>
                <a:cxn ang="0">
                  <a:pos x="167" y="132"/>
                </a:cxn>
                <a:cxn ang="0">
                  <a:pos x="103" y="133"/>
                </a:cxn>
                <a:cxn ang="0">
                  <a:pos x="80" y="130"/>
                </a:cxn>
                <a:cxn ang="0">
                  <a:pos x="52" y="117"/>
                </a:cxn>
                <a:cxn ang="0">
                  <a:pos x="16" y="92"/>
                </a:cxn>
                <a:cxn ang="0">
                  <a:pos x="0" y="48"/>
                </a:cxn>
                <a:cxn ang="0">
                  <a:pos x="34" y="0"/>
                </a:cxn>
              </a:cxnLst>
              <a:rect l="0" t="0" r="r" b="b"/>
              <a:pathLst>
                <a:path w="190" h="133">
                  <a:moveTo>
                    <a:pt x="34" y="0"/>
                  </a:moveTo>
                  <a:lnTo>
                    <a:pt x="98" y="27"/>
                  </a:lnTo>
                  <a:lnTo>
                    <a:pt x="162" y="28"/>
                  </a:lnTo>
                  <a:lnTo>
                    <a:pt x="190" y="64"/>
                  </a:lnTo>
                  <a:lnTo>
                    <a:pt x="167" y="132"/>
                  </a:lnTo>
                  <a:lnTo>
                    <a:pt x="103" y="133"/>
                  </a:lnTo>
                  <a:lnTo>
                    <a:pt x="80" y="130"/>
                  </a:lnTo>
                  <a:lnTo>
                    <a:pt x="52" y="117"/>
                  </a:lnTo>
                  <a:lnTo>
                    <a:pt x="16" y="92"/>
                  </a:lnTo>
                  <a:lnTo>
                    <a:pt x="0" y="48"/>
                  </a:lnTo>
                  <a:lnTo>
                    <a:pt x="34" y="0"/>
                  </a:lnTo>
                  <a:close/>
                </a:path>
              </a:pathLst>
            </a:custGeom>
            <a:solidFill>
              <a:srgbClr val="0099FF"/>
            </a:solidFill>
            <a:ln w="3175" cmpd="sng">
              <a:solidFill>
                <a:schemeClr val="bg2"/>
              </a:solidFill>
              <a:round/>
              <a:headEnd/>
              <a:tailEnd/>
            </a:ln>
          </p:spPr>
          <p:txBody>
            <a:bodyPr/>
            <a:lstStyle/>
            <a:p>
              <a:endParaRPr lang="ko-KR" altLang="en-US"/>
            </a:p>
          </p:txBody>
        </p:sp>
        <p:sp>
          <p:nvSpPr>
            <p:cNvPr id="230468" name="Freeform 68"/>
            <p:cNvSpPr>
              <a:spLocks/>
            </p:cNvSpPr>
            <p:nvPr/>
          </p:nvSpPr>
          <p:spPr bwMode="auto">
            <a:xfrm>
              <a:off x="4098" y="1231"/>
              <a:ext cx="38" cy="31"/>
            </a:xfrm>
            <a:custGeom>
              <a:avLst/>
              <a:gdLst/>
              <a:ahLst/>
              <a:cxnLst>
                <a:cxn ang="0">
                  <a:pos x="17" y="15"/>
                </a:cxn>
                <a:cxn ang="0">
                  <a:pos x="117" y="0"/>
                </a:cxn>
                <a:cxn ang="0">
                  <a:pos x="131" y="53"/>
                </a:cxn>
                <a:cxn ang="0">
                  <a:pos x="39" y="100"/>
                </a:cxn>
                <a:cxn ang="0">
                  <a:pos x="0" y="53"/>
                </a:cxn>
                <a:cxn ang="0">
                  <a:pos x="17" y="15"/>
                </a:cxn>
              </a:cxnLst>
              <a:rect l="0" t="0" r="r" b="b"/>
              <a:pathLst>
                <a:path w="131" h="100">
                  <a:moveTo>
                    <a:pt x="17" y="15"/>
                  </a:moveTo>
                  <a:lnTo>
                    <a:pt x="117" y="0"/>
                  </a:lnTo>
                  <a:lnTo>
                    <a:pt x="131" y="53"/>
                  </a:lnTo>
                  <a:lnTo>
                    <a:pt x="39" y="100"/>
                  </a:lnTo>
                  <a:lnTo>
                    <a:pt x="0" y="53"/>
                  </a:lnTo>
                  <a:lnTo>
                    <a:pt x="17" y="15"/>
                  </a:lnTo>
                  <a:close/>
                </a:path>
              </a:pathLst>
            </a:custGeom>
            <a:solidFill>
              <a:srgbClr val="0099FF"/>
            </a:solidFill>
            <a:ln w="3175" cmpd="sng">
              <a:solidFill>
                <a:schemeClr val="bg2"/>
              </a:solidFill>
              <a:round/>
              <a:headEnd/>
              <a:tailEnd/>
            </a:ln>
          </p:spPr>
          <p:txBody>
            <a:bodyPr/>
            <a:lstStyle/>
            <a:p>
              <a:endParaRPr lang="ko-KR" altLang="en-US"/>
            </a:p>
          </p:txBody>
        </p:sp>
        <p:sp>
          <p:nvSpPr>
            <p:cNvPr id="230469" name="Freeform 69"/>
            <p:cNvSpPr>
              <a:spLocks/>
            </p:cNvSpPr>
            <p:nvPr/>
          </p:nvSpPr>
          <p:spPr bwMode="auto">
            <a:xfrm>
              <a:off x="4545" y="1266"/>
              <a:ext cx="26" cy="19"/>
            </a:xfrm>
            <a:custGeom>
              <a:avLst/>
              <a:gdLst/>
              <a:ahLst/>
              <a:cxnLst>
                <a:cxn ang="0">
                  <a:pos x="11" y="0"/>
                </a:cxn>
                <a:cxn ang="0">
                  <a:pos x="0" y="24"/>
                </a:cxn>
                <a:cxn ang="0">
                  <a:pos x="28" y="64"/>
                </a:cxn>
                <a:cxn ang="0">
                  <a:pos x="87" y="49"/>
                </a:cxn>
                <a:cxn ang="0">
                  <a:pos x="75" y="22"/>
                </a:cxn>
                <a:cxn ang="0">
                  <a:pos x="11" y="0"/>
                </a:cxn>
              </a:cxnLst>
              <a:rect l="0" t="0" r="r" b="b"/>
              <a:pathLst>
                <a:path w="87" h="64">
                  <a:moveTo>
                    <a:pt x="11" y="0"/>
                  </a:moveTo>
                  <a:lnTo>
                    <a:pt x="0" y="24"/>
                  </a:lnTo>
                  <a:lnTo>
                    <a:pt x="28" y="64"/>
                  </a:lnTo>
                  <a:lnTo>
                    <a:pt x="87" y="49"/>
                  </a:lnTo>
                  <a:lnTo>
                    <a:pt x="75" y="22"/>
                  </a:lnTo>
                  <a:lnTo>
                    <a:pt x="11" y="0"/>
                  </a:lnTo>
                  <a:close/>
                </a:path>
              </a:pathLst>
            </a:custGeom>
            <a:solidFill>
              <a:srgbClr val="0099FF"/>
            </a:solidFill>
            <a:ln w="3175" cmpd="sng">
              <a:solidFill>
                <a:schemeClr val="bg2"/>
              </a:solidFill>
              <a:round/>
              <a:headEnd/>
              <a:tailEnd/>
            </a:ln>
          </p:spPr>
          <p:txBody>
            <a:bodyPr/>
            <a:lstStyle/>
            <a:p>
              <a:endParaRPr lang="ko-KR" altLang="en-US"/>
            </a:p>
          </p:txBody>
        </p:sp>
        <p:sp>
          <p:nvSpPr>
            <p:cNvPr id="230470" name="Freeform 70"/>
            <p:cNvSpPr>
              <a:spLocks/>
            </p:cNvSpPr>
            <p:nvPr/>
          </p:nvSpPr>
          <p:spPr bwMode="auto">
            <a:xfrm>
              <a:off x="4613" y="1260"/>
              <a:ext cx="40" cy="15"/>
            </a:xfrm>
            <a:custGeom>
              <a:avLst/>
              <a:gdLst/>
              <a:ahLst/>
              <a:cxnLst>
                <a:cxn ang="0">
                  <a:pos x="0" y="50"/>
                </a:cxn>
                <a:cxn ang="0">
                  <a:pos x="2" y="4"/>
                </a:cxn>
                <a:cxn ang="0">
                  <a:pos x="83" y="0"/>
                </a:cxn>
                <a:cxn ang="0">
                  <a:pos x="119" y="17"/>
                </a:cxn>
                <a:cxn ang="0">
                  <a:pos x="130" y="51"/>
                </a:cxn>
                <a:cxn ang="0">
                  <a:pos x="111" y="52"/>
                </a:cxn>
                <a:cxn ang="0">
                  <a:pos x="77" y="45"/>
                </a:cxn>
                <a:cxn ang="0">
                  <a:pos x="0" y="50"/>
                </a:cxn>
              </a:cxnLst>
              <a:rect l="0" t="0" r="r" b="b"/>
              <a:pathLst>
                <a:path w="130" h="52">
                  <a:moveTo>
                    <a:pt x="0" y="50"/>
                  </a:moveTo>
                  <a:lnTo>
                    <a:pt x="2" y="4"/>
                  </a:lnTo>
                  <a:lnTo>
                    <a:pt x="83" y="0"/>
                  </a:lnTo>
                  <a:lnTo>
                    <a:pt x="119" y="17"/>
                  </a:lnTo>
                  <a:lnTo>
                    <a:pt x="130" y="51"/>
                  </a:lnTo>
                  <a:lnTo>
                    <a:pt x="111" y="52"/>
                  </a:lnTo>
                  <a:lnTo>
                    <a:pt x="77" y="45"/>
                  </a:lnTo>
                  <a:lnTo>
                    <a:pt x="0" y="50"/>
                  </a:lnTo>
                  <a:close/>
                </a:path>
              </a:pathLst>
            </a:custGeom>
            <a:solidFill>
              <a:srgbClr val="0099FF"/>
            </a:solidFill>
            <a:ln w="3175" cmpd="sng">
              <a:solidFill>
                <a:schemeClr val="bg2"/>
              </a:solidFill>
              <a:round/>
              <a:headEnd/>
              <a:tailEnd/>
            </a:ln>
          </p:spPr>
          <p:txBody>
            <a:bodyPr/>
            <a:lstStyle/>
            <a:p>
              <a:endParaRPr lang="ko-KR" altLang="en-US"/>
            </a:p>
          </p:txBody>
        </p:sp>
        <p:sp>
          <p:nvSpPr>
            <p:cNvPr id="230471" name="Freeform 71"/>
            <p:cNvSpPr>
              <a:spLocks/>
            </p:cNvSpPr>
            <p:nvPr/>
          </p:nvSpPr>
          <p:spPr bwMode="auto">
            <a:xfrm>
              <a:off x="2902" y="1755"/>
              <a:ext cx="56" cy="99"/>
            </a:xfrm>
            <a:custGeom>
              <a:avLst/>
              <a:gdLst/>
              <a:ahLst/>
              <a:cxnLst>
                <a:cxn ang="0">
                  <a:pos x="0" y="259"/>
                </a:cxn>
                <a:cxn ang="0">
                  <a:pos x="42" y="154"/>
                </a:cxn>
                <a:cxn ang="0">
                  <a:pos x="4" y="113"/>
                </a:cxn>
                <a:cxn ang="0">
                  <a:pos x="13" y="54"/>
                </a:cxn>
                <a:cxn ang="0">
                  <a:pos x="72" y="50"/>
                </a:cxn>
                <a:cxn ang="0">
                  <a:pos x="77" y="15"/>
                </a:cxn>
                <a:cxn ang="0">
                  <a:pos x="157" y="0"/>
                </a:cxn>
                <a:cxn ang="0">
                  <a:pos x="183" y="43"/>
                </a:cxn>
                <a:cxn ang="0">
                  <a:pos x="184" y="70"/>
                </a:cxn>
                <a:cxn ang="0">
                  <a:pos x="166" y="196"/>
                </a:cxn>
                <a:cxn ang="0">
                  <a:pos x="88" y="323"/>
                </a:cxn>
                <a:cxn ang="0">
                  <a:pos x="0" y="259"/>
                </a:cxn>
              </a:cxnLst>
              <a:rect l="0" t="0" r="r" b="b"/>
              <a:pathLst>
                <a:path w="184" h="323">
                  <a:moveTo>
                    <a:pt x="0" y="259"/>
                  </a:moveTo>
                  <a:lnTo>
                    <a:pt x="42" y="154"/>
                  </a:lnTo>
                  <a:lnTo>
                    <a:pt x="4" y="113"/>
                  </a:lnTo>
                  <a:lnTo>
                    <a:pt x="13" y="54"/>
                  </a:lnTo>
                  <a:lnTo>
                    <a:pt x="72" y="50"/>
                  </a:lnTo>
                  <a:lnTo>
                    <a:pt x="77" y="15"/>
                  </a:lnTo>
                  <a:lnTo>
                    <a:pt x="157" y="0"/>
                  </a:lnTo>
                  <a:lnTo>
                    <a:pt x="183" y="43"/>
                  </a:lnTo>
                  <a:lnTo>
                    <a:pt x="184" y="70"/>
                  </a:lnTo>
                  <a:lnTo>
                    <a:pt x="166" y="196"/>
                  </a:lnTo>
                  <a:lnTo>
                    <a:pt x="88" y="323"/>
                  </a:lnTo>
                  <a:lnTo>
                    <a:pt x="0" y="259"/>
                  </a:lnTo>
                  <a:close/>
                </a:path>
              </a:pathLst>
            </a:custGeom>
            <a:solidFill>
              <a:srgbClr val="0099FF"/>
            </a:solidFill>
            <a:ln w="3175" cmpd="sng">
              <a:solidFill>
                <a:schemeClr val="bg2"/>
              </a:solidFill>
              <a:round/>
              <a:headEnd/>
              <a:tailEnd/>
            </a:ln>
          </p:spPr>
          <p:txBody>
            <a:bodyPr/>
            <a:lstStyle/>
            <a:p>
              <a:endParaRPr lang="ko-KR" altLang="en-US"/>
            </a:p>
          </p:txBody>
        </p:sp>
        <p:sp>
          <p:nvSpPr>
            <p:cNvPr id="230472" name="Freeform 72"/>
            <p:cNvSpPr>
              <a:spLocks/>
            </p:cNvSpPr>
            <p:nvPr/>
          </p:nvSpPr>
          <p:spPr bwMode="auto">
            <a:xfrm>
              <a:off x="5706" y="3704"/>
              <a:ext cx="102" cy="157"/>
            </a:xfrm>
            <a:custGeom>
              <a:avLst/>
              <a:gdLst/>
              <a:ahLst/>
              <a:cxnLst>
                <a:cxn ang="0">
                  <a:pos x="242" y="0"/>
                </a:cxn>
                <a:cxn ang="0">
                  <a:pos x="291" y="51"/>
                </a:cxn>
                <a:cxn ang="0">
                  <a:pos x="263" y="189"/>
                </a:cxn>
                <a:cxn ang="0">
                  <a:pos x="276" y="227"/>
                </a:cxn>
                <a:cxn ang="0">
                  <a:pos x="340" y="259"/>
                </a:cxn>
                <a:cxn ang="0">
                  <a:pos x="321" y="325"/>
                </a:cxn>
                <a:cxn ang="0">
                  <a:pos x="276" y="341"/>
                </a:cxn>
                <a:cxn ang="0">
                  <a:pos x="211" y="379"/>
                </a:cxn>
                <a:cxn ang="0">
                  <a:pos x="67" y="503"/>
                </a:cxn>
                <a:cxn ang="0">
                  <a:pos x="0" y="513"/>
                </a:cxn>
                <a:cxn ang="0">
                  <a:pos x="53" y="340"/>
                </a:cxn>
                <a:cxn ang="0">
                  <a:pos x="101" y="338"/>
                </a:cxn>
                <a:cxn ang="0">
                  <a:pos x="220" y="182"/>
                </a:cxn>
                <a:cxn ang="0">
                  <a:pos x="242" y="0"/>
                </a:cxn>
              </a:cxnLst>
              <a:rect l="0" t="0" r="r" b="b"/>
              <a:pathLst>
                <a:path w="340" h="513">
                  <a:moveTo>
                    <a:pt x="242" y="0"/>
                  </a:moveTo>
                  <a:lnTo>
                    <a:pt x="291" y="51"/>
                  </a:lnTo>
                  <a:lnTo>
                    <a:pt x="263" y="189"/>
                  </a:lnTo>
                  <a:lnTo>
                    <a:pt x="276" y="227"/>
                  </a:lnTo>
                  <a:lnTo>
                    <a:pt x="340" y="259"/>
                  </a:lnTo>
                  <a:lnTo>
                    <a:pt x="321" y="325"/>
                  </a:lnTo>
                  <a:lnTo>
                    <a:pt x="276" y="341"/>
                  </a:lnTo>
                  <a:lnTo>
                    <a:pt x="211" y="379"/>
                  </a:lnTo>
                  <a:lnTo>
                    <a:pt x="67" y="503"/>
                  </a:lnTo>
                  <a:lnTo>
                    <a:pt x="0" y="513"/>
                  </a:lnTo>
                  <a:lnTo>
                    <a:pt x="53" y="340"/>
                  </a:lnTo>
                  <a:lnTo>
                    <a:pt x="101" y="338"/>
                  </a:lnTo>
                  <a:lnTo>
                    <a:pt x="220" y="182"/>
                  </a:lnTo>
                  <a:lnTo>
                    <a:pt x="242" y="0"/>
                  </a:lnTo>
                  <a:close/>
                </a:path>
              </a:pathLst>
            </a:custGeom>
            <a:solidFill>
              <a:srgbClr val="0099FF"/>
            </a:solidFill>
            <a:ln w="3175" cap="flat" cmpd="sng">
              <a:solidFill>
                <a:schemeClr val="bg2"/>
              </a:solidFill>
              <a:prstDash val="solid"/>
              <a:round/>
              <a:headEnd type="none" w="med" len="med"/>
              <a:tailEnd type="none" w="med" len="med"/>
            </a:ln>
            <a:effectLst/>
          </p:spPr>
          <p:txBody>
            <a:bodyPr/>
            <a:lstStyle/>
            <a:p>
              <a:endParaRPr lang="ko-KR" altLang="en-US"/>
            </a:p>
          </p:txBody>
        </p:sp>
        <p:sp>
          <p:nvSpPr>
            <p:cNvPr id="230473" name="Freeform 73"/>
            <p:cNvSpPr>
              <a:spLocks/>
            </p:cNvSpPr>
            <p:nvPr/>
          </p:nvSpPr>
          <p:spPr bwMode="auto">
            <a:xfrm>
              <a:off x="5502" y="3836"/>
              <a:ext cx="185" cy="116"/>
            </a:xfrm>
            <a:custGeom>
              <a:avLst/>
              <a:gdLst/>
              <a:ahLst/>
              <a:cxnLst>
                <a:cxn ang="0">
                  <a:pos x="567" y="0"/>
                </a:cxn>
                <a:cxn ang="0">
                  <a:pos x="616" y="71"/>
                </a:cxn>
                <a:cxn ang="0">
                  <a:pos x="465" y="175"/>
                </a:cxn>
                <a:cxn ang="0">
                  <a:pos x="458" y="223"/>
                </a:cxn>
                <a:cxn ang="0">
                  <a:pos x="346" y="256"/>
                </a:cxn>
                <a:cxn ang="0">
                  <a:pos x="174" y="378"/>
                </a:cxn>
                <a:cxn ang="0">
                  <a:pos x="128" y="380"/>
                </a:cxn>
                <a:cxn ang="0">
                  <a:pos x="46" y="380"/>
                </a:cxn>
                <a:cxn ang="0">
                  <a:pos x="0" y="308"/>
                </a:cxn>
                <a:cxn ang="0">
                  <a:pos x="205" y="194"/>
                </a:cxn>
                <a:cxn ang="0">
                  <a:pos x="290" y="174"/>
                </a:cxn>
                <a:cxn ang="0">
                  <a:pos x="343" y="139"/>
                </a:cxn>
                <a:cxn ang="0">
                  <a:pos x="567" y="0"/>
                </a:cxn>
              </a:cxnLst>
              <a:rect l="0" t="0" r="r" b="b"/>
              <a:pathLst>
                <a:path w="616" h="380">
                  <a:moveTo>
                    <a:pt x="567" y="0"/>
                  </a:moveTo>
                  <a:lnTo>
                    <a:pt x="616" y="71"/>
                  </a:lnTo>
                  <a:lnTo>
                    <a:pt x="465" y="175"/>
                  </a:lnTo>
                  <a:lnTo>
                    <a:pt x="458" y="223"/>
                  </a:lnTo>
                  <a:lnTo>
                    <a:pt x="346" y="256"/>
                  </a:lnTo>
                  <a:lnTo>
                    <a:pt x="174" y="378"/>
                  </a:lnTo>
                  <a:lnTo>
                    <a:pt x="128" y="380"/>
                  </a:lnTo>
                  <a:lnTo>
                    <a:pt x="46" y="380"/>
                  </a:lnTo>
                  <a:lnTo>
                    <a:pt x="0" y="308"/>
                  </a:lnTo>
                  <a:lnTo>
                    <a:pt x="205" y="194"/>
                  </a:lnTo>
                  <a:lnTo>
                    <a:pt x="290" y="174"/>
                  </a:lnTo>
                  <a:lnTo>
                    <a:pt x="343" y="139"/>
                  </a:lnTo>
                  <a:lnTo>
                    <a:pt x="567" y="0"/>
                  </a:lnTo>
                  <a:close/>
                </a:path>
              </a:pathLst>
            </a:custGeom>
            <a:solidFill>
              <a:srgbClr val="0099FF"/>
            </a:solidFill>
            <a:ln w="3175" cap="flat" cmpd="sng">
              <a:solidFill>
                <a:schemeClr val="bg2"/>
              </a:solidFill>
              <a:prstDash val="solid"/>
              <a:round/>
              <a:headEnd type="none" w="med" len="med"/>
              <a:tailEnd type="none" w="med" len="med"/>
            </a:ln>
            <a:effectLst/>
          </p:spPr>
          <p:txBody>
            <a:bodyPr/>
            <a:lstStyle/>
            <a:p>
              <a:endParaRPr lang="ko-KR" altLang="en-US"/>
            </a:p>
          </p:txBody>
        </p:sp>
        <p:sp>
          <p:nvSpPr>
            <p:cNvPr id="230474" name="Freeform 74"/>
            <p:cNvSpPr>
              <a:spLocks/>
            </p:cNvSpPr>
            <p:nvPr/>
          </p:nvSpPr>
          <p:spPr bwMode="auto">
            <a:xfrm>
              <a:off x="5263" y="3789"/>
              <a:ext cx="62" cy="63"/>
            </a:xfrm>
            <a:custGeom>
              <a:avLst/>
              <a:gdLst/>
              <a:ahLst/>
              <a:cxnLst>
                <a:cxn ang="0">
                  <a:pos x="56" y="0"/>
                </a:cxn>
                <a:cxn ang="0">
                  <a:pos x="102" y="30"/>
                </a:cxn>
                <a:cxn ang="0">
                  <a:pos x="126" y="42"/>
                </a:cxn>
                <a:cxn ang="0">
                  <a:pos x="204" y="37"/>
                </a:cxn>
                <a:cxn ang="0">
                  <a:pos x="191" y="103"/>
                </a:cxn>
                <a:cxn ang="0">
                  <a:pos x="82" y="186"/>
                </a:cxn>
                <a:cxn ang="0">
                  <a:pos x="44" y="204"/>
                </a:cxn>
                <a:cxn ang="0">
                  <a:pos x="22" y="200"/>
                </a:cxn>
                <a:cxn ang="0">
                  <a:pos x="0" y="148"/>
                </a:cxn>
                <a:cxn ang="0">
                  <a:pos x="56" y="0"/>
                </a:cxn>
              </a:cxnLst>
              <a:rect l="0" t="0" r="r" b="b"/>
              <a:pathLst>
                <a:path w="204" h="204">
                  <a:moveTo>
                    <a:pt x="56" y="0"/>
                  </a:moveTo>
                  <a:lnTo>
                    <a:pt x="102" y="30"/>
                  </a:lnTo>
                  <a:lnTo>
                    <a:pt x="126" y="42"/>
                  </a:lnTo>
                  <a:lnTo>
                    <a:pt x="204" y="37"/>
                  </a:lnTo>
                  <a:lnTo>
                    <a:pt x="191" y="103"/>
                  </a:lnTo>
                  <a:lnTo>
                    <a:pt x="82" y="186"/>
                  </a:lnTo>
                  <a:lnTo>
                    <a:pt x="44" y="204"/>
                  </a:lnTo>
                  <a:lnTo>
                    <a:pt x="22" y="200"/>
                  </a:lnTo>
                  <a:lnTo>
                    <a:pt x="0" y="148"/>
                  </a:lnTo>
                  <a:lnTo>
                    <a:pt x="56" y="0"/>
                  </a:lnTo>
                  <a:close/>
                </a:path>
              </a:pathLst>
            </a:custGeom>
            <a:solidFill>
              <a:srgbClr val="0099FF"/>
            </a:solidFill>
            <a:ln w="3175" cmpd="sng">
              <a:solidFill>
                <a:schemeClr val="bg2"/>
              </a:solidFill>
              <a:round/>
              <a:headEnd/>
              <a:tailEnd/>
            </a:ln>
          </p:spPr>
          <p:txBody>
            <a:bodyPr/>
            <a:lstStyle/>
            <a:p>
              <a:endParaRPr lang="ko-KR" altLang="en-US"/>
            </a:p>
          </p:txBody>
        </p:sp>
        <p:sp>
          <p:nvSpPr>
            <p:cNvPr id="230475" name="Freeform 75"/>
            <p:cNvSpPr>
              <a:spLocks/>
            </p:cNvSpPr>
            <p:nvPr/>
          </p:nvSpPr>
          <p:spPr bwMode="auto">
            <a:xfrm>
              <a:off x="4683" y="2766"/>
              <a:ext cx="194" cy="220"/>
            </a:xfrm>
            <a:custGeom>
              <a:avLst/>
              <a:gdLst/>
              <a:ahLst/>
              <a:cxnLst>
                <a:cxn ang="0">
                  <a:pos x="0" y="0"/>
                </a:cxn>
                <a:cxn ang="0">
                  <a:pos x="148" y="7"/>
                </a:cxn>
                <a:cxn ang="0">
                  <a:pos x="201" y="90"/>
                </a:cxn>
                <a:cxn ang="0">
                  <a:pos x="244" y="98"/>
                </a:cxn>
                <a:cxn ang="0">
                  <a:pos x="329" y="208"/>
                </a:cxn>
                <a:cxn ang="0">
                  <a:pos x="374" y="232"/>
                </a:cxn>
                <a:cxn ang="0">
                  <a:pos x="605" y="513"/>
                </a:cxn>
                <a:cxn ang="0">
                  <a:pos x="614" y="467"/>
                </a:cxn>
                <a:cxn ang="0">
                  <a:pos x="644" y="511"/>
                </a:cxn>
                <a:cxn ang="0">
                  <a:pos x="624" y="540"/>
                </a:cxn>
                <a:cxn ang="0">
                  <a:pos x="630" y="569"/>
                </a:cxn>
                <a:cxn ang="0">
                  <a:pos x="602" y="698"/>
                </a:cxn>
                <a:cxn ang="0">
                  <a:pos x="598" y="703"/>
                </a:cxn>
                <a:cxn ang="0">
                  <a:pos x="544" y="717"/>
                </a:cxn>
                <a:cxn ang="0">
                  <a:pos x="331" y="536"/>
                </a:cxn>
                <a:cxn ang="0">
                  <a:pos x="329" y="477"/>
                </a:cxn>
                <a:cxn ang="0">
                  <a:pos x="190" y="195"/>
                </a:cxn>
                <a:cxn ang="0">
                  <a:pos x="125" y="186"/>
                </a:cxn>
                <a:cxn ang="0">
                  <a:pos x="123" y="128"/>
                </a:cxn>
                <a:cxn ang="0">
                  <a:pos x="0" y="3"/>
                </a:cxn>
                <a:cxn ang="0">
                  <a:pos x="0" y="0"/>
                </a:cxn>
              </a:cxnLst>
              <a:rect l="0" t="0" r="r" b="b"/>
              <a:pathLst>
                <a:path w="644" h="717">
                  <a:moveTo>
                    <a:pt x="0" y="0"/>
                  </a:moveTo>
                  <a:lnTo>
                    <a:pt x="148" y="7"/>
                  </a:lnTo>
                  <a:lnTo>
                    <a:pt x="201" y="90"/>
                  </a:lnTo>
                  <a:lnTo>
                    <a:pt x="244" y="98"/>
                  </a:lnTo>
                  <a:lnTo>
                    <a:pt x="329" y="208"/>
                  </a:lnTo>
                  <a:lnTo>
                    <a:pt x="374" y="232"/>
                  </a:lnTo>
                  <a:lnTo>
                    <a:pt x="605" y="513"/>
                  </a:lnTo>
                  <a:lnTo>
                    <a:pt x="614" y="467"/>
                  </a:lnTo>
                  <a:lnTo>
                    <a:pt x="644" y="511"/>
                  </a:lnTo>
                  <a:lnTo>
                    <a:pt x="624" y="540"/>
                  </a:lnTo>
                  <a:lnTo>
                    <a:pt x="630" y="569"/>
                  </a:lnTo>
                  <a:lnTo>
                    <a:pt x="602" y="698"/>
                  </a:lnTo>
                  <a:lnTo>
                    <a:pt x="598" y="703"/>
                  </a:lnTo>
                  <a:lnTo>
                    <a:pt x="544" y="717"/>
                  </a:lnTo>
                  <a:lnTo>
                    <a:pt x="331" y="536"/>
                  </a:lnTo>
                  <a:lnTo>
                    <a:pt x="329" y="477"/>
                  </a:lnTo>
                  <a:lnTo>
                    <a:pt x="190" y="195"/>
                  </a:lnTo>
                  <a:lnTo>
                    <a:pt x="125" y="186"/>
                  </a:lnTo>
                  <a:lnTo>
                    <a:pt x="123" y="128"/>
                  </a:lnTo>
                  <a:lnTo>
                    <a:pt x="0" y="3"/>
                  </a:lnTo>
                  <a:lnTo>
                    <a:pt x="0" y="0"/>
                  </a:lnTo>
                  <a:close/>
                </a:path>
              </a:pathLst>
            </a:custGeom>
            <a:solidFill>
              <a:srgbClr val="0099FF"/>
            </a:solidFill>
            <a:ln w="3175" cmpd="sng">
              <a:solidFill>
                <a:schemeClr val="bg2"/>
              </a:solidFill>
              <a:round/>
              <a:headEnd/>
              <a:tailEnd/>
            </a:ln>
          </p:spPr>
          <p:txBody>
            <a:bodyPr/>
            <a:lstStyle/>
            <a:p>
              <a:endParaRPr lang="ko-KR" altLang="en-US"/>
            </a:p>
          </p:txBody>
        </p:sp>
        <p:sp>
          <p:nvSpPr>
            <p:cNvPr id="230476" name="Freeform 76"/>
            <p:cNvSpPr>
              <a:spLocks/>
            </p:cNvSpPr>
            <p:nvPr/>
          </p:nvSpPr>
          <p:spPr bwMode="auto">
            <a:xfrm>
              <a:off x="4844" y="3002"/>
              <a:ext cx="175" cy="44"/>
            </a:xfrm>
            <a:custGeom>
              <a:avLst/>
              <a:gdLst/>
              <a:ahLst/>
              <a:cxnLst>
                <a:cxn ang="0">
                  <a:pos x="0" y="46"/>
                </a:cxn>
                <a:cxn ang="0">
                  <a:pos x="91" y="0"/>
                </a:cxn>
                <a:cxn ang="0">
                  <a:pos x="365" y="24"/>
                </a:cxn>
                <a:cxn ang="0">
                  <a:pos x="376" y="5"/>
                </a:cxn>
                <a:cxn ang="0">
                  <a:pos x="474" y="21"/>
                </a:cxn>
                <a:cxn ang="0">
                  <a:pos x="486" y="76"/>
                </a:cxn>
                <a:cxn ang="0">
                  <a:pos x="584" y="105"/>
                </a:cxn>
                <a:cxn ang="0">
                  <a:pos x="516" y="138"/>
                </a:cxn>
                <a:cxn ang="0">
                  <a:pos x="470" y="144"/>
                </a:cxn>
                <a:cxn ang="0">
                  <a:pos x="346" y="108"/>
                </a:cxn>
                <a:cxn ang="0">
                  <a:pos x="288" y="98"/>
                </a:cxn>
                <a:cxn ang="0">
                  <a:pos x="119" y="82"/>
                </a:cxn>
                <a:cxn ang="0">
                  <a:pos x="128" y="58"/>
                </a:cxn>
                <a:cxn ang="0">
                  <a:pos x="9" y="44"/>
                </a:cxn>
                <a:cxn ang="0">
                  <a:pos x="0" y="46"/>
                </a:cxn>
              </a:cxnLst>
              <a:rect l="0" t="0" r="r" b="b"/>
              <a:pathLst>
                <a:path w="584" h="144">
                  <a:moveTo>
                    <a:pt x="0" y="46"/>
                  </a:moveTo>
                  <a:lnTo>
                    <a:pt x="91" y="0"/>
                  </a:lnTo>
                  <a:lnTo>
                    <a:pt x="365" y="24"/>
                  </a:lnTo>
                  <a:lnTo>
                    <a:pt x="376" y="5"/>
                  </a:lnTo>
                  <a:lnTo>
                    <a:pt x="474" y="21"/>
                  </a:lnTo>
                  <a:lnTo>
                    <a:pt x="486" y="76"/>
                  </a:lnTo>
                  <a:lnTo>
                    <a:pt x="584" y="105"/>
                  </a:lnTo>
                  <a:lnTo>
                    <a:pt x="516" y="138"/>
                  </a:lnTo>
                  <a:lnTo>
                    <a:pt x="470" y="144"/>
                  </a:lnTo>
                  <a:lnTo>
                    <a:pt x="346" y="108"/>
                  </a:lnTo>
                  <a:lnTo>
                    <a:pt x="288" y="98"/>
                  </a:lnTo>
                  <a:lnTo>
                    <a:pt x="119" y="82"/>
                  </a:lnTo>
                  <a:lnTo>
                    <a:pt x="128" y="58"/>
                  </a:lnTo>
                  <a:lnTo>
                    <a:pt x="9" y="44"/>
                  </a:lnTo>
                  <a:lnTo>
                    <a:pt x="0" y="46"/>
                  </a:lnTo>
                  <a:close/>
                </a:path>
              </a:pathLst>
            </a:custGeom>
            <a:solidFill>
              <a:srgbClr val="0099FF"/>
            </a:solidFill>
            <a:ln w="3175" cmpd="sng">
              <a:solidFill>
                <a:schemeClr val="bg2"/>
              </a:solidFill>
              <a:round/>
              <a:headEnd/>
              <a:tailEnd/>
            </a:ln>
          </p:spPr>
          <p:txBody>
            <a:bodyPr/>
            <a:lstStyle/>
            <a:p>
              <a:endParaRPr lang="ko-KR" altLang="en-US"/>
            </a:p>
          </p:txBody>
        </p:sp>
        <p:sp>
          <p:nvSpPr>
            <p:cNvPr id="230477" name="Freeform 77"/>
            <p:cNvSpPr>
              <a:spLocks/>
            </p:cNvSpPr>
            <p:nvPr/>
          </p:nvSpPr>
          <p:spPr bwMode="auto">
            <a:xfrm>
              <a:off x="5099" y="2838"/>
              <a:ext cx="108" cy="147"/>
            </a:xfrm>
            <a:custGeom>
              <a:avLst/>
              <a:gdLst/>
              <a:ahLst/>
              <a:cxnLst>
                <a:cxn ang="0">
                  <a:pos x="357" y="0"/>
                </a:cxn>
                <a:cxn ang="0">
                  <a:pos x="361" y="28"/>
                </a:cxn>
                <a:cxn ang="0">
                  <a:pos x="308" y="59"/>
                </a:cxn>
                <a:cxn ang="0">
                  <a:pos x="250" y="61"/>
                </a:cxn>
                <a:cxn ang="0">
                  <a:pos x="131" y="67"/>
                </a:cxn>
                <a:cxn ang="0">
                  <a:pos x="108" y="106"/>
                </a:cxn>
                <a:cxn ang="0">
                  <a:pos x="108" y="132"/>
                </a:cxn>
                <a:cxn ang="0">
                  <a:pos x="134" y="157"/>
                </a:cxn>
                <a:cxn ang="0">
                  <a:pos x="245" y="153"/>
                </a:cxn>
                <a:cxn ang="0">
                  <a:pos x="219" y="186"/>
                </a:cxn>
                <a:cxn ang="0">
                  <a:pos x="172" y="237"/>
                </a:cxn>
                <a:cxn ang="0">
                  <a:pos x="192" y="267"/>
                </a:cxn>
                <a:cxn ang="0">
                  <a:pos x="203" y="290"/>
                </a:cxn>
                <a:cxn ang="0">
                  <a:pos x="227" y="391"/>
                </a:cxn>
                <a:cxn ang="0">
                  <a:pos x="166" y="412"/>
                </a:cxn>
                <a:cxn ang="0">
                  <a:pos x="134" y="298"/>
                </a:cxn>
                <a:cxn ang="0">
                  <a:pos x="122" y="309"/>
                </a:cxn>
                <a:cxn ang="0">
                  <a:pos x="100" y="478"/>
                </a:cxn>
                <a:cxn ang="0">
                  <a:pos x="31" y="481"/>
                </a:cxn>
                <a:cxn ang="0">
                  <a:pos x="42" y="371"/>
                </a:cxn>
                <a:cxn ang="0">
                  <a:pos x="0" y="336"/>
                </a:cxn>
                <a:cxn ang="0">
                  <a:pos x="50" y="155"/>
                </a:cxn>
                <a:cxn ang="0">
                  <a:pos x="30" y="121"/>
                </a:cxn>
                <a:cxn ang="0">
                  <a:pos x="112" y="9"/>
                </a:cxn>
                <a:cxn ang="0">
                  <a:pos x="310" y="18"/>
                </a:cxn>
                <a:cxn ang="0">
                  <a:pos x="357" y="0"/>
                </a:cxn>
              </a:cxnLst>
              <a:rect l="0" t="0" r="r" b="b"/>
              <a:pathLst>
                <a:path w="361" h="481">
                  <a:moveTo>
                    <a:pt x="357" y="0"/>
                  </a:moveTo>
                  <a:lnTo>
                    <a:pt x="361" y="28"/>
                  </a:lnTo>
                  <a:lnTo>
                    <a:pt x="308" y="59"/>
                  </a:lnTo>
                  <a:lnTo>
                    <a:pt x="250" y="61"/>
                  </a:lnTo>
                  <a:lnTo>
                    <a:pt x="131" y="67"/>
                  </a:lnTo>
                  <a:lnTo>
                    <a:pt x="108" y="106"/>
                  </a:lnTo>
                  <a:lnTo>
                    <a:pt x="108" y="132"/>
                  </a:lnTo>
                  <a:lnTo>
                    <a:pt x="134" y="157"/>
                  </a:lnTo>
                  <a:lnTo>
                    <a:pt x="245" y="153"/>
                  </a:lnTo>
                  <a:lnTo>
                    <a:pt x="219" y="186"/>
                  </a:lnTo>
                  <a:lnTo>
                    <a:pt x="172" y="237"/>
                  </a:lnTo>
                  <a:lnTo>
                    <a:pt x="192" y="267"/>
                  </a:lnTo>
                  <a:lnTo>
                    <a:pt x="203" y="290"/>
                  </a:lnTo>
                  <a:lnTo>
                    <a:pt x="227" y="391"/>
                  </a:lnTo>
                  <a:lnTo>
                    <a:pt x="166" y="412"/>
                  </a:lnTo>
                  <a:lnTo>
                    <a:pt x="134" y="298"/>
                  </a:lnTo>
                  <a:lnTo>
                    <a:pt x="122" y="309"/>
                  </a:lnTo>
                  <a:lnTo>
                    <a:pt x="100" y="478"/>
                  </a:lnTo>
                  <a:lnTo>
                    <a:pt x="31" y="481"/>
                  </a:lnTo>
                  <a:lnTo>
                    <a:pt x="42" y="371"/>
                  </a:lnTo>
                  <a:lnTo>
                    <a:pt x="0" y="336"/>
                  </a:lnTo>
                  <a:lnTo>
                    <a:pt x="50" y="155"/>
                  </a:lnTo>
                  <a:lnTo>
                    <a:pt x="30" y="121"/>
                  </a:lnTo>
                  <a:lnTo>
                    <a:pt x="112" y="9"/>
                  </a:lnTo>
                  <a:lnTo>
                    <a:pt x="310" y="18"/>
                  </a:lnTo>
                  <a:lnTo>
                    <a:pt x="357" y="0"/>
                  </a:lnTo>
                  <a:close/>
                </a:path>
              </a:pathLst>
            </a:custGeom>
            <a:solidFill>
              <a:srgbClr val="0099FF"/>
            </a:solidFill>
            <a:ln w="3175" cmpd="sng">
              <a:solidFill>
                <a:schemeClr val="bg2"/>
              </a:solidFill>
              <a:round/>
              <a:headEnd/>
              <a:tailEnd/>
            </a:ln>
          </p:spPr>
          <p:txBody>
            <a:bodyPr/>
            <a:lstStyle/>
            <a:p>
              <a:endParaRPr lang="ko-KR" altLang="en-US"/>
            </a:p>
          </p:txBody>
        </p:sp>
        <p:sp>
          <p:nvSpPr>
            <p:cNvPr id="230478" name="Freeform 78"/>
            <p:cNvSpPr>
              <a:spLocks/>
            </p:cNvSpPr>
            <p:nvPr/>
          </p:nvSpPr>
          <p:spPr bwMode="auto">
            <a:xfrm>
              <a:off x="5164" y="2657"/>
              <a:ext cx="72" cy="80"/>
            </a:xfrm>
            <a:custGeom>
              <a:avLst/>
              <a:gdLst/>
              <a:ahLst/>
              <a:cxnLst>
                <a:cxn ang="0">
                  <a:pos x="70" y="213"/>
                </a:cxn>
                <a:cxn ang="0">
                  <a:pos x="82" y="157"/>
                </a:cxn>
                <a:cxn ang="0">
                  <a:pos x="0" y="132"/>
                </a:cxn>
                <a:cxn ang="0">
                  <a:pos x="15" y="89"/>
                </a:cxn>
                <a:cxn ang="0">
                  <a:pos x="131" y="52"/>
                </a:cxn>
                <a:cxn ang="0">
                  <a:pos x="159" y="0"/>
                </a:cxn>
                <a:cxn ang="0">
                  <a:pos x="186" y="6"/>
                </a:cxn>
                <a:cxn ang="0">
                  <a:pos x="241" y="184"/>
                </a:cxn>
                <a:cxn ang="0">
                  <a:pos x="186" y="192"/>
                </a:cxn>
                <a:cxn ang="0">
                  <a:pos x="177" y="263"/>
                </a:cxn>
                <a:cxn ang="0">
                  <a:pos x="70" y="213"/>
                </a:cxn>
              </a:cxnLst>
              <a:rect l="0" t="0" r="r" b="b"/>
              <a:pathLst>
                <a:path w="241" h="263">
                  <a:moveTo>
                    <a:pt x="70" y="213"/>
                  </a:moveTo>
                  <a:lnTo>
                    <a:pt x="82" y="157"/>
                  </a:lnTo>
                  <a:lnTo>
                    <a:pt x="0" y="132"/>
                  </a:lnTo>
                  <a:lnTo>
                    <a:pt x="15" y="89"/>
                  </a:lnTo>
                  <a:lnTo>
                    <a:pt x="131" y="52"/>
                  </a:lnTo>
                  <a:lnTo>
                    <a:pt x="159" y="0"/>
                  </a:lnTo>
                  <a:lnTo>
                    <a:pt x="186" y="6"/>
                  </a:lnTo>
                  <a:lnTo>
                    <a:pt x="241" y="184"/>
                  </a:lnTo>
                  <a:lnTo>
                    <a:pt x="186" y="192"/>
                  </a:lnTo>
                  <a:lnTo>
                    <a:pt x="177" y="263"/>
                  </a:lnTo>
                  <a:lnTo>
                    <a:pt x="70" y="213"/>
                  </a:lnTo>
                  <a:close/>
                </a:path>
              </a:pathLst>
            </a:custGeom>
            <a:solidFill>
              <a:srgbClr val="0099FF"/>
            </a:solidFill>
            <a:ln w="3175" cmpd="sng">
              <a:solidFill>
                <a:schemeClr val="bg2"/>
              </a:solidFill>
              <a:round/>
              <a:headEnd/>
              <a:tailEnd/>
            </a:ln>
          </p:spPr>
          <p:txBody>
            <a:bodyPr/>
            <a:lstStyle/>
            <a:p>
              <a:endParaRPr lang="ko-KR" altLang="en-US"/>
            </a:p>
          </p:txBody>
        </p:sp>
        <p:sp>
          <p:nvSpPr>
            <p:cNvPr id="230479" name="Freeform 79"/>
            <p:cNvSpPr>
              <a:spLocks/>
            </p:cNvSpPr>
            <p:nvPr/>
          </p:nvSpPr>
          <p:spPr bwMode="auto">
            <a:xfrm>
              <a:off x="4924" y="2781"/>
              <a:ext cx="167" cy="167"/>
            </a:xfrm>
            <a:custGeom>
              <a:avLst/>
              <a:gdLst/>
              <a:ahLst/>
              <a:cxnLst>
                <a:cxn ang="0">
                  <a:pos x="38" y="181"/>
                </a:cxn>
                <a:cxn ang="0">
                  <a:pos x="0" y="233"/>
                </a:cxn>
                <a:cxn ang="0">
                  <a:pos x="98" y="483"/>
                </a:cxn>
                <a:cxn ang="0">
                  <a:pos x="146" y="470"/>
                </a:cxn>
                <a:cxn ang="0">
                  <a:pos x="177" y="525"/>
                </a:cxn>
                <a:cxn ang="0">
                  <a:pos x="327" y="510"/>
                </a:cxn>
                <a:cxn ang="0">
                  <a:pos x="378" y="547"/>
                </a:cxn>
                <a:cxn ang="0">
                  <a:pos x="486" y="461"/>
                </a:cxn>
                <a:cxn ang="0">
                  <a:pos x="453" y="416"/>
                </a:cxn>
                <a:cxn ang="0">
                  <a:pos x="558" y="244"/>
                </a:cxn>
                <a:cxn ang="0">
                  <a:pos x="512" y="5"/>
                </a:cxn>
                <a:cxn ang="0">
                  <a:pos x="446" y="0"/>
                </a:cxn>
                <a:cxn ang="0">
                  <a:pos x="342" y="163"/>
                </a:cxn>
                <a:cxn ang="0">
                  <a:pos x="104" y="195"/>
                </a:cxn>
                <a:cxn ang="0">
                  <a:pos x="38" y="181"/>
                </a:cxn>
              </a:cxnLst>
              <a:rect l="0" t="0" r="r" b="b"/>
              <a:pathLst>
                <a:path w="558" h="547">
                  <a:moveTo>
                    <a:pt x="38" y="181"/>
                  </a:moveTo>
                  <a:lnTo>
                    <a:pt x="0" y="233"/>
                  </a:lnTo>
                  <a:lnTo>
                    <a:pt x="98" y="483"/>
                  </a:lnTo>
                  <a:lnTo>
                    <a:pt x="146" y="470"/>
                  </a:lnTo>
                  <a:lnTo>
                    <a:pt x="177" y="525"/>
                  </a:lnTo>
                  <a:lnTo>
                    <a:pt x="327" y="510"/>
                  </a:lnTo>
                  <a:lnTo>
                    <a:pt x="378" y="547"/>
                  </a:lnTo>
                  <a:lnTo>
                    <a:pt x="486" y="461"/>
                  </a:lnTo>
                  <a:lnTo>
                    <a:pt x="453" y="416"/>
                  </a:lnTo>
                  <a:lnTo>
                    <a:pt x="558" y="244"/>
                  </a:lnTo>
                  <a:lnTo>
                    <a:pt x="512" y="5"/>
                  </a:lnTo>
                  <a:lnTo>
                    <a:pt x="446" y="0"/>
                  </a:lnTo>
                  <a:lnTo>
                    <a:pt x="342" y="163"/>
                  </a:lnTo>
                  <a:lnTo>
                    <a:pt x="104" y="195"/>
                  </a:lnTo>
                  <a:lnTo>
                    <a:pt x="38" y="181"/>
                  </a:lnTo>
                  <a:close/>
                </a:path>
              </a:pathLst>
            </a:custGeom>
            <a:solidFill>
              <a:srgbClr val="0099FF"/>
            </a:solidFill>
            <a:ln w="3175" cmpd="sng">
              <a:solidFill>
                <a:schemeClr val="bg2"/>
              </a:solidFill>
              <a:round/>
              <a:headEnd/>
              <a:tailEnd/>
            </a:ln>
          </p:spPr>
          <p:txBody>
            <a:bodyPr/>
            <a:lstStyle/>
            <a:p>
              <a:endParaRPr lang="ko-KR" altLang="en-US"/>
            </a:p>
          </p:txBody>
        </p:sp>
        <p:sp>
          <p:nvSpPr>
            <p:cNvPr id="230480" name="Freeform 80"/>
            <p:cNvSpPr>
              <a:spLocks/>
            </p:cNvSpPr>
            <p:nvPr/>
          </p:nvSpPr>
          <p:spPr bwMode="auto">
            <a:xfrm>
              <a:off x="5043" y="1670"/>
              <a:ext cx="126" cy="156"/>
            </a:xfrm>
            <a:custGeom>
              <a:avLst/>
              <a:gdLst/>
              <a:ahLst/>
              <a:cxnLst>
                <a:cxn ang="0">
                  <a:pos x="0" y="0"/>
                </a:cxn>
                <a:cxn ang="0">
                  <a:pos x="154" y="152"/>
                </a:cxn>
                <a:cxn ang="0">
                  <a:pos x="312" y="252"/>
                </a:cxn>
                <a:cxn ang="0">
                  <a:pos x="353" y="320"/>
                </a:cxn>
                <a:cxn ang="0">
                  <a:pos x="299" y="314"/>
                </a:cxn>
                <a:cxn ang="0">
                  <a:pos x="322" y="385"/>
                </a:cxn>
                <a:cxn ang="0">
                  <a:pos x="417" y="482"/>
                </a:cxn>
                <a:cxn ang="0">
                  <a:pos x="370" y="507"/>
                </a:cxn>
                <a:cxn ang="0">
                  <a:pos x="294" y="433"/>
                </a:cxn>
                <a:cxn ang="0">
                  <a:pos x="210" y="281"/>
                </a:cxn>
                <a:cxn ang="0">
                  <a:pos x="4" y="85"/>
                </a:cxn>
                <a:cxn ang="0">
                  <a:pos x="0" y="0"/>
                </a:cxn>
              </a:cxnLst>
              <a:rect l="0" t="0" r="r" b="b"/>
              <a:pathLst>
                <a:path w="417" h="507">
                  <a:moveTo>
                    <a:pt x="0" y="0"/>
                  </a:moveTo>
                  <a:lnTo>
                    <a:pt x="154" y="152"/>
                  </a:lnTo>
                  <a:lnTo>
                    <a:pt x="312" y="252"/>
                  </a:lnTo>
                  <a:lnTo>
                    <a:pt x="353" y="320"/>
                  </a:lnTo>
                  <a:lnTo>
                    <a:pt x="299" y="314"/>
                  </a:lnTo>
                  <a:lnTo>
                    <a:pt x="322" y="385"/>
                  </a:lnTo>
                  <a:lnTo>
                    <a:pt x="417" y="482"/>
                  </a:lnTo>
                  <a:lnTo>
                    <a:pt x="370" y="507"/>
                  </a:lnTo>
                  <a:lnTo>
                    <a:pt x="294" y="433"/>
                  </a:lnTo>
                  <a:lnTo>
                    <a:pt x="210" y="281"/>
                  </a:lnTo>
                  <a:lnTo>
                    <a:pt x="4" y="85"/>
                  </a:lnTo>
                  <a:lnTo>
                    <a:pt x="0" y="0"/>
                  </a:lnTo>
                  <a:close/>
                </a:path>
              </a:pathLst>
            </a:custGeom>
            <a:solidFill>
              <a:srgbClr val="0099FF"/>
            </a:solidFill>
            <a:ln w="3175" cmpd="sng">
              <a:solidFill>
                <a:schemeClr val="bg2"/>
              </a:solidFill>
              <a:round/>
              <a:headEnd/>
              <a:tailEnd/>
            </a:ln>
          </p:spPr>
          <p:txBody>
            <a:bodyPr/>
            <a:lstStyle/>
            <a:p>
              <a:endParaRPr lang="ko-KR" altLang="en-US"/>
            </a:p>
          </p:txBody>
        </p:sp>
        <p:sp>
          <p:nvSpPr>
            <p:cNvPr id="230481" name="Freeform 81"/>
            <p:cNvSpPr>
              <a:spLocks/>
            </p:cNvSpPr>
            <p:nvPr/>
          </p:nvSpPr>
          <p:spPr bwMode="auto">
            <a:xfrm>
              <a:off x="5169" y="1860"/>
              <a:ext cx="72" cy="68"/>
            </a:xfrm>
            <a:custGeom>
              <a:avLst/>
              <a:gdLst/>
              <a:ahLst/>
              <a:cxnLst>
                <a:cxn ang="0">
                  <a:pos x="0" y="4"/>
                </a:cxn>
                <a:cxn ang="0">
                  <a:pos x="36" y="0"/>
                </a:cxn>
                <a:cxn ang="0">
                  <a:pos x="213" y="52"/>
                </a:cxn>
                <a:cxn ang="0">
                  <a:pos x="242" y="93"/>
                </a:cxn>
                <a:cxn ang="0">
                  <a:pos x="239" y="118"/>
                </a:cxn>
                <a:cxn ang="0">
                  <a:pos x="203" y="174"/>
                </a:cxn>
                <a:cxn ang="0">
                  <a:pos x="180" y="205"/>
                </a:cxn>
                <a:cxn ang="0">
                  <a:pos x="107" y="193"/>
                </a:cxn>
                <a:cxn ang="0">
                  <a:pos x="97" y="226"/>
                </a:cxn>
                <a:cxn ang="0">
                  <a:pos x="21" y="214"/>
                </a:cxn>
                <a:cxn ang="0">
                  <a:pos x="34" y="137"/>
                </a:cxn>
                <a:cxn ang="0">
                  <a:pos x="68" y="120"/>
                </a:cxn>
                <a:cxn ang="0">
                  <a:pos x="0" y="4"/>
                </a:cxn>
              </a:cxnLst>
              <a:rect l="0" t="0" r="r" b="b"/>
              <a:pathLst>
                <a:path w="242" h="226">
                  <a:moveTo>
                    <a:pt x="0" y="4"/>
                  </a:moveTo>
                  <a:lnTo>
                    <a:pt x="36" y="0"/>
                  </a:lnTo>
                  <a:lnTo>
                    <a:pt x="213" y="52"/>
                  </a:lnTo>
                  <a:lnTo>
                    <a:pt x="242" y="93"/>
                  </a:lnTo>
                  <a:lnTo>
                    <a:pt x="239" y="118"/>
                  </a:lnTo>
                  <a:lnTo>
                    <a:pt x="203" y="174"/>
                  </a:lnTo>
                  <a:lnTo>
                    <a:pt x="180" y="205"/>
                  </a:lnTo>
                  <a:lnTo>
                    <a:pt x="107" y="193"/>
                  </a:lnTo>
                  <a:lnTo>
                    <a:pt x="97" y="226"/>
                  </a:lnTo>
                  <a:lnTo>
                    <a:pt x="21" y="214"/>
                  </a:lnTo>
                  <a:lnTo>
                    <a:pt x="34" y="137"/>
                  </a:lnTo>
                  <a:lnTo>
                    <a:pt x="68" y="120"/>
                  </a:lnTo>
                  <a:lnTo>
                    <a:pt x="0" y="4"/>
                  </a:lnTo>
                  <a:close/>
                </a:path>
              </a:pathLst>
            </a:custGeom>
            <a:solidFill>
              <a:srgbClr val="0099FF"/>
            </a:solidFill>
            <a:ln w="3175" cmpd="sng">
              <a:solidFill>
                <a:schemeClr val="bg2"/>
              </a:solidFill>
              <a:round/>
              <a:headEnd/>
              <a:tailEnd/>
            </a:ln>
          </p:spPr>
          <p:txBody>
            <a:bodyPr/>
            <a:lstStyle/>
            <a:p>
              <a:endParaRPr lang="ko-KR" altLang="en-US"/>
            </a:p>
          </p:txBody>
        </p:sp>
        <p:sp>
          <p:nvSpPr>
            <p:cNvPr id="230482" name="Freeform 82"/>
            <p:cNvSpPr>
              <a:spLocks/>
            </p:cNvSpPr>
            <p:nvPr/>
          </p:nvSpPr>
          <p:spPr bwMode="auto">
            <a:xfrm>
              <a:off x="5156" y="1941"/>
              <a:ext cx="128" cy="161"/>
            </a:xfrm>
            <a:custGeom>
              <a:avLst/>
              <a:gdLst/>
              <a:ahLst/>
              <a:cxnLst>
                <a:cxn ang="0">
                  <a:pos x="165" y="65"/>
                </a:cxn>
                <a:cxn ang="0">
                  <a:pos x="191" y="0"/>
                </a:cxn>
                <a:cxn ang="0">
                  <a:pos x="271" y="47"/>
                </a:cxn>
                <a:cxn ang="0">
                  <a:pos x="310" y="78"/>
                </a:cxn>
                <a:cxn ang="0">
                  <a:pos x="329" y="117"/>
                </a:cxn>
                <a:cxn ang="0">
                  <a:pos x="350" y="176"/>
                </a:cxn>
                <a:cxn ang="0">
                  <a:pos x="357" y="252"/>
                </a:cxn>
                <a:cxn ang="0">
                  <a:pos x="413" y="297"/>
                </a:cxn>
                <a:cxn ang="0">
                  <a:pos x="427" y="421"/>
                </a:cxn>
                <a:cxn ang="0">
                  <a:pos x="414" y="429"/>
                </a:cxn>
                <a:cxn ang="0">
                  <a:pos x="381" y="429"/>
                </a:cxn>
                <a:cxn ang="0">
                  <a:pos x="366" y="445"/>
                </a:cxn>
                <a:cxn ang="0">
                  <a:pos x="374" y="479"/>
                </a:cxn>
                <a:cxn ang="0">
                  <a:pos x="302" y="504"/>
                </a:cxn>
                <a:cxn ang="0">
                  <a:pos x="185" y="522"/>
                </a:cxn>
                <a:cxn ang="0">
                  <a:pos x="156" y="499"/>
                </a:cxn>
                <a:cxn ang="0">
                  <a:pos x="0" y="528"/>
                </a:cxn>
                <a:cxn ang="0">
                  <a:pos x="64" y="428"/>
                </a:cxn>
                <a:cxn ang="0">
                  <a:pos x="148" y="405"/>
                </a:cxn>
                <a:cxn ang="0">
                  <a:pos x="159" y="392"/>
                </a:cxn>
                <a:cxn ang="0">
                  <a:pos x="168" y="314"/>
                </a:cxn>
                <a:cxn ang="0">
                  <a:pos x="227" y="275"/>
                </a:cxn>
                <a:cxn ang="0">
                  <a:pos x="223" y="145"/>
                </a:cxn>
                <a:cxn ang="0">
                  <a:pos x="171" y="77"/>
                </a:cxn>
                <a:cxn ang="0">
                  <a:pos x="165" y="65"/>
                </a:cxn>
              </a:cxnLst>
              <a:rect l="0" t="0" r="r" b="b"/>
              <a:pathLst>
                <a:path w="427" h="528">
                  <a:moveTo>
                    <a:pt x="165" y="65"/>
                  </a:moveTo>
                  <a:lnTo>
                    <a:pt x="191" y="0"/>
                  </a:lnTo>
                  <a:lnTo>
                    <a:pt x="271" y="47"/>
                  </a:lnTo>
                  <a:lnTo>
                    <a:pt x="310" y="78"/>
                  </a:lnTo>
                  <a:lnTo>
                    <a:pt x="329" y="117"/>
                  </a:lnTo>
                  <a:lnTo>
                    <a:pt x="350" y="176"/>
                  </a:lnTo>
                  <a:lnTo>
                    <a:pt x="357" y="252"/>
                  </a:lnTo>
                  <a:lnTo>
                    <a:pt x="413" y="297"/>
                  </a:lnTo>
                  <a:lnTo>
                    <a:pt x="427" y="421"/>
                  </a:lnTo>
                  <a:lnTo>
                    <a:pt x="414" y="429"/>
                  </a:lnTo>
                  <a:lnTo>
                    <a:pt x="381" y="429"/>
                  </a:lnTo>
                  <a:lnTo>
                    <a:pt x="366" y="445"/>
                  </a:lnTo>
                  <a:lnTo>
                    <a:pt x="374" y="479"/>
                  </a:lnTo>
                  <a:lnTo>
                    <a:pt x="302" y="504"/>
                  </a:lnTo>
                  <a:lnTo>
                    <a:pt x="185" y="522"/>
                  </a:lnTo>
                  <a:lnTo>
                    <a:pt x="156" y="499"/>
                  </a:lnTo>
                  <a:lnTo>
                    <a:pt x="0" y="528"/>
                  </a:lnTo>
                  <a:lnTo>
                    <a:pt x="64" y="428"/>
                  </a:lnTo>
                  <a:lnTo>
                    <a:pt x="148" y="405"/>
                  </a:lnTo>
                  <a:lnTo>
                    <a:pt x="159" y="392"/>
                  </a:lnTo>
                  <a:lnTo>
                    <a:pt x="168" y="314"/>
                  </a:lnTo>
                  <a:lnTo>
                    <a:pt x="227" y="275"/>
                  </a:lnTo>
                  <a:lnTo>
                    <a:pt x="223" y="145"/>
                  </a:lnTo>
                  <a:lnTo>
                    <a:pt x="171" y="77"/>
                  </a:lnTo>
                  <a:lnTo>
                    <a:pt x="165" y="65"/>
                  </a:lnTo>
                  <a:close/>
                </a:path>
              </a:pathLst>
            </a:custGeom>
            <a:solidFill>
              <a:srgbClr val="0099FF"/>
            </a:solidFill>
            <a:ln w="3175" cmpd="sng">
              <a:solidFill>
                <a:schemeClr val="bg2"/>
              </a:solidFill>
              <a:round/>
              <a:headEnd/>
              <a:tailEnd/>
            </a:ln>
          </p:spPr>
          <p:txBody>
            <a:bodyPr/>
            <a:lstStyle/>
            <a:p>
              <a:endParaRPr lang="ko-KR" altLang="en-US"/>
            </a:p>
          </p:txBody>
        </p:sp>
        <p:sp>
          <p:nvSpPr>
            <p:cNvPr id="230483" name="Freeform 83"/>
            <p:cNvSpPr>
              <a:spLocks/>
            </p:cNvSpPr>
            <p:nvPr/>
          </p:nvSpPr>
          <p:spPr bwMode="auto">
            <a:xfrm>
              <a:off x="5133" y="2126"/>
              <a:ext cx="47" cy="47"/>
            </a:xfrm>
            <a:custGeom>
              <a:avLst/>
              <a:gdLst/>
              <a:ahLst/>
              <a:cxnLst>
                <a:cxn ang="0">
                  <a:pos x="0" y="26"/>
                </a:cxn>
                <a:cxn ang="0">
                  <a:pos x="31" y="8"/>
                </a:cxn>
                <a:cxn ang="0">
                  <a:pos x="105" y="0"/>
                </a:cxn>
                <a:cxn ang="0">
                  <a:pos x="140" y="42"/>
                </a:cxn>
                <a:cxn ang="0">
                  <a:pos x="154" y="77"/>
                </a:cxn>
                <a:cxn ang="0">
                  <a:pos x="148" y="152"/>
                </a:cxn>
                <a:cxn ang="0">
                  <a:pos x="108" y="148"/>
                </a:cxn>
                <a:cxn ang="0">
                  <a:pos x="93" y="136"/>
                </a:cxn>
                <a:cxn ang="0">
                  <a:pos x="82" y="114"/>
                </a:cxn>
                <a:cxn ang="0">
                  <a:pos x="69" y="67"/>
                </a:cxn>
                <a:cxn ang="0">
                  <a:pos x="61" y="61"/>
                </a:cxn>
                <a:cxn ang="0">
                  <a:pos x="9" y="56"/>
                </a:cxn>
                <a:cxn ang="0">
                  <a:pos x="0" y="26"/>
                </a:cxn>
              </a:cxnLst>
              <a:rect l="0" t="0" r="r" b="b"/>
              <a:pathLst>
                <a:path w="154" h="152">
                  <a:moveTo>
                    <a:pt x="0" y="26"/>
                  </a:moveTo>
                  <a:lnTo>
                    <a:pt x="31" y="8"/>
                  </a:lnTo>
                  <a:lnTo>
                    <a:pt x="105" y="0"/>
                  </a:lnTo>
                  <a:lnTo>
                    <a:pt x="140" y="42"/>
                  </a:lnTo>
                  <a:lnTo>
                    <a:pt x="154" y="77"/>
                  </a:lnTo>
                  <a:lnTo>
                    <a:pt x="148" y="152"/>
                  </a:lnTo>
                  <a:lnTo>
                    <a:pt x="108" y="148"/>
                  </a:lnTo>
                  <a:lnTo>
                    <a:pt x="93" y="136"/>
                  </a:lnTo>
                  <a:lnTo>
                    <a:pt x="82" y="114"/>
                  </a:lnTo>
                  <a:lnTo>
                    <a:pt x="69" y="67"/>
                  </a:lnTo>
                  <a:lnTo>
                    <a:pt x="61" y="61"/>
                  </a:lnTo>
                  <a:lnTo>
                    <a:pt x="9" y="56"/>
                  </a:lnTo>
                  <a:lnTo>
                    <a:pt x="0" y="26"/>
                  </a:lnTo>
                  <a:close/>
                </a:path>
              </a:pathLst>
            </a:custGeom>
            <a:solidFill>
              <a:srgbClr val="0099FF"/>
            </a:solidFill>
            <a:ln w="3175" cmpd="sng">
              <a:solidFill>
                <a:schemeClr val="bg2"/>
              </a:solidFill>
              <a:round/>
              <a:headEnd/>
              <a:tailEnd/>
            </a:ln>
          </p:spPr>
          <p:txBody>
            <a:bodyPr/>
            <a:lstStyle/>
            <a:p>
              <a:endParaRPr lang="ko-KR" altLang="en-US"/>
            </a:p>
          </p:txBody>
        </p:sp>
        <p:sp>
          <p:nvSpPr>
            <p:cNvPr id="230484" name="Freeform 84"/>
            <p:cNvSpPr>
              <a:spLocks/>
            </p:cNvSpPr>
            <p:nvPr/>
          </p:nvSpPr>
          <p:spPr bwMode="auto">
            <a:xfrm>
              <a:off x="4982" y="1922"/>
              <a:ext cx="126" cy="190"/>
            </a:xfrm>
            <a:custGeom>
              <a:avLst/>
              <a:gdLst/>
              <a:ahLst/>
              <a:cxnLst>
                <a:cxn ang="0">
                  <a:pos x="7" y="254"/>
                </a:cxn>
                <a:cxn ang="0">
                  <a:pos x="71" y="105"/>
                </a:cxn>
                <a:cxn ang="0">
                  <a:pos x="114" y="100"/>
                </a:cxn>
                <a:cxn ang="0">
                  <a:pos x="138" y="17"/>
                </a:cxn>
                <a:cxn ang="0">
                  <a:pos x="193" y="0"/>
                </a:cxn>
                <a:cxn ang="0">
                  <a:pos x="214" y="19"/>
                </a:cxn>
                <a:cxn ang="0">
                  <a:pos x="191" y="91"/>
                </a:cxn>
                <a:cxn ang="0">
                  <a:pos x="216" y="169"/>
                </a:cxn>
                <a:cxn ang="0">
                  <a:pos x="179" y="202"/>
                </a:cxn>
                <a:cxn ang="0">
                  <a:pos x="205" y="284"/>
                </a:cxn>
                <a:cxn ang="0">
                  <a:pos x="259" y="302"/>
                </a:cxn>
                <a:cxn ang="0">
                  <a:pos x="421" y="491"/>
                </a:cxn>
                <a:cxn ang="0">
                  <a:pos x="415" y="548"/>
                </a:cxn>
                <a:cxn ang="0">
                  <a:pos x="339" y="619"/>
                </a:cxn>
                <a:cxn ang="0">
                  <a:pos x="313" y="610"/>
                </a:cxn>
                <a:cxn ang="0">
                  <a:pos x="281" y="598"/>
                </a:cxn>
                <a:cxn ang="0">
                  <a:pos x="231" y="522"/>
                </a:cxn>
                <a:cxn ang="0">
                  <a:pos x="207" y="475"/>
                </a:cxn>
                <a:cxn ang="0">
                  <a:pos x="208" y="392"/>
                </a:cxn>
                <a:cxn ang="0">
                  <a:pos x="83" y="360"/>
                </a:cxn>
                <a:cxn ang="0">
                  <a:pos x="79" y="281"/>
                </a:cxn>
                <a:cxn ang="0">
                  <a:pos x="0" y="254"/>
                </a:cxn>
                <a:cxn ang="0">
                  <a:pos x="7" y="254"/>
                </a:cxn>
              </a:cxnLst>
              <a:rect l="0" t="0" r="r" b="b"/>
              <a:pathLst>
                <a:path w="421" h="619">
                  <a:moveTo>
                    <a:pt x="7" y="254"/>
                  </a:moveTo>
                  <a:lnTo>
                    <a:pt x="71" y="105"/>
                  </a:lnTo>
                  <a:lnTo>
                    <a:pt x="114" y="100"/>
                  </a:lnTo>
                  <a:lnTo>
                    <a:pt x="138" y="17"/>
                  </a:lnTo>
                  <a:lnTo>
                    <a:pt x="193" y="0"/>
                  </a:lnTo>
                  <a:lnTo>
                    <a:pt x="214" y="19"/>
                  </a:lnTo>
                  <a:lnTo>
                    <a:pt x="191" y="91"/>
                  </a:lnTo>
                  <a:lnTo>
                    <a:pt x="216" y="169"/>
                  </a:lnTo>
                  <a:lnTo>
                    <a:pt x="179" y="202"/>
                  </a:lnTo>
                  <a:lnTo>
                    <a:pt x="205" y="284"/>
                  </a:lnTo>
                  <a:lnTo>
                    <a:pt x="259" y="302"/>
                  </a:lnTo>
                  <a:lnTo>
                    <a:pt x="421" y="491"/>
                  </a:lnTo>
                  <a:lnTo>
                    <a:pt x="415" y="548"/>
                  </a:lnTo>
                  <a:lnTo>
                    <a:pt x="339" y="619"/>
                  </a:lnTo>
                  <a:lnTo>
                    <a:pt x="313" y="610"/>
                  </a:lnTo>
                  <a:lnTo>
                    <a:pt x="281" y="598"/>
                  </a:lnTo>
                  <a:lnTo>
                    <a:pt x="231" y="522"/>
                  </a:lnTo>
                  <a:lnTo>
                    <a:pt x="207" y="475"/>
                  </a:lnTo>
                  <a:lnTo>
                    <a:pt x="208" y="392"/>
                  </a:lnTo>
                  <a:lnTo>
                    <a:pt x="83" y="360"/>
                  </a:lnTo>
                  <a:lnTo>
                    <a:pt x="79" y="281"/>
                  </a:lnTo>
                  <a:lnTo>
                    <a:pt x="0" y="254"/>
                  </a:lnTo>
                  <a:lnTo>
                    <a:pt x="7" y="254"/>
                  </a:lnTo>
                  <a:close/>
                </a:path>
              </a:pathLst>
            </a:custGeom>
            <a:solidFill>
              <a:srgbClr val="0099FF"/>
            </a:solidFill>
            <a:ln w="3175" cmpd="sng">
              <a:solidFill>
                <a:schemeClr val="bg2"/>
              </a:solidFill>
              <a:round/>
              <a:headEnd/>
              <a:tailEnd/>
            </a:ln>
          </p:spPr>
          <p:txBody>
            <a:bodyPr/>
            <a:lstStyle/>
            <a:p>
              <a:endParaRPr lang="ko-KR" altLang="en-US"/>
            </a:p>
          </p:txBody>
        </p:sp>
        <p:sp>
          <p:nvSpPr>
            <p:cNvPr id="230485" name="Freeform 85"/>
            <p:cNvSpPr>
              <a:spLocks/>
            </p:cNvSpPr>
            <p:nvPr/>
          </p:nvSpPr>
          <p:spPr bwMode="auto">
            <a:xfrm>
              <a:off x="3993" y="2065"/>
              <a:ext cx="305" cy="228"/>
            </a:xfrm>
            <a:custGeom>
              <a:avLst/>
              <a:gdLst/>
              <a:ahLst/>
              <a:cxnLst>
                <a:cxn ang="0">
                  <a:pos x="146" y="158"/>
                </a:cxn>
                <a:cxn ang="0">
                  <a:pos x="0" y="269"/>
                </a:cxn>
                <a:cxn ang="0">
                  <a:pos x="77" y="647"/>
                </a:cxn>
                <a:cxn ang="0">
                  <a:pos x="676" y="742"/>
                </a:cxn>
                <a:cxn ang="0">
                  <a:pos x="1017" y="0"/>
                </a:cxn>
                <a:cxn ang="0">
                  <a:pos x="146" y="158"/>
                </a:cxn>
              </a:cxnLst>
              <a:rect l="0" t="0" r="r" b="b"/>
              <a:pathLst>
                <a:path w="1017" h="742">
                  <a:moveTo>
                    <a:pt x="146" y="158"/>
                  </a:moveTo>
                  <a:lnTo>
                    <a:pt x="0" y="269"/>
                  </a:lnTo>
                  <a:lnTo>
                    <a:pt x="77" y="647"/>
                  </a:lnTo>
                  <a:lnTo>
                    <a:pt x="676" y="742"/>
                  </a:lnTo>
                  <a:lnTo>
                    <a:pt x="1017" y="0"/>
                  </a:lnTo>
                  <a:lnTo>
                    <a:pt x="146" y="158"/>
                  </a:lnTo>
                  <a:close/>
                </a:path>
              </a:pathLst>
            </a:custGeom>
            <a:solidFill>
              <a:srgbClr val="0099FF"/>
            </a:solidFill>
            <a:ln w="3175" cmpd="sng">
              <a:solidFill>
                <a:schemeClr val="bg2"/>
              </a:solidFill>
              <a:round/>
              <a:headEnd/>
              <a:tailEnd/>
            </a:ln>
          </p:spPr>
          <p:txBody>
            <a:bodyPr/>
            <a:lstStyle/>
            <a:p>
              <a:endParaRPr lang="ko-KR" altLang="en-US"/>
            </a:p>
          </p:txBody>
        </p:sp>
        <p:sp>
          <p:nvSpPr>
            <p:cNvPr id="230486" name="Freeform 86"/>
            <p:cNvSpPr>
              <a:spLocks/>
            </p:cNvSpPr>
            <p:nvPr/>
          </p:nvSpPr>
          <p:spPr bwMode="auto">
            <a:xfrm>
              <a:off x="4286" y="1662"/>
              <a:ext cx="591" cy="452"/>
            </a:xfrm>
            <a:custGeom>
              <a:avLst/>
              <a:gdLst/>
              <a:ahLst/>
              <a:cxnLst>
                <a:cxn ang="0">
                  <a:pos x="0" y="412"/>
                </a:cxn>
                <a:cxn ang="0">
                  <a:pos x="268" y="1031"/>
                </a:cxn>
                <a:cxn ang="0">
                  <a:pos x="1082" y="1478"/>
                </a:cxn>
                <a:cxn ang="0">
                  <a:pos x="1685" y="1106"/>
                </a:cxn>
                <a:cxn ang="0">
                  <a:pos x="1970" y="674"/>
                </a:cxn>
                <a:cxn ang="0">
                  <a:pos x="1733" y="15"/>
                </a:cxn>
                <a:cxn ang="0">
                  <a:pos x="453" y="0"/>
                </a:cxn>
                <a:cxn ang="0">
                  <a:pos x="0" y="412"/>
                </a:cxn>
              </a:cxnLst>
              <a:rect l="0" t="0" r="r" b="b"/>
              <a:pathLst>
                <a:path w="1970" h="1478">
                  <a:moveTo>
                    <a:pt x="0" y="412"/>
                  </a:moveTo>
                  <a:lnTo>
                    <a:pt x="268" y="1031"/>
                  </a:lnTo>
                  <a:lnTo>
                    <a:pt x="1082" y="1478"/>
                  </a:lnTo>
                  <a:lnTo>
                    <a:pt x="1685" y="1106"/>
                  </a:lnTo>
                  <a:lnTo>
                    <a:pt x="1970" y="674"/>
                  </a:lnTo>
                  <a:lnTo>
                    <a:pt x="1733" y="15"/>
                  </a:lnTo>
                  <a:lnTo>
                    <a:pt x="453" y="0"/>
                  </a:lnTo>
                  <a:lnTo>
                    <a:pt x="0" y="412"/>
                  </a:lnTo>
                  <a:close/>
                </a:path>
              </a:pathLst>
            </a:custGeom>
            <a:solidFill>
              <a:srgbClr val="0099FF"/>
            </a:solidFill>
            <a:ln w="3175" cmpd="sng">
              <a:solidFill>
                <a:schemeClr val="bg2"/>
              </a:solidFill>
              <a:round/>
              <a:headEnd/>
              <a:tailEnd/>
            </a:ln>
          </p:spPr>
          <p:txBody>
            <a:bodyPr/>
            <a:lstStyle/>
            <a:p>
              <a:endParaRPr lang="ko-KR" altLang="en-US"/>
            </a:p>
          </p:txBody>
        </p:sp>
        <p:sp>
          <p:nvSpPr>
            <p:cNvPr id="230487" name="Freeform 87"/>
            <p:cNvSpPr>
              <a:spLocks/>
            </p:cNvSpPr>
            <p:nvPr/>
          </p:nvSpPr>
          <p:spPr bwMode="auto">
            <a:xfrm>
              <a:off x="5054" y="3040"/>
              <a:ext cx="44" cy="11"/>
            </a:xfrm>
            <a:custGeom>
              <a:avLst/>
              <a:gdLst/>
              <a:ahLst/>
              <a:cxnLst>
                <a:cxn ang="0">
                  <a:pos x="0" y="34"/>
                </a:cxn>
                <a:cxn ang="0">
                  <a:pos x="14" y="10"/>
                </a:cxn>
                <a:cxn ang="0">
                  <a:pos x="150" y="0"/>
                </a:cxn>
                <a:cxn ang="0">
                  <a:pos x="119" y="35"/>
                </a:cxn>
                <a:cxn ang="0">
                  <a:pos x="0" y="34"/>
                </a:cxn>
              </a:cxnLst>
              <a:rect l="0" t="0" r="r" b="b"/>
              <a:pathLst>
                <a:path w="150" h="35">
                  <a:moveTo>
                    <a:pt x="0" y="34"/>
                  </a:moveTo>
                  <a:lnTo>
                    <a:pt x="14" y="10"/>
                  </a:lnTo>
                  <a:lnTo>
                    <a:pt x="150" y="0"/>
                  </a:lnTo>
                  <a:lnTo>
                    <a:pt x="119" y="35"/>
                  </a:lnTo>
                  <a:lnTo>
                    <a:pt x="0" y="34"/>
                  </a:lnTo>
                  <a:close/>
                </a:path>
              </a:pathLst>
            </a:custGeom>
            <a:solidFill>
              <a:srgbClr val="0099FF"/>
            </a:solidFill>
            <a:ln w="3175" cmpd="sng">
              <a:solidFill>
                <a:schemeClr val="bg2"/>
              </a:solidFill>
              <a:round/>
              <a:headEnd/>
              <a:tailEnd/>
            </a:ln>
          </p:spPr>
          <p:txBody>
            <a:bodyPr/>
            <a:lstStyle/>
            <a:p>
              <a:endParaRPr lang="ko-KR" altLang="en-US"/>
            </a:p>
          </p:txBody>
        </p:sp>
        <p:sp>
          <p:nvSpPr>
            <p:cNvPr id="230488" name="Freeform 88"/>
            <p:cNvSpPr>
              <a:spLocks/>
            </p:cNvSpPr>
            <p:nvPr/>
          </p:nvSpPr>
          <p:spPr bwMode="auto">
            <a:xfrm>
              <a:off x="5114" y="3044"/>
              <a:ext cx="50" cy="13"/>
            </a:xfrm>
            <a:custGeom>
              <a:avLst/>
              <a:gdLst/>
              <a:ahLst/>
              <a:cxnLst>
                <a:cxn ang="0">
                  <a:pos x="0" y="43"/>
                </a:cxn>
                <a:cxn ang="0">
                  <a:pos x="34" y="0"/>
                </a:cxn>
                <a:cxn ang="0">
                  <a:pos x="169" y="11"/>
                </a:cxn>
                <a:cxn ang="0">
                  <a:pos x="140" y="40"/>
                </a:cxn>
                <a:cxn ang="0">
                  <a:pos x="0" y="43"/>
                </a:cxn>
              </a:cxnLst>
              <a:rect l="0" t="0" r="r" b="b"/>
              <a:pathLst>
                <a:path w="169" h="43">
                  <a:moveTo>
                    <a:pt x="0" y="43"/>
                  </a:moveTo>
                  <a:lnTo>
                    <a:pt x="34" y="0"/>
                  </a:lnTo>
                  <a:lnTo>
                    <a:pt x="169" y="11"/>
                  </a:lnTo>
                  <a:lnTo>
                    <a:pt x="140" y="40"/>
                  </a:lnTo>
                  <a:lnTo>
                    <a:pt x="0" y="43"/>
                  </a:lnTo>
                  <a:close/>
                </a:path>
              </a:pathLst>
            </a:custGeom>
            <a:solidFill>
              <a:srgbClr val="0099FF"/>
            </a:solidFill>
            <a:ln w="3175" cmpd="sng">
              <a:solidFill>
                <a:schemeClr val="bg2"/>
              </a:solidFill>
              <a:round/>
              <a:headEnd/>
              <a:tailEnd/>
            </a:ln>
          </p:spPr>
          <p:txBody>
            <a:bodyPr/>
            <a:lstStyle/>
            <a:p>
              <a:endParaRPr lang="ko-KR" altLang="en-US"/>
            </a:p>
          </p:txBody>
        </p:sp>
        <p:sp>
          <p:nvSpPr>
            <p:cNvPr id="230489" name="Freeform 89"/>
            <p:cNvSpPr>
              <a:spLocks/>
            </p:cNvSpPr>
            <p:nvPr/>
          </p:nvSpPr>
          <p:spPr bwMode="auto">
            <a:xfrm>
              <a:off x="5098" y="3064"/>
              <a:ext cx="20" cy="24"/>
            </a:xfrm>
            <a:custGeom>
              <a:avLst/>
              <a:gdLst/>
              <a:ahLst/>
              <a:cxnLst>
                <a:cxn ang="0">
                  <a:pos x="68" y="75"/>
                </a:cxn>
                <a:cxn ang="0">
                  <a:pos x="69" y="19"/>
                </a:cxn>
                <a:cxn ang="0">
                  <a:pos x="15" y="0"/>
                </a:cxn>
                <a:cxn ang="0">
                  <a:pos x="0" y="25"/>
                </a:cxn>
                <a:cxn ang="0">
                  <a:pos x="68" y="75"/>
                </a:cxn>
              </a:cxnLst>
              <a:rect l="0" t="0" r="r" b="b"/>
              <a:pathLst>
                <a:path w="69" h="75">
                  <a:moveTo>
                    <a:pt x="68" y="75"/>
                  </a:moveTo>
                  <a:lnTo>
                    <a:pt x="69" y="19"/>
                  </a:lnTo>
                  <a:lnTo>
                    <a:pt x="15" y="0"/>
                  </a:lnTo>
                  <a:lnTo>
                    <a:pt x="0" y="25"/>
                  </a:lnTo>
                  <a:lnTo>
                    <a:pt x="68" y="75"/>
                  </a:lnTo>
                  <a:close/>
                </a:path>
              </a:pathLst>
            </a:custGeom>
            <a:solidFill>
              <a:srgbClr val="0099FF"/>
            </a:solidFill>
            <a:ln w="3175" cmpd="sng">
              <a:solidFill>
                <a:schemeClr val="bg2"/>
              </a:solidFill>
              <a:round/>
              <a:headEnd/>
              <a:tailEnd/>
            </a:ln>
          </p:spPr>
          <p:txBody>
            <a:bodyPr/>
            <a:lstStyle/>
            <a:p>
              <a:endParaRPr lang="ko-KR" altLang="en-US"/>
            </a:p>
          </p:txBody>
        </p:sp>
        <p:sp>
          <p:nvSpPr>
            <p:cNvPr id="230490" name="Freeform 90"/>
            <p:cNvSpPr>
              <a:spLocks/>
            </p:cNvSpPr>
            <p:nvPr/>
          </p:nvSpPr>
          <p:spPr bwMode="auto">
            <a:xfrm>
              <a:off x="5172" y="3061"/>
              <a:ext cx="61" cy="38"/>
            </a:xfrm>
            <a:custGeom>
              <a:avLst/>
              <a:gdLst/>
              <a:ahLst/>
              <a:cxnLst>
                <a:cxn ang="0">
                  <a:pos x="204" y="12"/>
                </a:cxn>
                <a:cxn ang="0">
                  <a:pos x="193" y="3"/>
                </a:cxn>
                <a:cxn ang="0">
                  <a:pos x="94" y="0"/>
                </a:cxn>
                <a:cxn ang="0">
                  <a:pos x="19" y="36"/>
                </a:cxn>
                <a:cxn ang="0">
                  <a:pos x="0" y="71"/>
                </a:cxn>
                <a:cxn ang="0">
                  <a:pos x="7" y="123"/>
                </a:cxn>
                <a:cxn ang="0">
                  <a:pos x="175" y="26"/>
                </a:cxn>
                <a:cxn ang="0">
                  <a:pos x="204" y="12"/>
                </a:cxn>
              </a:cxnLst>
              <a:rect l="0" t="0" r="r" b="b"/>
              <a:pathLst>
                <a:path w="204" h="123">
                  <a:moveTo>
                    <a:pt x="204" y="12"/>
                  </a:moveTo>
                  <a:lnTo>
                    <a:pt x="193" y="3"/>
                  </a:lnTo>
                  <a:lnTo>
                    <a:pt x="94" y="0"/>
                  </a:lnTo>
                  <a:lnTo>
                    <a:pt x="19" y="36"/>
                  </a:lnTo>
                  <a:lnTo>
                    <a:pt x="0" y="71"/>
                  </a:lnTo>
                  <a:lnTo>
                    <a:pt x="7" y="123"/>
                  </a:lnTo>
                  <a:lnTo>
                    <a:pt x="175" y="26"/>
                  </a:lnTo>
                  <a:lnTo>
                    <a:pt x="204" y="12"/>
                  </a:lnTo>
                  <a:close/>
                </a:path>
              </a:pathLst>
            </a:custGeom>
            <a:solidFill>
              <a:srgbClr val="0099FF"/>
            </a:solidFill>
            <a:ln w="3175" cmpd="sng">
              <a:solidFill>
                <a:schemeClr val="bg2"/>
              </a:solidFill>
              <a:round/>
              <a:headEnd/>
              <a:tailEnd/>
            </a:ln>
          </p:spPr>
          <p:txBody>
            <a:bodyPr/>
            <a:lstStyle/>
            <a:p>
              <a:endParaRPr lang="ko-KR" altLang="en-US"/>
            </a:p>
          </p:txBody>
        </p:sp>
        <p:sp>
          <p:nvSpPr>
            <p:cNvPr id="230491" name="Freeform 91"/>
            <p:cNvSpPr>
              <a:spLocks/>
            </p:cNvSpPr>
            <p:nvPr/>
          </p:nvSpPr>
          <p:spPr bwMode="auto">
            <a:xfrm>
              <a:off x="5329" y="2875"/>
              <a:ext cx="167" cy="183"/>
            </a:xfrm>
            <a:custGeom>
              <a:avLst/>
              <a:gdLst/>
              <a:ahLst/>
              <a:cxnLst>
                <a:cxn ang="0">
                  <a:pos x="514" y="599"/>
                </a:cxn>
                <a:cxn ang="0">
                  <a:pos x="558" y="170"/>
                </a:cxn>
                <a:cxn ang="0">
                  <a:pos x="531" y="151"/>
                </a:cxn>
                <a:cxn ang="0">
                  <a:pos x="517" y="168"/>
                </a:cxn>
                <a:cxn ang="0">
                  <a:pos x="347" y="83"/>
                </a:cxn>
                <a:cxn ang="0">
                  <a:pos x="250" y="185"/>
                </a:cxn>
                <a:cxn ang="0">
                  <a:pos x="170" y="155"/>
                </a:cxn>
                <a:cxn ang="0">
                  <a:pos x="162" y="138"/>
                </a:cxn>
                <a:cxn ang="0">
                  <a:pos x="146" y="60"/>
                </a:cxn>
                <a:cxn ang="0">
                  <a:pos x="139" y="36"/>
                </a:cxn>
                <a:cxn ang="0">
                  <a:pos x="76" y="0"/>
                </a:cxn>
                <a:cxn ang="0">
                  <a:pos x="0" y="60"/>
                </a:cxn>
                <a:cxn ang="0">
                  <a:pos x="23" y="109"/>
                </a:cxn>
                <a:cxn ang="0">
                  <a:pos x="80" y="120"/>
                </a:cxn>
                <a:cxn ang="0">
                  <a:pos x="35" y="161"/>
                </a:cxn>
                <a:cxn ang="0">
                  <a:pos x="68" y="198"/>
                </a:cxn>
                <a:cxn ang="0">
                  <a:pos x="47" y="237"/>
                </a:cxn>
                <a:cxn ang="0">
                  <a:pos x="88" y="262"/>
                </a:cxn>
                <a:cxn ang="0">
                  <a:pos x="141" y="227"/>
                </a:cxn>
                <a:cxn ang="0">
                  <a:pos x="405" y="382"/>
                </a:cxn>
                <a:cxn ang="0">
                  <a:pos x="405" y="418"/>
                </a:cxn>
                <a:cxn ang="0">
                  <a:pos x="417" y="547"/>
                </a:cxn>
                <a:cxn ang="0">
                  <a:pos x="514" y="599"/>
                </a:cxn>
              </a:cxnLst>
              <a:rect l="0" t="0" r="r" b="b"/>
              <a:pathLst>
                <a:path w="558" h="599">
                  <a:moveTo>
                    <a:pt x="514" y="599"/>
                  </a:moveTo>
                  <a:lnTo>
                    <a:pt x="558" y="170"/>
                  </a:lnTo>
                  <a:lnTo>
                    <a:pt x="531" y="151"/>
                  </a:lnTo>
                  <a:lnTo>
                    <a:pt x="517" y="168"/>
                  </a:lnTo>
                  <a:lnTo>
                    <a:pt x="347" y="83"/>
                  </a:lnTo>
                  <a:lnTo>
                    <a:pt x="250" y="185"/>
                  </a:lnTo>
                  <a:lnTo>
                    <a:pt x="170" y="155"/>
                  </a:lnTo>
                  <a:lnTo>
                    <a:pt x="162" y="138"/>
                  </a:lnTo>
                  <a:lnTo>
                    <a:pt x="146" y="60"/>
                  </a:lnTo>
                  <a:lnTo>
                    <a:pt x="139" y="36"/>
                  </a:lnTo>
                  <a:lnTo>
                    <a:pt x="76" y="0"/>
                  </a:lnTo>
                  <a:lnTo>
                    <a:pt x="0" y="60"/>
                  </a:lnTo>
                  <a:lnTo>
                    <a:pt x="23" y="109"/>
                  </a:lnTo>
                  <a:lnTo>
                    <a:pt x="80" y="120"/>
                  </a:lnTo>
                  <a:lnTo>
                    <a:pt x="35" y="161"/>
                  </a:lnTo>
                  <a:lnTo>
                    <a:pt x="68" y="198"/>
                  </a:lnTo>
                  <a:lnTo>
                    <a:pt x="47" y="237"/>
                  </a:lnTo>
                  <a:lnTo>
                    <a:pt x="88" y="262"/>
                  </a:lnTo>
                  <a:lnTo>
                    <a:pt x="141" y="227"/>
                  </a:lnTo>
                  <a:lnTo>
                    <a:pt x="405" y="382"/>
                  </a:lnTo>
                  <a:lnTo>
                    <a:pt x="405" y="418"/>
                  </a:lnTo>
                  <a:lnTo>
                    <a:pt x="417" y="547"/>
                  </a:lnTo>
                  <a:lnTo>
                    <a:pt x="514" y="599"/>
                  </a:lnTo>
                  <a:close/>
                </a:path>
              </a:pathLst>
            </a:custGeom>
            <a:solidFill>
              <a:srgbClr val="0099FF"/>
            </a:solidFill>
            <a:ln w="3175" cmpd="sng">
              <a:solidFill>
                <a:schemeClr val="bg2"/>
              </a:solidFill>
              <a:round/>
              <a:headEnd/>
              <a:tailEnd/>
            </a:ln>
          </p:spPr>
          <p:txBody>
            <a:bodyPr/>
            <a:lstStyle/>
            <a:p>
              <a:endParaRPr lang="ko-KR" altLang="en-US"/>
            </a:p>
          </p:txBody>
        </p:sp>
        <p:sp>
          <p:nvSpPr>
            <p:cNvPr id="230492" name="Freeform 92"/>
            <p:cNvSpPr>
              <a:spLocks/>
            </p:cNvSpPr>
            <p:nvPr/>
          </p:nvSpPr>
          <p:spPr bwMode="auto">
            <a:xfrm>
              <a:off x="5623" y="2966"/>
              <a:ext cx="59" cy="40"/>
            </a:xfrm>
            <a:custGeom>
              <a:avLst/>
              <a:gdLst/>
              <a:ahLst/>
              <a:cxnLst>
                <a:cxn ang="0">
                  <a:pos x="0" y="95"/>
                </a:cxn>
                <a:cxn ang="0">
                  <a:pos x="53" y="57"/>
                </a:cxn>
                <a:cxn ang="0">
                  <a:pos x="86" y="83"/>
                </a:cxn>
                <a:cxn ang="0">
                  <a:pos x="149" y="51"/>
                </a:cxn>
                <a:cxn ang="0">
                  <a:pos x="155" y="0"/>
                </a:cxn>
                <a:cxn ang="0">
                  <a:pos x="197" y="6"/>
                </a:cxn>
                <a:cxn ang="0">
                  <a:pos x="190" y="42"/>
                </a:cxn>
                <a:cxn ang="0">
                  <a:pos x="86" y="128"/>
                </a:cxn>
                <a:cxn ang="0">
                  <a:pos x="0" y="95"/>
                </a:cxn>
              </a:cxnLst>
              <a:rect l="0" t="0" r="r" b="b"/>
              <a:pathLst>
                <a:path w="197" h="128">
                  <a:moveTo>
                    <a:pt x="0" y="95"/>
                  </a:moveTo>
                  <a:lnTo>
                    <a:pt x="53" y="57"/>
                  </a:lnTo>
                  <a:lnTo>
                    <a:pt x="86" y="83"/>
                  </a:lnTo>
                  <a:lnTo>
                    <a:pt x="149" y="51"/>
                  </a:lnTo>
                  <a:lnTo>
                    <a:pt x="155" y="0"/>
                  </a:lnTo>
                  <a:lnTo>
                    <a:pt x="197" y="6"/>
                  </a:lnTo>
                  <a:lnTo>
                    <a:pt x="190" y="42"/>
                  </a:lnTo>
                  <a:lnTo>
                    <a:pt x="86" y="128"/>
                  </a:lnTo>
                  <a:lnTo>
                    <a:pt x="0" y="95"/>
                  </a:lnTo>
                  <a:close/>
                </a:path>
              </a:pathLst>
            </a:custGeom>
            <a:solidFill>
              <a:srgbClr val="0099FF"/>
            </a:solidFill>
            <a:ln w="3175" cmpd="sng">
              <a:solidFill>
                <a:schemeClr val="bg2"/>
              </a:solidFill>
              <a:round/>
              <a:headEnd/>
              <a:tailEnd/>
            </a:ln>
          </p:spPr>
          <p:txBody>
            <a:bodyPr/>
            <a:lstStyle/>
            <a:p>
              <a:endParaRPr lang="ko-KR" altLang="en-US"/>
            </a:p>
          </p:txBody>
        </p:sp>
        <p:sp>
          <p:nvSpPr>
            <p:cNvPr id="230493" name="Freeform 93"/>
            <p:cNvSpPr>
              <a:spLocks/>
            </p:cNvSpPr>
            <p:nvPr/>
          </p:nvSpPr>
          <p:spPr bwMode="auto">
            <a:xfrm>
              <a:off x="5088" y="2457"/>
              <a:ext cx="77" cy="112"/>
            </a:xfrm>
            <a:custGeom>
              <a:avLst/>
              <a:gdLst/>
              <a:ahLst/>
              <a:cxnLst>
                <a:cxn ang="0">
                  <a:pos x="8" y="0"/>
                </a:cxn>
                <a:cxn ang="0">
                  <a:pos x="120" y="33"/>
                </a:cxn>
                <a:cxn ang="0">
                  <a:pos x="157" y="154"/>
                </a:cxn>
                <a:cxn ang="0">
                  <a:pos x="117" y="227"/>
                </a:cxn>
                <a:cxn ang="0">
                  <a:pos x="142" y="291"/>
                </a:cxn>
                <a:cxn ang="0">
                  <a:pos x="234" y="323"/>
                </a:cxn>
                <a:cxn ang="0">
                  <a:pos x="238" y="346"/>
                </a:cxn>
                <a:cxn ang="0">
                  <a:pos x="247" y="349"/>
                </a:cxn>
                <a:cxn ang="0">
                  <a:pos x="253" y="370"/>
                </a:cxn>
                <a:cxn ang="0">
                  <a:pos x="87" y="330"/>
                </a:cxn>
                <a:cxn ang="0">
                  <a:pos x="93" y="290"/>
                </a:cxn>
                <a:cxn ang="0">
                  <a:pos x="62" y="290"/>
                </a:cxn>
                <a:cxn ang="0">
                  <a:pos x="0" y="192"/>
                </a:cxn>
                <a:cxn ang="0">
                  <a:pos x="25" y="168"/>
                </a:cxn>
                <a:cxn ang="0">
                  <a:pos x="8" y="0"/>
                </a:cxn>
              </a:cxnLst>
              <a:rect l="0" t="0" r="r" b="b"/>
              <a:pathLst>
                <a:path w="253" h="370">
                  <a:moveTo>
                    <a:pt x="8" y="0"/>
                  </a:moveTo>
                  <a:lnTo>
                    <a:pt x="120" y="33"/>
                  </a:lnTo>
                  <a:lnTo>
                    <a:pt x="157" y="154"/>
                  </a:lnTo>
                  <a:lnTo>
                    <a:pt x="117" y="227"/>
                  </a:lnTo>
                  <a:lnTo>
                    <a:pt x="142" y="291"/>
                  </a:lnTo>
                  <a:lnTo>
                    <a:pt x="234" y="323"/>
                  </a:lnTo>
                  <a:lnTo>
                    <a:pt x="238" y="346"/>
                  </a:lnTo>
                  <a:lnTo>
                    <a:pt x="247" y="349"/>
                  </a:lnTo>
                  <a:lnTo>
                    <a:pt x="253" y="370"/>
                  </a:lnTo>
                  <a:lnTo>
                    <a:pt x="87" y="330"/>
                  </a:lnTo>
                  <a:lnTo>
                    <a:pt x="93" y="290"/>
                  </a:lnTo>
                  <a:lnTo>
                    <a:pt x="62" y="290"/>
                  </a:lnTo>
                  <a:lnTo>
                    <a:pt x="0" y="192"/>
                  </a:lnTo>
                  <a:lnTo>
                    <a:pt x="25" y="168"/>
                  </a:lnTo>
                  <a:lnTo>
                    <a:pt x="8" y="0"/>
                  </a:lnTo>
                  <a:close/>
                </a:path>
              </a:pathLst>
            </a:custGeom>
            <a:solidFill>
              <a:srgbClr val="0099FF"/>
            </a:solidFill>
            <a:ln w="3175" cmpd="sng">
              <a:solidFill>
                <a:schemeClr val="bg2"/>
              </a:solidFill>
              <a:round/>
              <a:headEnd/>
              <a:tailEnd/>
            </a:ln>
          </p:spPr>
          <p:txBody>
            <a:bodyPr/>
            <a:lstStyle/>
            <a:p>
              <a:endParaRPr lang="ko-KR" altLang="en-US"/>
            </a:p>
          </p:txBody>
        </p:sp>
        <p:sp>
          <p:nvSpPr>
            <p:cNvPr id="230494" name="Freeform 94"/>
            <p:cNvSpPr>
              <a:spLocks/>
            </p:cNvSpPr>
            <p:nvPr/>
          </p:nvSpPr>
          <p:spPr bwMode="auto">
            <a:xfrm>
              <a:off x="4400" y="2677"/>
              <a:ext cx="39" cy="68"/>
            </a:xfrm>
            <a:custGeom>
              <a:avLst/>
              <a:gdLst/>
              <a:ahLst/>
              <a:cxnLst>
                <a:cxn ang="0">
                  <a:pos x="19" y="0"/>
                </a:cxn>
                <a:cxn ang="0">
                  <a:pos x="71" y="6"/>
                </a:cxn>
                <a:cxn ang="0">
                  <a:pos x="129" y="171"/>
                </a:cxn>
                <a:cxn ang="0">
                  <a:pos x="17" y="223"/>
                </a:cxn>
                <a:cxn ang="0">
                  <a:pos x="0" y="123"/>
                </a:cxn>
                <a:cxn ang="0">
                  <a:pos x="19" y="0"/>
                </a:cxn>
              </a:cxnLst>
              <a:rect l="0" t="0" r="r" b="b"/>
              <a:pathLst>
                <a:path w="129" h="223">
                  <a:moveTo>
                    <a:pt x="19" y="0"/>
                  </a:moveTo>
                  <a:lnTo>
                    <a:pt x="71" y="6"/>
                  </a:lnTo>
                  <a:lnTo>
                    <a:pt x="129" y="171"/>
                  </a:lnTo>
                  <a:lnTo>
                    <a:pt x="17" y="223"/>
                  </a:lnTo>
                  <a:lnTo>
                    <a:pt x="0" y="123"/>
                  </a:lnTo>
                  <a:lnTo>
                    <a:pt x="19" y="0"/>
                  </a:lnTo>
                  <a:close/>
                </a:path>
              </a:pathLst>
            </a:custGeom>
            <a:solidFill>
              <a:srgbClr val="0099FF"/>
            </a:solidFill>
            <a:ln w="3175" cmpd="sng">
              <a:solidFill>
                <a:schemeClr val="bg2"/>
              </a:solidFill>
              <a:round/>
              <a:headEnd/>
              <a:tailEnd/>
            </a:ln>
          </p:spPr>
          <p:txBody>
            <a:bodyPr/>
            <a:lstStyle/>
            <a:p>
              <a:endParaRPr lang="ko-KR" altLang="en-US"/>
            </a:p>
          </p:txBody>
        </p:sp>
        <p:sp>
          <p:nvSpPr>
            <p:cNvPr id="230495" name="Freeform 95"/>
            <p:cNvSpPr>
              <a:spLocks/>
            </p:cNvSpPr>
            <p:nvPr/>
          </p:nvSpPr>
          <p:spPr bwMode="auto">
            <a:xfrm>
              <a:off x="4745" y="2727"/>
              <a:ext cx="93" cy="111"/>
            </a:xfrm>
            <a:custGeom>
              <a:avLst/>
              <a:gdLst/>
              <a:ahLst/>
              <a:cxnLst>
                <a:cxn ang="0">
                  <a:pos x="18" y="34"/>
                </a:cxn>
                <a:cxn ang="0">
                  <a:pos x="127" y="34"/>
                </a:cxn>
                <a:cxn ang="0">
                  <a:pos x="203" y="29"/>
                </a:cxn>
                <a:cxn ang="0">
                  <a:pos x="243" y="112"/>
                </a:cxn>
                <a:cxn ang="0">
                  <a:pos x="308" y="353"/>
                </a:cxn>
                <a:cxn ang="0">
                  <a:pos x="299" y="362"/>
                </a:cxn>
                <a:cxn ang="0">
                  <a:pos x="187" y="307"/>
                </a:cxn>
                <a:cxn ang="0">
                  <a:pos x="0" y="92"/>
                </a:cxn>
                <a:cxn ang="0">
                  <a:pos x="37" y="81"/>
                </a:cxn>
                <a:cxn ang="0">
                  <a:pos x="48" y="0"/>
                </a:cxn>
                <a:cxn ang="0">
                  <a:pos x="18" y="34"/>
                </a:cxn>
              </a:cxnLst>
              <a:rect l="0" t="0" r="r" b="b"/>
              <a:pathLst>
                <a:path w="308" h="362">
                  <a:moveTo>
                    <a:pt x="18" y="34"/>
                  </a:moveTo>
                  <a:lnTo>
                    <a:pt x="127" y="34"/>
                  </a:lnTo>
                  <a:lnTo>
                    <a:pt x="203" y="29"/>
                  </a:lnTo>
                  <a:lnTo>
                    <a:pt x="243" y="112"/>
                  </a:lnTo>
                  <a:lnTo>
                    <a:pt x="308" y="353"/>
                  </a:lnTo>
                  <a:lnTo>
                    <a:pt x="299" y="362"/>
                  </a:lnTo>
                  <a:lnTo>
                    <a:pt x="187" y="307"/>
                  </a:lnTo>
                  <a:lnTo>
                    <a:pt x="0" y="92"/>
                  </a:lnTo>
                  <a:lnTo>
                    <a:pt x="37" y="81"/>
                  </a:lnTo>
                  <a:lnTo>
                    <a:pt x="48" y="0"/>
                  </a:lnTo>
                  <a:lnTo>
                    <a:pt x="18" y="34"/>
                  </a:lnTo>
                  <a:close/>
                </a:path>
              </a:pathLst>
            </a:custGeom>
            <a:solidFill>
              <a:srgbClr val="0099FF"/>
            </a:solidFill>
            <a:ln w="3175" cmpd="sng">
              <a:solidFill>
                <a:schemeClr val="bg2"/>
              </a:solidFill>
              <a:round/>
              <a:headEnd/>
              <a:tailEnd/>
            </a:ln>
          </p:spPr>
          <p:txBody>
            <a:bodyPr/>
            <a:lstStyle/>
            <a:p>
              <a:endParaRPr lang="ko-KR" altLang="en-US"/>
            </a:p>
          </p:txBody>
        </p:sp>
        <p:sp>
          <p:nvSpPr>
            <p:cNvPr id="230496" name="Freeform 96"/>
            <p:cNvSpPr>
              <a:spLocks/>
            </p:cNvSpPr>
            <p:nvPr/>
          </p:nvSpPr>
          <p:spPr bwMode="auto">
            <a:xfrm>
              <a:off x="3199" y="1480"/>
              <a:ext cx="163" cy="263"/>
            </a:xfrm>
            <a:custGeom>
              <a:avLst/>
              <a:gdLst/>
              <a:ahLst/>
              <a:cxnLst>
                <a:cxn ang="0">
                  <a:pos x="11" y="665"/>
                </a:cxn>
                <a:cxn ang="0">
                  <a:pos x="120" y="859"/>
                </a:cxn>
                <a:cxn ang="0">
                  <a:pos x="240" y="823"/>
                </a:cxn>
                <a:cxn ang="0">
                  <a:pos x="289" y="688"/>
                </a:cxn>
                <a:cxn ang="0">
                  <a:pos x="359" y="616"/>
                </a:cxn>
                <a:cxn ang="0">
                  <a:pos x="362" y="572"/>
                </a:cxn>
                <a:cxn ang="0">
                  <a:pos x="319" y="561"/>
                </a:cxn>
                <a:cxn ang="0">
                  <a:pos x="319" y="439"/>
                </a:cxn>
                <a:cxn ang="0">
                  <a:pos x="446" y="334"/>
                </a:cxn>
                <a:cxn ang="0">
                  <a:pos x="498" y="213"/>
                </a:cxn>
                <a:cxn ang="0">
                  <a:pos x="541" y="199"/>
                </a:cxn>
                <a:cxn ang="0">
                  <a:pos x="547" y="148"/>
                </a:cxn>
                <a:cxn ang="0">
                  <a:pos x="501" y="117"/>
                </a:cxn>
                <a:cxn ang="0">
                  <a:pos x="505" y="83"/>
                </a:cxn>
                <a:cxn ang="0">
                  <a:pos x="417" y="0"/>
                </a:cxn>
                <a:cxn ang="0">
                  <a:pos x="250" y="54"/>
                </a:cxn>
                <a:cxn ang="0">
                  <a:pos x="93" y="229"/>
                </a:cxn>
                <a:cxn ang="0">
                  <a:pos x="0" y="468"/>
                </a:cxn>
                <a:cxn ang="0">
                  <a:pos x="11" y="665"/>
                </a:cxn>
              </a:cxnLst>
              <a:rect l="0" t="0" r="r" b="b"/>
              <a:pathLst>
                <a:path w="547" h="859">
                  <a:moveTo>
                    <a:pt x="11" y="665"/>
                  </a:moveTo>
                  <a:lnTo>
                    <a:pt x="120" y="859"/>
                  </a:lnTo>
                  <a:lnTo>
                    <a:pt x="240" y="823"/>
                  </a:lnTo>
                  <a:lnTo>
                    <a:pt x="289" y="688"/>
                  </a:lnTo>
                  <a:lnTo>
                    <a:pt x="359" y="616"/>
                  </a:lnTo>
                  <a:lnTo>
                    <a:pt x="362" y="572"/>
                  </a:lnTo>
                  <a:lnTo>
                    <a:pt x="319" y="561"/>
                  </a:lnTo>
                  <a:lnTo>
                    <a:pt x="319" y="439"/>
                  </a:lnTo>
                  <a:lnTo>
                    <a:pt x="446" y="334"/>
                  </a:lnTo>
                  <a:lnTo>
                    <a:pt x="498" y="213"/>
                  </a:lnTo>
                  <a:lnTo>
                    <a:pt x="541" y="199"/>
                  </a:lnTo>
                  <a:lnTo>
                    <a:pt x="547" y="148"/>
                  </a:lnTo>
                  <a:lnTo>
                    <a:pt x="501" y="117"/>
                  </a:lnTo>
                  <a:lnTo>
                    <a:pt x="505" y="83"/>
                  </a:lnTo>
                  <a:lnTo>
                    <a:pt x="417" y="0"/>
                  </a:lnTo>
                  <a:lnTo>
                    <a:pt x="250" y="54"/>
                  </a:lnTo>
                  <a:lnTo>
                    <a:pt x="93" y="229"/>
                  </a:lnTo>
                  <a:lnTo>
                    <a:pt x="0" y="468"/>
                  </a:lnTo>
                  <a:lnTo>
                    <a:pt x="11" y="665"/>
                  </a:lnTo>
                  <a:close/>
                </a:path>
              </a:pathLst>
            </a:custGeom>
            <a:solidFill>
              <a:srgbClr val="0099FF"/>
            </a:solidFill>
            <a:ln w="3175" cmpd="sng">
              <a:solidFill>
                <a:schemeClr val="bg2"/>
              </a:solidFill>
              <a:round/>
              <a:headEnd/>
              <a:tailEnd/>
            </a:ln>
          </p:spPr>
          <p:txBody>
            <a:bodyPr/>
            <a:lstStyle/>
            <a:p>
              <a:endParaRPr lang="ko-KR" altLang="en-US"/>
            </a:p>
          </p:txBody>
        </p:sp>
        <p:sp>
          <p:nvSpPr>
            <p:cNvPr id="230497" name="Freeform 97"/>
            <p:cNvSpPr>
              <a:spLocks/>
            </p:cNvSpPr>
            <p:nvPr/>
          </p:nvSpPr>
          <p:spPr bwMode="auto">
            <a:xfrm>
              <a:off x="2961" y="1689"/>
              <a:ext cx="96" cy="181"/>
            </a:xfrm>
            <a:custGeom>
              <a:avLst/>
              <a:gdLst/>
              <a:ahLst/>
              <a:cxnLst>
                <a:cxn ang="0">
                  <a:pos x="134" y="6"/>
                </a:cxn>
                <a:cxn ang="0">
                  <a:pos x="127" y="45"/>
                </a:cxn>
                <a:cxn ang="0">
                  <a:pos x="173" y="62"/>
                </a:cxn>
                <a:cxn ang="0">
                  <a:pos x="188" y="95"/>
                </a:cxn>
                <a:cxn ang="0">
                  <a:pos x="170" y="166"/>
                </a:cxn>
                <a:cxn ang="0">
                  <a:pos x="318" y="387"/>
                </a:cxn>
                <a:cxn ang="0">
                  <a:pos x="287" y="504"/>
                </a:cxn>
                <a:cxn ang="0">
                  <a:pos x="205" y="513"/>
                </a:cxn>
                <a:cxn ang="0">
                  <a:pos x="93" y="522"/>
                </a:cxn>
                <a:cxn ang="0">
                  <a:pos x="0" y="590"/>
                </a:cxn>
                <a:cxn ang="0">
                  <a:pos x="24" y="520"/>
                </a:cxn>
                <a:cxn ang="0">
                  <a:pos x="118" y="485"/>
                </a:cxn>
                <a:cxn ang="0">
                  <a:pos x="56" y="475"/>
                </a:cxn>
                <a:cxn ang="0">
                  <a:pos x="77" y="375"/>
                </a:cxn>
                <a:cxn ang="0">
                  <a:pos x="127" y="377"/>
                </a:cxn>
                <a:cxn ang="0">
                  <a:pos x="105" y="250"/>
                </a:cxn>
                <a:cxn ang="0">
                  <a:pos x="64" y="248"/>
                </a:cxn>
                <a:cxn ang="0">
                  <a:pos x="41" y="207"/>
                </a:cxn>
                <a:cxn ang="0">
                  <a:pos x="25" y="116"/>
                </a:cxn>
                <a:cxn ang="0">
                  <a:pos x="35" y="43"/>
                </a:cxn>
                <a:cxn ang="0">
                  <a:pos x="94" y="0"/>
                </a:cxn>
                <a:cxn ang="0">
                  <a:pos x="134" y="6"/>
                </a:cxn>
              </a:cxnLst>
              <a:rect l="0" t="0" r="r" b="b"/>
              <a:pathLst>
                <a:path w="318" h="590">
                  <a:moveTo>
                    <a:pt x="134" y="6"/>
                  </a:moveTo>
                  <a:lnTo>
                    <a:pt x="127" y="45"/>
                  </a:lnTo>
                  <a:lnTo>
                    <a:pt x="173" y="62"/>
                  </a:lnTo>
                  <a:lnTo>
                    <a:pt x="188" y="95"/>
                  </a:lnTo>
                  <a:lnTo>
                    <a:pt x="170" y="166"/>
                  </a:lnTo>
                  <a:lnTo>
                    <a:pt x="318" y="387"/>
                  </a:lnTo>
                  <a:lnTo>
                    <a:pt x="287" y="504"/>
                  </a:lnTo>
                  <a:lnTo>
                    <a:pt x="205" y="513"/>
                  </a:lnTo>
                  <a:lnTo>
                    <a:pt x="93" y="522"/>
                  </a:lnTo>
                  <a:lnTo>
                    <a:pt x="0" y="590"/>
                  </a:lnTo>
                  <a:lnTo>
                    <a:pt x="24" y="520"/>
                  </a:lnTo>
                  <a:lnTo>
                    <a:pt x="118" y="485"/>
                  </a:lnTo>
                  <a:lnTo>
                    <a:pt x="56" y="475"/>
                  </a:lnTo>
                  <a:lnTo>
                    <a:pt x="77" y="375"/>
                  </a:lnTo>
                  <a:lnTo>
                    <a:pt x="127" y="377"/>
                  </a:lnTo>
                  <a:lnTo>
                    <a:pt x="105" y="250"/>
                  </a:lnTo>
                  <a:lnTo>
                    <a:pt x="64" y="248"/>
                  </a:lnTo>
                  <a:lnTo>
                    <a:pt x="41" y="207"/>
                  </a:lnTo>
                  <a:lnTo>
                    <a:pt x="25" y="116"/>
                  </a:lnTo>
                  <a:lnTo>
                    <a:pt x="35" y="43"/>
                  </a:lnTo>
                  <a:lnTo>
                    <a:pt x="94" y="0"/>
                  </a:lnTo>
                  <a:lnTo>
                    <a:pt x="134" y="6"/>
                  </a:lnTo>
                  <a:close/>
                </a:path>
              </a:pathLst>
            </a:custGeom>
            <a:solidFill>
              <a:srgbClr val="0099FF"/>
            </a:solidFill>
            <a:ln w="3175" cmpd="sng">
              <a:solidFill>
                <a:schemeClr val="bg2"/>
              </a:solidFill>
              <a:round/>
              <a:headEnd/>
              <a:tailEnd/>
            </a:ln>
          </p:spPr>
          <p:txBody>
            <a:bodyPr/>
            <a:lstStyle/>
            <a:p>
              <a:endParaRPr lang="ko-KR" altLang="en-US"/>
            </a:p>
          </p:txBody>
        </p:sp>
        <p:sp>
          <p:nvSpPr>
            <p:cNvPr id="230498" name="Freeform 98"/>
            <p:cNvSpPr>
              <a:spLocks/>
            </p:cNvSpPr>
            <p:nvPr/>
          </p:nvSpPr>
          <p:spPr bwMode="auto">
            <a:xfrm>
              <a:off x="3126" y="1262"/>
              <a:ext cx="2167" cy="883"/>
            </a:xfrm>
            <a:custGeom>
              <a:avLst/>
              <a:gdLst/>
              <a:ahLst/>
              <a:cxnLst>
                <a:cxn ang="0">
                  <a:pos x="6285" y="264"/>
                </a:cxn>
                <a:cxn ang="0">
                  <a:pos x="5712" y="212"/>
                </a:cxn>
                <a:cxn ang="0">
                  <a:pos x="4845" y="312"/>
                </a:cxn>
                <a:cxn ang="0">
                  <a:pos x="3749" y="327"/>
                </a:cxn>
                <a:cxn ang="0">
                  <a:pos x="3821" y="93"/>
                </a:cxn>
                <a:cxn ang="0">
                  <a:pos x="3446" y="12"/>
                </a:cxn>
                <a:cxn ang="0">
                  <a:pos x="2891" y="393"/>
                </a:cxn>
                <a:cxn ang="0">
                  <a:pos x="3031" y="510"/>
                </a:cxn>
                <a:cxn ang="0">
                  <a:pos x="2667" y="404"/>
                </a:cxn>
                <a:cxn ang="0">
                  <a:pos x="3198" y="753"/>
                </a:cxn>
                <a:cxn ang="0">
                  <a:pos x="3049" y="770"/>
                </a:cxn>
                <a:cxn ang="0">
                  <a:pos x="2693" y="792"/>
                </a:cxn>
                <a:cxn ang="0">
                  <a:pos x="2643" y="562"/>
                </a:cxn>
                <a:cxn ang="0">
                  <a:pos x="2515" y="649"/>
                </a:cxn>
                <a:cxn ang="0">
                  <a:pos x="2201" y="694"/>
                </a:cxn>
                <a:cxn ang="0">
                  <a:pos x="1712" y="803"/>
                </a:cxn>
                <a:cxn ang="0">
                  <a:pos x="1476" y="923"/>
                </a:cxn>
                <a:cxn ang="0">
                  <a:pos x="1371" y="1049"/>
                </a:cxn>
                <a:cxn ang="0">
                  <a:pos x="1289" y="700"/>
                </a:cxn>
                <a:cxn ang="0">
                  <a:pos x="790" y="586"/>
                </a:cxn>
                <a:cxn ang="0">
                  <a:pos x="235" y="1015"/>
                </a:cxn>
                <a:cxn ang="0">
                  <a:pos x="20" y="1416"/>
                </a:cxn>
                <a:cxn ang="0">
                  <a:pos x="452" y="856"/>
                </a:cxn>
                <a:cxn ang="0">
                  <a:pos x="956" y="711"/>
                </a:cxn>
                <a:cxn ang="0">
                  <a:pos x="1039" y="1272"/>
                </a:cxn>
                <a:cxn ang="0">
                  <a:pos x="765" y="1463"/>
                </a:cxn>
                <a:cxn ang="0">
                  <a:pos x="849" y="1779"/>
                </a:cxn>
                <a:cxn ang="0">
                  <a:pos x="882" y="2132"/>
                </a:cxn>
                <a:cxn ang="0">
                  <a:pos x="1327" y="2263"/>
                </a:cxn>
                <a:cxn ang="0">
                  <a:pos x="1571" y="2257"/>
                </a:cxn>
                <a:cxn ang="0">
                  <a:pos x="2162" y="2660"/>
                </a:cxn>
                <a:cxn ang="0">
                  <a:pos x="2641" y="2717"/>
                </a:cxn>
                <a:cxn ang="0">
                  <a:pos x="3207" y="2751"/>
                </a:cxn>
                <a:cxn ang="0">
                  <a:pos x="3680" y="2709"/>
                </a:cxn>
                <a:cxn ang="0">
                  <a:pos x="3744" y="2467"/>
                </a:cxn>
                <a:cxn ang="0">
                  <a:pos x="3976" y="2064"/>
                </a:cxn>
                <a:cxn ang="0">
                  <a:pos x="4052" y="1731"/>
                </a:cxn>
                <a:cxn ang="0">
                  <a:pos x="4378" y="1610"/>
                </a:cxn>
                <a:cxn ang="0">
                  <a:pos x="4888" y="1755"/>
                </a:cxn>
                <a:cxn ang="0">
                  <a:pos x="5509" y="1716"/>
                </a:cxn>
                <a:cxn ang="0">
                  <a:pos x="5969" y="1727"/>
                </a:cxn>
                <a:cxn ang="0">
                  <a:pos x="6394" y="1940"/>
                </a:cxn>
                <a:cxn ang="0">
                  <a:pos x="6450" y="2141"/>
                </a:cxn>
                <a:cxn ang="0">
                  <a:pos x="6231" y="1361"/>
                </a:cxn>
                <a:cxn ang="0">
                  <a:pos x="6379" y="965"/>
                </a:cxn>
                <a:cxn ang="0">
                  <a:pos x="6594" y="825"/>
                </a:cxn>
                <a:cxn ang="0">
                  <a:pos x="6728" y="1049"/>
                </a:cxn>
                <a:cxn ang="0">
                  <a:pos x="7101" y="1192"/>
                </a:cxn>
                <a:cxn ang="0">
                  <a:pos x="6959" y="1067"/>
                </a:cxn>
                <a:cxn ang="0">
                  <a:pos x="6954" y="823"/>
                </a:cxn>
                <a:cxn ang="0">
                  <a:pos x="7031" y="586"/>
                </a:cxn>
                <a:cxn ang="0">
                  <a:pos x="7228" y="427"/>
                </a:cxn>
              </a:cxnLst>
              <a:rect l="0" t="0" r="r" b="b"/>
              <a:pathLst>
                <a:path w="7228" h="2887">
                  <a:moveTo>
                    <a:pt x="7128" y="305"/>
                  </a:moveTo>
                  <a:lnTo>
                    <a:pt x="6945" y="312"/>
                  </a:lnTo>
                  <a:lnTo>
                    <a:pt x="6549" y="197"/>
                  </a:lnTo>
                  <a:lnTo>
                    <a:pt x="6275" y="215"/>
                  </a:lnTo>
                  <a:lnTo>
                    <a:pt x="6285" y="264"/>
                  </a:lnTo>
                  <a:lnTo>
                    <a:pt x="6196" y="277"/>
                  </a:lnTo>
                  <a:lnTo>
                    <a:pt x="6170" y="234"/>
                  </a:lnTo>
                  <a:lnTo>
                    <a:pt x="5896" y="299"/>
                  </a:lnTo>
                  <a:lnTo>
                    <a:pt x="5757" y="207"/>
                  </a:lnTo>
                  <a:lnTo>
                    <a:pt x="5712" y="212"/>
                  </a:lnTo>
                  <a:lnTo>
                    <a:pt x="5518" y="246"/>
                  </a:lnTo>
                  <a:lnTo>
                    <a:pt x="5317" y="176"/>
                  </a:lnTo>
                  <a:lnTo>
                    <a:pt x="5039" y="174"/>
                  </a:lnTo>
                  <a:lnTo>
                    <a:pt x="4850" y="258"/>
                  </a:lnTo>
                  <a:lnTo>
                    <a:pt x="4845" y="312"/>
                  </a:lnTo>
                  <a:lnTo>
                    <a:pt x="4441" y="244"/>
                  </a:lnTo>
                  <a:lnTo>
                    <a:pt x="4020" y="228"/>
                  </a:lnTo>
                  <a:lnTo>
                    <a:pt x="4014" y="270"/>
                  </a:lnTo>
                  <a:lnTo>
                    <a:pt x="3895" y="215"/>
                  </a:lnTo>
                  <a:lnTo>
                    <a:pt x="3749" y="327"/>
                  </a:lnTo>
                  <a:lnTo>
                    <a:pt x="3762" y="300"/>
                  </a:lnTo>
                  <a:lnTo>
                    <a:pt x="3738" y="267"/>
                  </a:lnTo>
                  <a:lnTo>
                    <a:pt x="3701" y="270"/>
                  </a:lnTo>
                  <a:lnTo>
                    <a:pt x="3829" y="193"/>
                  </a:lnTo>
                  <a:lnTo>
                    <a:pt x="3821" y="93"/>
                  </a:lnTo>
                  <a:lnTo>
                    <a:pt x="3695" y="19"/>
                  </a:lnTo>
                  <a:lnTo>
                    <a:pt x="3585" y="55"/>
                  </a:lnTo>
                  <a:lnTo>
                    <a:pt x="3556" y="15"/>
                  </a:lnTo>
                  <a:lnTo>
                    <a:pt x="3483" y="0"/>
                  </a:lnTo>
                  <a:lnTo>
                    <a:pt x="3446" y="12"/>
                  </a:lnTo>
                  <a:lnTo>
                    <a:pt x="3406" y="70"/>
                  </a:lnTo>
                  <a:lnTo>
                    <a:pt x="3437" y="119"/>
                  </a:lnTo>
                  <a:lnTo>
                    <a:pt x="3137" y="123"/>
                  </a:lnTo>
                  <a:lnTo>
                    <a:pt x="2863" y="315"/>
                  </a:lnTo>
                  <a:lnTo>
                    <a:pt x="2891" y="393"/>
                  </a:lnTo>
                  <a:lnTo>
                    <a:pt x="2991" y="393"/>
                  </a:lnTo>
                  <a:lnTo>
                    <a:pt x="3040" y="405"/>
                  </a:lnTo>
                  <a:lnTo>
                    <a:pt x="3110" y="513"/>
                  </a:lnTo>
                  <a:lnTo>
                    <a:pt x="3064" y="501"/>
                  </a:lnTo>
                  <a:lnTo>
                    <a:pt x="3031" y="510"/>
                  </a:lnTo>
                  <a:lnTo>
                    <a:pt x="3021" y="541"/>
                  </a:lnTo>
                  <a:lnTo>
                    <a:pt x="2982" y="450"/>
                  </a:lnTo>
                  <a:lnTo>
                    <a:pt x="2815" y="413"/>
                  </a:lnTo>
                  <a:lnTo>
                    <a:pt x="2793" y="440"/>
                  </a:lnTo>
                  <a:lnTo>
                    <a:pt x="2667" y="404"/>
                  </a:lnTo>
                  <a:lnTo>
                    <a:pt x="2668" y="509"/>
                  </a:lnTo>
                  <a:lnTo>
                    <a:pt x="2712" y="532"/>
                  </a:lnTo>
                  <a:lnTo>
                    <a:pt x="2754" y="630"/>
                  </a:lnTo>
                  <a:lnTo>
                    <a:pt x="2862" y="624"/>
                  </a:lnTo>
                  <a:lnTo>
                    <a:pt x="3198" y="753"/>
                  </a:lnTo>
                  <a:lnTo>
                    <a:pt x="3201" y="781"/>
                  </a:lnTo>
                  <a:lnTo>
                    <a:pt x="3099" y="735"/>
                  </a:lnTo>
                  <a:lnTo>
                    <a:pt x="3085" y="751"/>
                  </a:lnTo>
                  <a:lnTo>
                    <a:pt x="3079" y="777"/>
                  </a:lnTo>
                  <a:lnTo>
                    <a:pt x="3049" y="770"/>
                  </a:lnTo>
                  <a:lnTo>
                    <a:pt x="2962" y="730"/>
                  </a:lnTo>
                  <a:lnTo>
                    <a:pt x="2859" y="671"/>
                  </a:lnTo>
                  <a:lnTo>
                    <a:pt x="2810" y="684"/>
                  </a:lnTo>
                  <a:lnTo>
                    <a:pt x="2812" y="763"/>
                  </a:lnTo>
                  <a:lnTo>
                    <a:pt x="2693" y="792"/>
                  </a:lnTo>
                  <a:lnTo>
                    <a:pt x="2753" y="742"/>
                  </a:lnTo>
                  <a:lnTo>
                    <a:pt x="2747" y="685"/>
                  </a:lnTo>
                  <a:lnTo>
                    <a:pt x="2689" y="666"/>
                  </a:lnTo>
                  <a:lnTo>
                    <a:pt x="2660" y="619"/>
                  </a:lnTo>
                  <a:lnTo>
                    <a:pt x="2643" y="562"/>
                  </a:lnTo>
                  <a:lnTo>
                    <a:pt x="2606" y="545"/>
                  </a:lnTo>
                  <a:lnTo>
                    <a:pt x="2560" y="401"/>
                  </a:lnTo>
                  <a:lnTo>
                    <a:pt x="2461" y="392"/>
                  </a:lnTo>
                  <a:lnTo>
                    <a:pt x="2410" y="501"/>
                  </a:lnTo>
                  <a:lnTo>
                    <a:pt x="2515" y="649"/>
                  </a:lnTo>
                  <a:lnTo>
                    <a:pt x="2500" y="678"/>
                  </a:lnTo>
                  <a:lnTo>
                    <a:pt x="2366" y="618"/>
                  </a:lnTo>
                  <a:lnTo>
                    <a:pt x="2259" y="626"/>
                  </a:lnTo>
                  <a:lnTo>
                    <a:pt x="2258" y="661"/>
                  </a:lnTo>
                  <a:lnTo>
                    <a:pt x="2201" y="694"/>
                  </a:lnTo>
                  <a:lnTo>
                    <a:pt x="2163" y="670"/>
                  </a:lnTo>
                  <a:lnTo>
                    <a:pt x="1991" y="719"/>
                  </a:lnTo>
                  <a:lnTo>
                    <a:pt x="1970" y="689"/>
                  </a:lnTo>
                  <a:lnTo>
                    <a:pt x="1744" y="815"/>
                  </a:lnTo>
                  <a:lnTo>
                    <a:pt x="1712" y="803"/>
                  </a:lnTo>
                  <a:lnTo>
                    <a:pt x="1708" y="759"/>
                  </a:lnTo>
                  <a:lnTo>
                    <a:pt x="1593" y="700"/>
                  </a:lnTo>
                  <a:lnTo>
                    <a:pt x="1622" y="870"/>
                  </a:lnTo>
                  <a:lnTo>
                    <a:pt x="1583" y="856"/>
                  </a:lnTo>
                  <a:lnTo>
                    <a:pt x="1476" y="923"/>
                  </a:lnTo>
                  <a:lnTo>
                    <a:pt x="1466" y="969"/>
                  </a:lnTo>
                  <a:lnTo>
                    <a:pt x="1355" y="946"/>
                  </a:lnTo>
                  <a:lnTo>
                    <a:pt x="1325" y="962"/>
                  </a:lnTo>
                  <a:lnTo>
                    <a:pt x="1407" y="1015"/>
                  </a:lnTo>
                  <a:lnTo>
                    <a:pt x="1371" y="1049"/>
                  </a:lnTo>
                  <a:lnTo>
                    <a:pt x="1262" y="993"/>
                  </a:lnTo>
                  <a:lnTo>
                    <a:pt x="1152" y="847"/>
                  </a:lnTo>
                  <a:lnTo>
                    <a:pt x="1440" y="886"/>
                  </a:lnTo>
                  <a:lnTo>
                    <a:pt x="1473" y="809"/>
                  </a:lnTo>
                  <a:lnTo>
                    <a:pt x="1289" y="700"/>
                  </a:lnTo>
                  <a:lnTo>
                    <a:pt x="1170" y="672"/>
                  </a:lnTo>
                  <a:lnTo>
                    <a:pt x="1119" y="691"/>
                  </a:lnTo>
                  <a:lnTo>
                    <a:pt x="989" y="664"/>
                  </a:lnTo>
                  <a:lnTo>
                    <a:pt x="973" y="623"/>
                  </a:lnTo>
                  <a:lnTo>
                    <a:pt x="790" y="586"/>
                  </a:lnTo>
                  <a:lnTo>
                    <a:pt x="708" y="618"/>
                  </a:lnTo>
                  <a:lnTo>
                    <a:pt x="546" y="662"/>
                  </a:lnTo>
                  <a:lnTo>
                    <a:pt x="511" y="742"/>
                  </a:lnTo>
                  <a:lnTo>
                    <a:pt x="429" y="734"/>
                  </a:lnTo>
                  <a:lnTo>
                    <a:pt x="235" y="1015"/>
                  </a:lnTo>
                  <a:lnTo>
                    <a:pt x="235" y="1067"/>
                  </a:lnTo>
                  <a:lnTo>
                    <a:pt x="228" y="1079"/>
                  </a:lnTo>
                  <a:lnTo>
                    <a:pt x="159" y="1070"/>
                  </a:lnTo>
                  <a:lnTo>
                    <a:pt x="0" y="1201"/>
                  </a:lnTo>
                  <a:lnTo>
                    <a:pt x="20" y="1416"/>
                  </a:lnTo>
                  <a:lnTo>
                    <a:pt x="150" y="1434"/>
                  </a:lnTo>
                  <a:lnTo>
                    <a:pt x="340" y="1290"/>
                  </a:lnTo>
                  <a:lnTo>
                    <a:pt x="342" y="1046"/>
                  </a:lnTo>
                  <a:lnTo>
                    <a:pt x="389" y="1025"/>
                  </a:lnTo>
                  <a:lnTo>
                    <a:pt x="452" y="856"/>
                  </a:lnTo>
                  <a:lnTo>
                    <a:pt x="578" y="764"/>
                  </a:lnTo>
                  <a:lnTo>
                    <a:pt x="666" y="719"/>
                  </a:lnTo>
                  <a:lnTo>
                    <a:pt x="830" y="734"/>
                  </a:lnTo>
                  <a:lnTo>
                    <a:pt x="901" y="671"/>
                  </a:lnTo>
                  <a:lnTo>
                    <a:pt x="956" y="711"/>
                  </a:lnTo>
                  <a:lnTo>
                    <a:pt x="975" y="701"/>
                  </a:lnTo>
                  <a:lnTo>
                    <a:pt x="1015" y="962"/>
                  </a:lnTo>
                  <a:lnTo>
                    <a:pt x="1061" y="1125"/>
                  </a:lnTo>
                  <a:lnTo>
                    <a:pt x="1028" y="1243"/>
                  </a:lnTo>
                  <a:lnTo>
                    <a:pt x="1039" y="1272"/>
                  </a:lnTo>
                  <a:lnTo>
                    <a:pt x="998" y="1325"/>
                  </a:lnTo>
                  <a:lnTo>
                    <a:pt x="822" y="1334"/>
                  </a:lnTo>
                  <a:lnTo>
                    <a:pt x="835" y="1452"/>
                  </a:lnTo>
                  <a:lnTo>
                    <a:pt x="807" y="1486"/>
                  </a:lnTo>
                  <a:lnTo>
                    <a:pt x="765" y="1463"/>
                  </a:lnTo>
                  <a:lnTo>
                    <a:pt x="676" y="1625"/>
                  </a:lnTo>
                  <a:lnTo>
                    <a:pt x="816" y="1664"/>
                  </a:lnTo>
                  <a:lnTo>
                    <a:pt x="876" y="1643"/>
                  </a:lnTo>
                  <a:lnTo>
                    <a:pt x="901" y="1740"/>
                  </a:lnTo>
                  <a:lnTo>
                    <a:pt x="849" y="1779"/>
                  </a:lnTo>
                  <a:lnTo>
                    <a:pt x="851" y="1887"/>
                  </a:lnTo>
                  <a:lnTo>
                    <a:pt x="782" y="1954"/>
                  </a:lnTo>
                  <a:lnTo>
                    <a:pt x="767" y="2064"/>
                  </a:lnTo>
                  <a:lnTo>
                    <a:pt x="805" y="2120"/>
                  </a:lnTo>
                  <a:lnTo>
                    <a:pt x="882" y="2132"/>
                  </a:lnTo>
                  <a:lnTo>
                    <a:pt x="1074" y="2091"/>
                  </a:lnTo>
                  <a:lnTo>
                    <a:pt x="1143" y="2362"/>
                  </a:lnTo>
                  <a:lnTo>
                    <a:pt x="1259" y="2202"/>
                  </a:lnTo>
                  <a:lnTo>
                    <a:pt x="1339" y="2223"/>
                  </a:lnTo>
                  <a:lnTo>
                    <a:pt x="1327" y="2263"/>
                  </a:lnTo>
                  <a:lnTo>
                    <a:pt x="1452" y="2314"/>
                  </a:lnTo>
                  <a:lnTo>
                    <a:pt x="1516" y="2247"/>
                  </a:lnTo>
                  <a:lnTo>
                    <a:pt x="1451" y="2196"/>
                  </a:lnTo>
                  <a:lnTo>
                    <a:pt x="1604" y="2156"/>
                  </a:lnTo>
                  <a:lnTo>
                    <a:pt x="1571" y="2257"/>
                  </a:lnTo>
                  <a:lnTo>
                    <a:pt x="1830" y="2426"/>
                  </a:lnTo>
                  <a:lnTo>
                    <a:pt x="1837" y="2495"/>
                  </a:lnTo>
                  <a:lnTo>
                    <a:pt x="1983" y="2549"/>
                  </a:lnTo>
                  <a:lnTo>
                    <a:pt x="2102" y="2660"/>
                  </a:lnTo>
                  <a:lnTo>
                    <a:pt x="2162" y="2660"/>
                  </a:lnTo>
                  <a:lnTo>
                    <a:pt x="2229" y="2660"/>
                  </a:lnTo>
                  <a:lnTo>
                    <a:pt x="2316" y="2744"/>
                  </a:lnTo>
                  <a:lnTo>
                    <a:pt x="2410" y="2777"/>
                  </a:lnTo>
                  <a:lnTo>
                    <a:pt x="2571" y="2765"/>
                  </a:lnTo>
                  <a:lnTo>
                    <a:pt x="2641" y="2717"/>
                  </a:lnTo>
                  <a:lnTo>
                    <a:pt x="2751" y="2705"/>
                  </a:lnTo>
                  <a:lnTo>
                    <a:pt x="2916" y="2817"/>
                  </a:lnTo>
                  <a:lnTo>
                    <a:pt x="2959" y="2887"/>
                  </a:lnTo>
                  <a:lnTo>
                    <a:pt x="3058" y="2879"/>
                  </a:lnTo>
                  <a:lnTo>
                    <a:pt x="3207" y="2751"/>
                  </a:lnTo>
                  <a:lnTo>
                    <a:pt x="3411" y="2736"/>
                  </a:lnTo>
                  <a:lnTo>
                    <a:pt x="3468" y="2670"/>
                  </a:lnTo>
                  <a:lnTo>
                    <a:pt x="3486" y="2668"/>
                  </a:lnTo>
                  <a:lnTo>
                    <a:pt x="3545" y="2733"/>
                  </a:lnTo>
                  <a:lnTo>
                    <a:pt x="3680" y="2709"/>
                  </a:lnTo>
                  <a:lnTo>
                    <a:pt x="3668" y="2605"/>
                  </a:lnTo>
                  <a:lnTo>
                    <a:pt x="3605" y="2587"/>
                  </a:lnTo>
                  <a:lnTo>
                    <a:pt x="3596" y="2570"/>
                  </a:lnTo>
                  <a:lnTo>
                    <a:pt x="3651" y="2495"/>
                  </a:lnTo>
                  <a:lnTo>
                    <a:pt x="3744" y="2467"/>
                  </a:lnTo>
                  <a:lnTo>
                    <a:pt x="3848" y="2351"/>
                  </a:lnTo>
                  <a:lnTo>
                    <a:pt x="3814" y="2209"/>
                  </a:lnTo>
                  <a:lnTo>
                    <a:pt x="3861" y="2177"/>
                  </a:lnTo>
                  <a:lnTo>
                    <a:pt x="3888" y="2050"/>
                  </a:lnTo>
                  <a:lnTo>
                    <a:pt x="3976" y="2064"/>
                  </a:lnTo>
                  <a:lnTo>
                    <a:pt x="3952" y="1990"/>
                  </a:lnTo>
                  <a:lnTo>
                    <a:pt x="4026" y="1883"/>
                  </a:lnTo>
                  <a:lnTo>
                    <a:pt x="4111" y="1866"/>
                  </a:lnTo>
                  <a:lnTo>
                    <a:pt x="4099" y="1774"/>
                  </a:lnTo>
                  <a:lnTo>
                    <a:pt x="4052" y="1731"/>
                  </a:lnTo>
                  <a:lnTo>
                    <a:pt x="4066" y="1693"/>
                  </a:lnTo>
                  <a:lnTo>
                    <a:pt x="4211" y="1687"/>
                  </a:lnTo>
                  <a:lnTo>
                    <a:pt x="4221" y="1632"/>
                  </a:lnTo>
                  <a:lnTo>
                    <a:pt x="4308" y="1569"/>
                  </a:lnTo>
                  <a:lnTo>
                    <a:pt x="4378" y="1610"/>
                  </a:lnTo>
                  <a:lnTo>
                    <a:pt x="4462" y="1594"/>
                  </a:lnTo>
                  <a:lnTo>
                    <a:pt x="4486" y="1657"/>
                  </a:lnTo>
                  <a:lnTo>
                    <a:pt x="4611" y="1680"/>
                  </a:lnTo>
                  <a:lnTo>
                    <a:pt x="4757" y="1773"/>
                  </a:lnTo>
                  <a:lnTo>
                    <a:pt x="4888" y="1755"/>
                  </a:lnTo>
                  <a:lnTo>
                    <a:pt x="5055" y="1813"/>
                  </a:lnTo>
                  <a:lnTo>
                    <a:pt x="5257" y="1832"/>
                  </a:lnTo>
                  <a:lnTo>
                    <a:pt x="5333" y="1760"/>
                  </a:lnTo>
                  <a:lnTo>
                    <a:pt x="5354" y="1769"/>
                  </a:lnTo>
                  <a:lnTo>
                    <a:pt x="5509" y="1716"/>
                  </a:lnTo>
                  <a:lnTo>
                    <a:pt x="5525" y="1580"/>
                  </a:lnTo>
                  <a:lnTo>
                    <a:pt x="5476" y="1544"/>
                  </a:lnTo>
                  <a:lnTo>
                    <a:pt x="5496" y="1487"/>
                  </a:lnTo>
                  <a:lnTo>
                    <a:pt x="5672" y="1516"/>
                  </a:lnTo>
                  <a:lnTo>
                    <a:pt x="5969" y="1727"/>
                  </a:lnTo>
                  <a:lnTo>
                    <a:pt x="6106" y="1751"/>
                  </a:lnTo>
                  <a:lnTo>
                    <a:pt x="6242" y="1827"/>
                  </a:lnTo>
                  <a:lnTo>
                    <a:pt x="6363" y="1789"/>
                  </a:lnTo>
                  <a:lnTo>
                    <a:pt x="6409" y="1883"/>
                  </a:lnTo>
                  <a:lnTo>
                    <a:pt x="6394" y="1940"/>
                  </a:lnTo>
                  <a:lnTo>
                    <a:pt x="6350" y="1958"/>
                  </a:lnTo>
                  <a:lnTo>
                    <a:pt x="6316" y="2063"/>
                  </a:lnTo>
                  <a:lnTo>
                    <a:pt x="6348" y="2104"/>
                  </a:lnTo>
                  <a:lnTo>
                    <a:pt x="6378" y="2175"/>
                  </a:lnTo>
                  <a:lnTo>
                    <a:pt x="6450" y="2141"/>
                  </a:lnTo>
                  <a:lnTo>
                    <a:pt x="6549" y="2177"/>
                  </a:lnTo>
                  <a:lnTo>
                    <a:pt x="6608" y="1920"/>
                  </a:lnTo>
                  <a:lnTo>
                    <a:pt x="6588" y="1719"/>
                  </a:lnTo>
                  <a:lnTo>
                    <a:pt x="6388" y="1439"/>
                  </a:lnTo>
                  <a:lnTo>
                    <a:pt x="6231" y="1361"/>
                  </a:lnTo>
                  <a:lnTo>
                    <a:pt x="6168" y="1395"/>
                  </a:lnTo>
                  <a:lnTo>
                    <a:pt x="6017" y="1326"/>
                  </a:lnTo>
                  <a:lnTo>
                    <a:pt x="6068" y="1266"/>
                  </a:lnTo>
                  <a:lnTo>
                    <a:pt x="6053" y="1033"/>
                  </a:lnTo>
                  <a:lnTo>
                    <a:pt x="6379" y="965"/>
                  </a:lnTo>
                  <a:lnTo>
                    <a:pt x="6404" y="999"/>
                  </a:lnTo>
                  <a:lnTo>
                    <a:pt x="6540" y="932"/>
                  </a:lnTo>
                  <a:lnTo>
                    <a:pt x="6495" y="916"/>
                  </a:lnTo>
                  <a:lnTo>
                    <a:pt x="6532" y="787"/>
                  </a:lnTo>
                  <a:lnTo>
                    <a:pt x="6594" y="825"/>
                  </a:lnTo>
                  <a:lnTo>
                    <a:pt x="6612" y="828"/>
                  </a:lnTo>
                  <a:lnTo>
                    <a:pt x="6618" y="743"/>
                  </a:lnTo>
                  <a:lnTo>
                    <a:pt x="6642" y="742"/>
                  </a:lnTo>
                  <a:lnTo>
                    <a:pt x="6755" y="881"/>
                  </a:lnTo>
                  <a:lnTo>
                    <a:pt x="6728" y="1049"/>
                  </a:lnTo>
                  <a:lnTo>
                    <a:pt x="6876" y="1240"/>
                  </a:lnTo>
                  <a:lnTo>
                    <a:pt x="7153" y="1418"/>
                  </a:lnTo>
                  <a:lnTo>
                    <a:pt x="7132" y="1290"/>
                  </a:lnTo>
                  <a:lnTo>
                    <a:pt x="7103" y="1284"/>
                  </a:lnTo>
                  <a:lnTo>
                    <a:pt x="7101" y="1192"/>
                  </a:lnTo>
                  <a:lnTo>
                    <a:pt x="7082" y="1171"/>
                  </a:lnTo>
                  <a:lnTo>
                    <a:pt x="7055" y="1132"/>
                  </a:lnTo>
                  <a:lnTo>
                    <a:pt x="7072" y="1112"/>
                  </a:lnTo>
                  <a:lnTo>
                    <a:pt x="7024" y="1069"/>
                  </a:lnTo>
                  <a:lnTo>
                    <a:pt x="6959" y="1067"/>
                  </a:lnTo>
                  <a:lnTo>
                    <a:pt x="6977" y="1040"/>
                  </a:lnTo>
                  <a:lnTo>
                    <a:pt x="6961" y="1027"/>
                  </a:lnTo>
                  <a:lnTo>
                    <a:pt x="6870" y="969"/>
                  </a:lnTo>
                  <a:lnTo>
                    <a:pt x="6858" y="892"/>
                  </a:lnTo>
                  <a:lnTo>
                    <a:pt x="6954" y="823"/>
                  </a:lnTo>
                  <a:lnTo>
                    <a:pt x="7004" y="828"/>
                  </a:lnTo>
                  <a:lnTo>
                    <a:pt x="7047" y="648"/>
                  </a:lnTo>
                  <a:lnTo>
                    <a:pt x="7078" y="636"/>
                  </a:lnTo>
                  <a:lnTo>
                    <a:pt x="7065" y="586"/>
                  </a:lnTo>
                  <a:lnTo>
                    <a:pt x="7031" y="586"/>
                  </a:lnTo>
                  <a:lnTo>
                    <a:pt x="6872" y="535"/>
                  </a:lnTo>
                  <a:lnTo>
                    <a:pt x="6931" y="461"/>
                  </a:lnTo>
                  <a:lnTo>
                    <a:pt x="6899" y="420"/>
                  </a:lnTo>
                  <a:lnTo>
                    <a:pt x="6925" y="409"/>
                  </a:lnTo>
                  <a:lnTo>
                    <a:pt x="7228" y="427"/>
                  </a:lnTo>
                  <a:lnTo>
                    <a:pt x="7128" y="305"/>
                  </a:lnTo>
                  <a:close/>
                </a:path>
              </a:pathLst>
            </a:custGeom>
            <a:solidFill>
              <a:srgbClr val="0099FF"/>
            </a:solidFill>
            <a:ln w="3175" cmpd="sng">
              <a:solidFill>
                <a:schemeClr val="bg2"/>
              </a:solidFill>
              <a:round/>
              <a:headEnd/>
              <a:tailEnd/>
            </a:ln>
          </p:spPr>
          <p:txBody>
            <a:bodyPr/>
            <a:lstStyle/>
            <a:p>
              <a:endParaRPr lang="ko-KR" altLang="en-US"/>
            </a:p>
          </p:txBody>
        </p:sp>
        <p:sp>
          <p:nvSpPr>
            <p:cNvPr id="230499" name="Freeform 99"/>
            <p:cNvSpPr>
              <a:spLocks/>
            </p:cNvSpPr>
            <p:nvPr/>
          </p:nvSpPr>
          <p:spPr bwMode="auto">
            <a:xfrm>
              <a:off x="4557" y="1691"/>
              <a:ext cx="37" cy="85"/>
            </a:xfrm>
            <a:custGeom>
              <a:avLst/>
              <a:gdLst/>
              <a:ahLst/>
              <a:cxnLst>
                <a:cxn ang="0">
                  <a:pos x="57" y="0"/>
                </a:cxn>
                <a:cxn ang="0">
                  <a:pos x="89" y="17"/>
                </a:cxn>
                <a:cxn ang="0">
                  <a:pos x="126" y="166"/>
                </a:cxn>
                <a:cxn ang="0">
                  <a:pos x="25" y="279"/>
                </a:cxn>
                <a:cxn ang="0">
                  <a:pos x="0" y="266"/>
                </a:cxn>
                <a:cxn ang="0">
                  <a:pos x="54" y="135"/>
                </a:cxn>
                <a:cxn ang="0">
                  <a:pos x="57" y="0"/>
                </a:cxn>
              </a:cxnLst>
              <a:rect l="0" t="0" r="r" b="b"/>
              <a:pathLst>
                <a:path w="126" h="279">
                  <a:moveTo>
                    <a:pt x="57" y="0"/>
                  </a:moveTo>
                  <a:lnTo>
                    <a:pt x="89" y="17"/>
                  </a:lnTo>
                  <a:lnTo>
                    <a:pt x="126" y="166"/>
                  </a:lnTo>
                  <a:lnTo>
                    <a:pt x="25" y="279"/>
                  </a:lnTo>
                  <a:lnTo>
                    <a:pt x="0" y="266"/>
                  </a:lnTo>
                  <a:lnTo>
                    <a:pt x="54" y="135"/>
                  </a:lnTo>
                  <a:lnTo>
                    <a:pt x="57" y="0"/>
                  </a:lnTo>
                  <a:close/>
                </a:path>
              </a:pathLst>
            </a:custGeom>
            <a:solidFill>
              <a:srgbClr val="0099FF"/>
            </a:solidFill>
            <a:ln w="3175" cmpd="sng">
              <a:solidFill>
                <a:schemeClr val="bg2"/>
              </a:solidFill>
              <a:round/>
              <a:headEnd/>
              <a:tailEnd/>
            </a:ln>
          </p:spPr>
          <p:txBody>
            <a:bodyPr/>
            <a:lstStyle/>
            <a:p>
              <a:endParaRPr lang="ko-KR" altLang="en-US"/>
            </a:p>
          </p:txBody>
        </p:sp>
        <p:sp>
          <p:nvSpPr>
            <p:cNvPr id="230500" name="Freeform 100"/>
            <p:cNvSpPr>
              <a:spLocks/>
            </p:cNvSpPr>
            <p:nvPr/>
          </p:nvSpPr>
          <p:spPr bwMode="auto">
            <a:xfrm>
              <a:off x="4159" y="1895"/>
              <a:ext cx="62" cy="38"/>
            </a:xfrm>
            <a:custGeom>
              <a:avLst/>
              <a:gdLst/>
              <a:ahLst/>
              <a:cxnLst>
                <a:cxn ang="0">
                  <a:pos x="0" y="31"/>
                </a:cxn>
                <a:cxn ang="0">
                  <a:pos x="25" y="0"/>
                </a:cxn>
                <a:cxn ang="0">
                  <a:pos x="206" y="2"/>
                </a:cxn>
                <a:cxn ang="0">
                  <a:pos x="201" y="31"/>
                </a:cxn>
                <a:cxn ang="0">
                  <a:pos x="71" y="60"/>
                </a:cxn>
                <a:cxn ang="0">
                  <a:pos x="42" y="122"/>
                </a:cxn>
                <a:cxn ang="0">
                  <a:pos x="1" y="114"/>
                </a:cxn>
                <a:cxn ang="0">
                  <a:pos x="0" y="31"/>
                </a:cxn>
              </a:cxnLst>
              <a:rect l="0" t="0" r="r" b="b"/>
              <a:pathLst>
                <a:path w="206" h="122">
                  <a:moveTo>
                    <a:pt x="0" y="31"/>
                  </a:moveTo>
                  <a:lnTo>
                    <a:pt x="25" y="0"/>
                  </a:lnTo>
                  <a:lnTo>
                    <a:pt x="206" y="2"/>
                  </a:lnTo>
                  <a:lnTo>
                    <a:pt x="201" y="31"/>
                  </a:lnTo>
                  <a:lnTo>
                    <a:pt x="71" y="60"/>
                  </a:lnTo>
                  <a:lnTo>
                    <a:pt x="42" y="122"/>
                  </a:lnTo>
                  <a:lnTo>
                    <a:pt x="1" y="114"/>
                  </a:lnTo>
                  <a:lnTo>
                    <a:pt x="0" y="31"/>
                  </a:lnTo>
                  <a:close/>
                </a:path>
              </a:pathLst>
            </a:custGeom>
            <a:solidFill>
              <a:srgbClr val="0099FF"/>
            </a:solidFill>
            <a:ln w="3175" cmpd="sng">
              <a:solidFill>
                <a:schemeClr val="bg2"/>
              </a:solidFill>
              <a:round/>
              <a:headEnd/>
              <a:tailEnd/>
            </a:ln>
          </p:spPr>
          <p:txBody>
            <a:bodyPr/>
            <a:lstStyle/>
            <a:p>
              <a:endParaRPr lang="ko-KR" altLang="en-US"/>
            </a:p>
          </p:txBody>
        </p:sp>
        <p:sp>
          <p:nvSpPr>
            <p:cNvPr id="230501" name="Freeform 101"/>
            <p:cNvSpPr>
              <a:spLocks/>
            </p:cNvSpPr>
            <p:nvPr/>
          </p:nvSpPr>
          <p:spPr bwMode="auto">
            <a:xfrm>
              <a:off x="3919" y="1922"/>
              <a:ext cx="49" cy="55"/>
            </a:xfrm>
            <a:custGeom>
              <a:avLst/>
              <a:gdLst/>
              <a:ahLst/>
              <a:cxnLst>
                <a:cxn ang="0">
                  <a:pos x="117" y="0"/>
                </a:cxn>
                <a:cxn ang="0">
                  <a:pos x="163" y="111"/>
                </a:cxn>
                <a:cxn ang="0">
                  <a:pos x="134" y="181"/>
                </a:cxn>
                <a:cxn ang="0">
                  <a:pos x="41" y="180"/>
                </a:cxn>
                <a:cxn ang="0">
                  <a:pos x="0" y="90"/>
                </a:cxn>
                <a:cxn ang="0">
                  <a:pos x="21" y="52"/>
                </a:cxn>
                <a:cxn ang="0">
                  <a:pos x="117" y="0"/>
                </a:cxn>
              </a:cxnLst>
              <a:rect l="0" t="0" r="r" b="b"/>
              <a:pathLst>
                <a:path w="163" h="181">
                  <a:moveTo>
                    <a:pt x="117" y="0"/>
                  </a:moveTo>
                  <a:lnTo>
                    <a:pt x="163" y="111"/>
                  </a:lnTo>
                  <a:lnTo>
                    <a:pt x="134" y="181"/>
                  </a:lnTo>
                  <a:lnTo>
                    <a:pt x="41" y="180"/>
                  </a:lnTo>
                  <a:lnTo>
                    <a:pt x="0" y="90"/>
                  </a:lnTo>
                  <a:lnTo>
                    <a:pt x="21" y="52"/>
                  </a:lnTo>
                  <a:lnTo>
                    <a:pt x="117" y="0"/>
                  </a:lnTo>
                  <a:close/>
                </a:path>
              </a:pathLst>
            </a:custGeom>
            <a:solidFill>
              <a:srgbClr val="0099FF"/>
            </a:solidFill>
            <a:ln w="3175" cmpd="sng">
              <a:solidFill>
                <a:schemeClr val="bg2"/>
              </a:solidFill>
              <a:round/>
              <a:headEnd/>
              <a:tailEnd/>
            </a:ln>
          </p:spPr>
          <p:txBody>
            <a:bodyPr/>
            <a:lstStyle/>
            <a:p>
              <a:endParaRPr lang="ko-KR" altLang="en-US"/>
            </a:p>
          </p:txBody>
        </p:sp>
        <p:sp>
          <p:nvSpPr>
            <p:cNvPr id="230502" name="Freeform 102"/>
            <p:cNvSpPr>
              <a:spLocks/>
            </p:cNvSpPr>
            <p:nvPr/>
          </p:nvSpPr>
          <p:spPr bwMode="auto">
            <a:xfrm>
              <a:off x="4202" y="1710"/>
              <a:ext cx="846" cy="706"/>
            </a:xfrm>
            <a:custGeom>
              <a:avLst/>
              <a:gdLst/>
              <a:ahLst/>
              <a:cxnLst>
                <a:cxn ang="0">
                  <a:pos x="2817" y="418"/>
                </a:cxn>
                <a:cxn ang="0">
                  <a:pos x="2754" y="490"/>
                </a:cxn>
                <a:cxn ang="0">
                  <a:pos x="2792" y="686"/>
                </a:cxn>
                <a:cxn ang="0">
                  <a:pos x="2717" y="809"/>
                </a:cxn>
                <a:cxn ang="0">
                  <a:pos x="2605" y="965"/>
                </a:cxn>
                <a:cxn ang="0">
                  <a:pos x="2454" y="967"/>
                </a:cxn>
                <a:cxn ang="0">
                  <a:pos x="2414" y="916"/>
                </a:cxn>
                <a:cxn ang="0">
                  <a:pos x="2454" y="1106"/>
                </a:cxn>
                <a:cxn ang="0">
                  <a:pos x="2600" y="1079"/>
                </a:cxn>
                <a:cxn ang="0">
                  <a:pos x="2563" y="1148"/>
                </a:cxn>
                <a:cxn ang="0">
                  <a:pos x="2547" y="1333"/>
                </a:cxn>
                <a:cxn ang="0">
                  <a:pos x="2822" y="1708"/>
                </a:cxn>
                <a:cxn ang="0">
                  <a:pos x="2636" y="2161"/>
                </a:cxn>
                <a:cxn ang="0">
                  <a:pos x="2337" y="2259"/>
                </a:cxn>
                <a:cxn ang="0">
                  <a:pos x="2292" y="2311"/>
                </a:cxn>
                <a:cxn ang="0">
                  <a:pos x="2151" y="2271"/>
                </a:cxn>
                <a:cxn ang="0">
                  <a:pos x="1988" y="2186"/>
                </a:cxn>
                <a:cxn ang="0">
                  <a:pos x="1835" y="2227"/>
                </a:cxn>
                <a:cxn ang="0">
                  <a:pos x="1753" y="2271"/>
                </a:cxn>
                <a:cxn ang="0">
                  <a:pos x="1662" y="2108"/>
                </a:cxn>
                <a:cxn ang="0">
                  <a:pos x="1544" y="2031"/>
                </a:cxn>
                <a:cxn ang="0">
                  <a:pos x="1531" y="1773"/>
                </a:cxn>
                <a:cxn ang="0">
                  <a:pos x="1084" y="1839"/>
                </a:cxn>
                <a:cxn ang="0">
                  <a:pos x="916" y="1828"/>
                </a:cxn>
                <a:cxn ang="0">
                  <a:pos x="663" y="1746"/>
                </a:cxn>
                <a:cxn ang="0">
                  <a:pos x="467" y="1661"/>
                </a:cxn>
                <a:cxn ang="0">
                  <a:pos x="366" y="1584"/>
                </a:cxn>
                <a:cxn ang="0">
                  <a:pos x="395" y="1516"/>
                </a:cxn>
                <a:cxn ang="0">
                  <a:pos x="378" y="1334"/>
                </a:cxn>
                <a:cxn ang="0">
                  <a:pos x="97" y="1286"/>
                </a:cxn>
                <a:cxn ang="0">
                  <a:pos x="75" y="1154"/>
                </a:cxn>
                <a:cxn ang="0">
                  <a:pos x="52" y="1010"/>
                </a:cxn>
                <a:cxn ang="0">
                  <a:pos x="246" y="880"/>
                </a:cxn>
                <a:cxn ang="0">
                  <a:pos x="257" y="710"/>
                </a:cxn>
                <a:cxn ang="0">
                  <a:pos x="368" y="575"/>
                </a:cxn>
                <a:cxn ang="0">
                  <a:pos x="423" y="410"/>
                </a:cxn>
                <a:cxn ang="0">
                  <a:pos x="506" y="488"/>
                </a:cxn>
                <a:cxn ang="0">
                  <a:pos x="720" y="698"/>
                </a:cxn>
                <a:cxn ang="0">
                  <a:pos x="755" y="757"/>
                </a:cxn>
                <a:cxn ang="0">
                  <a:pos x="834" y="861"/>
                </a:cxn>
                <a:cxn ang="0">
                  <a:pos x="1149" y="949"/>
                </a:cxn>
                <a:cxn ang="0">
                  <a:pos x="1404" y="860"/>
                </a:cxn>
                <a:cxn ang="0">
                  <a:pos x="1569" y="925"/>
                </a:cxn>
                <a:cxn ang="0">
                  <a:pos x="1677" y="854"/>
                </a:cxn>
                <a:cxn ang="0">
                  <a:pos x="1775" y="816"/>
                </a:cxn>
                <a:cxn ang="0">
                  <a:pos x="1923" y="602"/>
                </a:cxn>
                <a:cxn ang="0">
                  <a:pos x="1991" y="425"/>
                </a:cxn>
                <a:cxn ang="0">
                  <a:pos x="1860" y="464"/>
                </a:cxn>
                <a:cxn ang="0">
                  <a:pos x="1906" y="249"/>
                </a:cxn>
                <a:cxn ang="0">
                  <a:pos x="1869" y="82"/>
                </a:cxn>
                <a:cxn ang="0">
                  <a:pos x="2097" y="27"/>
                </a:cxn>
                <a:cxn ang="0">
                  <a:pos x="2524" y="264"/>
                </a:cxn>
                <a:cxn ang="0">
                  <a:pos x="2763" y="314"/>
                </a:cxn>
              </a:cxnLst>
              <a:rect l="0" t="0" r="r" b="b"/>
              <a:pathLst>
                <a:path w="2822" h="2311">
                  <a:moveTo>
                    <a:pt x="2763" y="314"/>
                  </a:moveTo>
                  <a:lnTo>
                    <a:pt x="2817" y="418"/>
                  </a:lnTo>
                  <a:lnTo>
                    <a:pt x="2809" y="476"/>
                  </a:lnTo>
                  <a:lnTo>
                    <a:pt x="2754" y="490"/>
                  </a:lnTo>
                  <a:lnTo>
                    <a:pt x="2737" y="602"/>
                  </a:lnTo>
                  <a:lnTo>
                    <a:pt x="2792" y="686"/>
                  </a:lnTo>
                  <a:lnTo>
                    <a:pt x="2751" y="730"/>
                  </a:lnTo>
                  <a:lnTo>
                    <a:pt x="2717" y="809"/>
                  </a:lnTo>
                  <a:lnTo>
                    <a:pt x="2677" y="817"/>
                  </a:lnTo>
                  <a:lnTo>
                    <a:pt x="2605" y="965"/>
                  </a:lnTo>
                  <a:lnTo>
                    <a:pt x="2517" y="989"/>
                  </a:lnTo>
                  <a:lnTo>
                    <a:pt x="2454" y="967"/>
                  </a:lnTo>
                  <a:lnTo>
                    <a:pt x="2465" y="926"/>
                  </a:lnTo>
                  <a:lnTo>
                    <a:pt x="2414" y="916"/>
                  </a:lnTo>
                  <a:lnTo>
                    <a:pt x="2330" y="1041"/>
                  </a:lnTo>
                  <a:lnTo>
                    <a:pt x="2454" y="1106"/>
                  </a:lnTo>
                  <a:lnTo>
                    <a:pt x="2504" y="1070"/>
                  </a:lnTo>
                  <a:lnTo>
                    <a:pt x="2600" y="1079"/>
                  </a:lnTo>
                  <a:lnTo>
                    <a:pt x="2605" y="1140"/>
                  </a:lnTo>
                  <a:lnTo>
                    <a:pt x="2563" y="1148"/>
                  </a:lnTo>
                  <a:lnTo>
                    <a:pt x="2537" y="1297"/>
                  </a:lnTo>
                  <a:lnTo>
                    <a:pt x="2547" y="1333"/>
                  </a:lnTo>
                  <a:lnTo>
                    <a:pt x="2669" y="1453"/>
                  </a:lnTo>
                  <a:lnTo>
                    <a:pt x="2822" y="1708"/>
                  </a:lnTo>
                  <a:lnTo>
                    <a:pt x="2793" y="1917"/>
                  </a:lnTo>
                  <a:lnTo>
                    <a:pt x="2636" y="2161"/>
                  </a:lnTo>
                  <a:lnTo>
                    <a:pt x="2432" y="2220"/>
                  </a:lnTo>
                  <a:lnTo>
                    <a:pt x="2337" y="2259"/>
                  </a:lnTo>
                  <a:lnTo>
                    <a:pt x="2329" y="2296"/>
                  </a:lnTo>
                  <a:lnTo>
                    <a:pt x="2292" y="2311"/>
                  </a:lnTo>
                  <a:lnTo>
                    <a:pt x="2271" y="2273"/>
                  </a:lnTo>
                  <a:lnTo>
                    <a:pt x="2151" y="2271"/>
                  </a:lnTo>
                  <a:lnTo>
                    <a:pt x="2099" y="2173"/>
                  </a:lnTo>
                  <a:lnTo>
                    <a:pt x="1988" y="2186"/>
                  </a:lnTo>
                  <a:lnTo>
                    <a:pt x="1869" y="2239"/>
                  </a:lnTo>
                  <a:lnTo>
                    <a:pt x="1835" y="2227"/>
                  </a:lnTo>
                  <a:lnTo>
                    <a:pt x="1793" y="2289"/>
                  </a:lnTo>
                  <a:lnTo>
                    <a:pt x="1753" y="2271"/>
                  </a:lnTo>
                  <a:lnTo>
                    <a:pt x="1677" y="2243"/>
                  </a:lnTo>
                  <a:lnTo>
                    <a:pt x="1662" y="2108"/>
                  </a:lnTo>
                  <a:lnTo>
                    <a:pt x="1546" y="2104"/>
                  </a:lnTo>
                  <a:lnTo>
                    <a:pt x="1544" y="2031"/>
                  </a:lnTo>
                  <a:lnTo>
                    <a:pt x="1554" y="1930"/>
                  </a:lnTo>
                  <a:lnTo>
                    <a:pt x="1531" y="1773"/>
                  </a:lnTo>
                  <a:lnTo>
                    <a:pt x="1412" y="1750"/>
                  </a:lnTo>
                  <a:lnTo>
                    <a:pt x="1084" y="1839"/>
                  </a:lnTo>
                  <a:lnTo>
                    <a:pt x="1026" y="1841"/>
                  </a:lnTo>
                  <a:lnTo>
                    <a:pt x="916" y="1828"/>
                  </a:lnTo>
                  <a:lnTo>
                    <a:pt x="811" y="1801"/>
                  </a:lnTo>
                  <a:lnTo>
                    <a:pt x="663" y="1746"/>
                  </a:lnTo>
                  <a:lnTo>
                    <a:pt x="643" y="1741"/>
                  </a:lnTo>
                  <a:lnTo>
                    <a:pt x="467" y="1661"/>
                  </a:lnTo>
                  <a:lnTo>
                    <a:pt x="392" y="1626"/>
                  </a:lnTo>
                  <a:lnTo>
                    <a:pt x="366" y="1584"/>
                  </a:lnTo>
                  <a:lnTo>
                    <a:pt x="357" y="1580"/>
                  </a:lnTo>
                  <a:lnTo>
                    <a:pt x="395" y="1516"/>
                  </a:lnTo>
                  <a:lnTo>
                    <a:pt x="362" y="1470"/>
                  </a:lnTo>
                  <a:lnTo>
                    <a:pt x="378" y="1334"/>
                  </a:lnTo>
                  <a:lnTo>
                    <a:pt x="277" y="1299"/>
                  </a:lnTo>
                  <a:lnTo>
                    <a:pt x="97" y="1286"/>
                  </a:lnTo>
                  <a:lnTo>
                    <a:pt x="82" y="1235"/>
                  </a:lnTo>
                  <a:lnTo>
                    <a:pt x="75" y="1154"/>
                  </a:lnTo>
                  <a:lnTo>
                    <a:pt x="0" y="1124"/>
                  </a:lnTo>
                  <a:lnTo>
                    <a:pt x="52" y="1010"/>
                  </a:lnTo>
                  <a:lnTo>
                    <a:pt x="159" y="989"/>
                  </a:lnTo>
                  <a:lnTo>
                    <a:pt x="246" y="880"/>
                  </a:lnTo>
                  <a:lnTo>
                    <a:pt x="200" y="727"/>
                  </a:lnTo>
                  <a:lnTo>
                    <a:pt x="257" y="710"/>
                  </a:lnTo>
                  <a:lnTo>
                    <a:pt x="284" y="572"/>
                  </a:lnTo>
                  <a:lnTo>
                    <a:pt x="368" y="575"/>
                  </a:lnTo>
                  <a:lnTo>
                    <a:pt x="354" y="513"/>
                  </a:lnTo>
                  <a:lnTo>
                    <a:pt x="423" y="410"/>
                  </a:lnTo>
                  <a:lnTo>
                    <a:pt x="496" y="391"/>
                  </a:lnTo>
                  <a:lnTo>
                    <a:pt x="506" y="488"/>
                  </a:lnTo>
                  <a:lnTo>
                    <a:pt x="704" y="624"/>
                  </a:lnTo>
                  <a:lnTo>
                    <a:pt x="720" y="698"/>
                  </a:lnTo>
                  <a:lnTo>
                    <a:pt x="730" y="727"/>
                  </a:lnTo>
                  <a:lnTo>
                    <a:pt x="755" y="757"/>
                  </a:lnTo>
                  <a:lnTo>
                    <a:pt x="828" y="808"/>
                  </a:lnTo>
                  <a:lnTo>
                    <a:pt x="834" y="861"/>
                  </a:lnTo>
                  <a:lnTo>
                    <a:pt x="992" y="961"/>
                  </a:lnTo>
                  <a:lnTo>
                    <a:pt x="1149" y="949"/>
                  </a:lnTo>
                  <a:lnTo>
                    <a:pt x="1188" y="885"/>
                  </a:lnTo>
                  <a:lnTo>
                    <a:pt x="1404" y="860"/>
                  </a:lnTo>
                  <a:lnTo>
                    <a:pt x="1475" y="957"/>
                  </a:lnTo>
                  <a:lnTo>
                    <a:pt x="1569" y="925"/>
                  </a:lnTo>
                  <a:lnTo>
                    <a:pt x="1598" y="856"/>
                  </a:lnTo>
                  <a:lnTo>
                    <a:pt x="1677" y="854"/>
                  </a:lnTo>
                  <a:lnTo>
                    <a:pt x="1698" y="814"/>
                  </a:lnTo>
                  <a:lnTo>
                    <a:pt x="1775" y="816"/>
                  </a:lnTo>
                  <a:lnTo>
                    <a:pt x="1922" y="686"/>
                  </a:lnTo>
                  <a:lnTo>
                    <a:pt x="1923" y="602"/>
                  </a:lnTo>
                  <a:lnTo>
                    <a:pt x="2005" y="549"/>
                  </a:lnTo>
                  <a:lnTo>
                    <a:pt x="1991" y="425"/>
                  </a:lnTo>
                  <a:lnTo>
                    <a:pt x="1939" y="477"/>
                  </a:lnTo>
                  <a:lnTo>
                    <a:pt x="1860" y="464"/>
                  </a:lnTo>
                  <a:lnTo>
                    <a:pt x="1867" y="272"/>
                  </a:lnTo>
                  <a:lnTo>
                    <a:pt x="1906" y="249"/>
                  </a:lnTo>
                  <a:lnTo>
                    <a:pt x="1921" y="132"/>
                  </a:lnTo>
                  <a:lnTo>
                    <a:pt x="1869" y="82"/>
                  </a:lnTo>
                  <a:lnTo>
                    <a:pt x="1901" y="0"/>
                  </a:lnTo>
                  <a:lnTo>
                    <a:pt x="2097" y="27"/>
                  </a:lnTo>
                  <a:lnTo>
                    <a:pt x="2385" y="246"/>
                  </a:lnTo>
                  <a:lnTo>
                    <a:pt x="2524" y="264"/>
                  </a:lnTo>
                  <a:lnTo>
                    <a:pt x="2650" y="334"/>
                  </a:lnTo>
                  <a:lnTo>
                    <a:pt x="2763" y="314"/>
                  </a:lnTo>
                  <a:close/>
                </a:path>
              </a:pathLst>
            </a:custGeom>
            <a:solidFill>
              <a:srgbClr val="0099FF"/>
            </a:solidFill>
            <a:ln w="3175" cmpd="sng">
              <a:solidFill>
                <a:schemeClr val="bg2"/>
              </a:solidFill>
              <a:round/>
              <a:headEnd/>
              <a:tailEnd/>
            </a:ln>
          </p:spPr>
          <p:txBody>
            <a:bodyPr/>
            <a:lstStyle/>
            <a:p>
              <a:endParaRPr lang="ko-KR" altLang="en-US"/>
            </a:p>
          </p:txBody>
        </p:sp>
        <p:sp>
          <p:nvSpPr>
            <p:cNvPr id="230503" name="Freeform 103"/>
            <p:cNvSpPr>
              <a:spLocks/>
            </p:cNvSpPr>
            <p:nvPr/>
          </p:nvSpPr>
          <p:spPr bwMode="auto">
            <a:xfrm>
              <a:off x="3743" y="2063"/>
              <a:ext cx="340" cy="285"/>
            </a:xfrm>
            <a:custGeom>
              <a:avLst/>
              <a:gdLst/>
              <a:ahLst/>
              <a:cxnLst>
                <a:cxn ang="0">
                  <a:pos x="0" y="0"/>
                </a:cxn>
                <a:cxn ang="0">
                  <a:pos x="57" y="46"/>
                </a:cxn>
                <a:cxn ang="0">
                  <a:pos x="154" y="29"/>
                </a:cxn>
                <a:cxn ang="0">
                  <a:pos x="276" y="125"/>
                </a:cxn>
                <a:cxn ang="0">
                  <a:pos x="347" y="161"/>
                </a:cxn>
                <a:cxn ang="0">
                  <a:pos x="501" y="158"/>
                </a:cxn>
                <a:cxn ang="0">
                  <a:pos x="585" y="93"/>
                </a:cxn>
                <a:cxn ang="0">
                  <a:pos x="700" y="87"/>
                </a:cxn>
                <a:cxn ang="0">
                  <a:pos x="877" y="185"/>
                </a:cxn>
                <a:cxn ang="0">
                  <a:pos x="909" y="260"/>
                </a:cxn>
                <a:cxn ang="0">
                  <a:pos x="898" y="324"/>
                </a:cxn>
                <a:cxn ang="0">
                  <a:pos x="971" y="432"/>
                </a:cxn>
                <a:cxn ang="0">
                  <a:pos x="954" y="507"/>
                </a:cxn>
                <a:cxn ang="0">
                  <a:pos x="1024" y="530"/>
                </a:cxn>
                <a:cxn ang="0">
                  <a:pos x="1020" y="662"/>
                </a:cxn>
                <a:cxn ang="0">
                  <a:pos x="1089" y="690"/>
                </a:cxn>
                <a:cxn ang="0">
                  <a:pos x="1136" y="778"/>
                </a:cxn>
                <a:cxn ang="0">
                  <a:pos x="1081" y="842"/>
                </a:cxn>
                <a:cxn ang="0">
                  <a:pos x="1070" y="931"/>
                </a:cxn>
                <a:cxn ang="0">
                  <a:pos x="959" y="911"/>
                </a:cxn>
                <a:cxn ang="0">
                  <a:pos x="816" y="918"/>
                </a:cxn>
                <a:cxn ang="0">
                  <a:pos x="758" y="842"/>
                </a:cxn>
                <a:cxn ang="0">
                  <a:pos x="655" y="880"/>
                </a:cxn>
                <a:cxn ang="0">
                  <a:pos x="430" y="772"/>
                </a:cxn>
                <a:cxn ang="0">
                  <a:pos x="358" y="605"/>
                </a:cxn>
                <a:cxn ang="0">
                  <a:pos x="294" y="633"/>
                </a:cxn>
                <a:cxn ang="0">
                  <a:pos x="259" y="486"/>
                </a:cxn>
                <a:cxn ang="0">
                  <a:pos x="129" y="416"/>
                </a:cxn>
                <a:cxn ang="0">
                  <a:pos x="98" y="311"/>
                </a:cxn>
                <a:cxn ang="0">
                  <a:pos x="132" y="224"/>
                </a:cxn>
                <a:cxn ang="0">
                  <a:pos x="46" y="202"/>
                </a:cxn>
                <a:cxn ang="0">
                  <a:pos x="0" y="0"/>
                </a:cxn>
              </a:cxnLst>
              <a:rect l="0" t="0" r="r" b="b"/>
              <a:pathLst>
                <a:path w="1136" h="931">
                  <a:moveTo>
                    <a:pt x="0" y="0"/>
                  </a:moveTo>
                  <a:lnTo>
                    <a:pt x="57" y="46"/>
                  </a:lnTo>
                  <a:lnTo>
                    <a:pt x="154" y="29"/>
                  </a:lnTo>
                  <a:lnTo>
                    <a:pt x="276" y="125"/>
                  </a:lnTo>
                  <a:lnTo>
                    <a:pt x="347" y="161"/>
                  </a:lnTo>
                  <a:lnTo>
                    <a:pt x="501" y="158"/>
                  </a:lnTo>
                  <a:lnTo>
                    <a:pt x="585" y="93"/>
                  </a:lnTo>
                  <a:lnTo>
                    <a:pt x="700" y="87"/>
                  </a:lnTo>
                  <a:lnTo>
                    <a:pt x="877" y="185"/>
                  </a:lnTo>
                  <a:lnTo>
                    <a:pt x="909" y="260"/>
                  </a:lnTo>
                  <a:lnTo>
                    <a:pt x="898" y="324"/>
                  </a:lnTo>
                  <a:lnTo>
                    <a:pt x="971" y="432"/>
                  </a:lnTo>
                  <a:lnTo>
                    <a:pt x="954" y="507"/>
                  </a:lnTo>
                  <a:lnTo>
                    <a:pt x="1024" y="530"/>
                  </a:lnTo>
                  <a:lnTo>
                    <a:pt x="1020" y="662"/>
                  </a:lnTo>
                  <a:lnTo>
                    <a:pt x="1089" y="690"/>
                  </a:lnTo>
                  <a:lnTo>
                    <a:pt x="1136" y="778"/>
                  </a:lnTo>
                  <a:lnTo>
                    <a:pt x="1081" y="842"/>
                  </a:lnTo>
                  <a:lnTo>
                    <a:pt x="1070" y="931"/>
                  </a:lnTo>
                  <a:lnTo>
                    <a:pt x="959" y="911"/>
                  </a:lnTo>
                  <a:lnTo>
                    <a:pt x="816" y="918"/>
                  </a:lnTo>
                  <a:lnTo>
                    <a:pt x="758" y="842"/>
                  </a:lnTo>
                  <a:lnTo>
                    <a:pt x="655" y="880"/>
                  </a:lnTo>
                  <a:lnTo>
                    <a:pt x="430" y="772"/>
                  </a:lnTo>
                  <a:lnTo>
                    <a:pt x="358" y="605"/>
                  </a:lnTo>
                  <a:lnTo>
                    <a:pt x="294" y="633"/>
                  </a:lnTo>
                  <a:lnTo>
                    <a:pt x="259" y="486"/>
                  </a:lnTo>
                  <a:lnTo>
                    <a:pt x="129" y="416"/>
                  </a:lnTo>
                  <a:lnTo>
                    <a:pt x="98" y="311"/>
                  </a:lnTo>
                  <a:lnTo>
                    <a:pt x="132" y="224"/>
                  </a:lnTo>
                  <a:lnTo>
                    <a:pt x="46" y="202"/>
                  </a:lnTo>
                  <a:lnTo>
                    <a:pt x="0" y="0"/>
                  </a:lnTo>
                  <a:close/>
                </a:path>
              </a:pathLst>
            </a:custGeom>
            <a:solidFill>
              <a:srgbClr val="0099FF"/>
            </a:solidFill>
            <a:ln w="3175" cmpd="sng">
              <a:solidFill>
                <a:schemeClr val="bg2"/>
              </a:solidFill>
              <a:round/>
              <a:headEnd/>
              <a:tailEnd/>
            </a:ln>
          </p:spPr>
          <p:txBody>
            <a:bodyPr/>
            <a:lstStyle/>
            <a:p>
              <a:endParaRPr lang="ko-KR" altLang="en-US"/>
            </a:p>
          </p:txBody>
        </p:sp>
        <p:sp>
          <p:nvSpPr>
            <p:cNvPr id="230504" name="Freeform 104"/>
            <p:cNvSpPr>
              <a:spLocks/>
            </p:cNvSpPr>
            <p:nvPr/>
          </p:nvSpPr>
          <p:spPr bwMode="auto">
            <a:xfrm>
              <a:off x="3329" y="1465"/>
              <a:ext cx="117" cy="193"/>
            </a:xfrm>
            <a:custGeom>
              <a:avLst/>
              <a:gdLst/>
              <a:ahLst/>
              <a:cxnLst>
                <a:cxn ang="0">
                  <a:pos x="7" y="67"/>
                </a:cxn>
                <a:cxn ang="0">
                  <a:pos x="163" y="70"/>
                </a:cxn>
                <a:cxn ang="0">
                  <a:pos x="212" y="0"/>
                </a:cxn>
                <a:cxn ang="0">
                  <a:pos x="279" y="55"/>
                </a:cxn>
                <a:cxn ang="0">
                  <a:pos x="309" y="43"/>
                </a:cxn>
                <a:cxn ang="0">
                  <a:pos x="324" y="65"/>
                </a:cxn>
                <a:cxn ang="0">
                  <a:pos x="343" y="249"/>
                </a:cxn>
                <a:cxn ang="0">
                  <a:pos x="329" y="303"/>
                </a:cxn>
                <a:cxn ang="0">
                  <a:pos x="390" y="451"/>
                </a:cxn>
                <a:cxn ang="0">
                  <a:pos x="347" y="580"/>
                </a:cxn>
                <a:cxn ang="0">
                  <a:pos x="146" y="634"/>
                </a:cxn>
                <a:cxn ang="0">
                  <a:pos x="50" y="601"/>
                </a:cxn>
                <a:cxn ang="0">
                  <a:pos x="43" y="455"/>
                </a:cxn>
                <a:cxn ang="0">
                  <a:pos x="131" y="292"/>
                </a:cxn>
                <a:cxn ang="0">
                  <a:pos x="81" y="247"/>
                </a:cxn>
                <a:cxn ang="0">
                  <a:pos x="99" y="216"/>
                </a:cxn>
                <a:cxn ang="0">
                  <a:pos x="98" y="187"/>
                </a:cxn>
                <a:cxn ang="0">
                  <a:pos x="60" y="158"/>
                </a:cxn>
                <a:cxn ang="0">
                  <a:pos x="63" y="131"/>
                </a:cxn>
                <a:cxn ang="0">
                  <a:pos x="0" y="71"/>
                </a:cxn>
                <a:cxn ang="0">
                  <a:pos x="7" y="67"/>
                </a:cxn>
              </a:cxnLst>
              <a:rect l="0" t="0" r="r" b="b"/>
              <a:pathLst>
                <a:path w="390" h="634">
                  <a:moveTo>
                    <a:pt x="7" y="67"/>
                  </a:moveTo>
                  <a:lnTo>
                    <a:pt x="163" y="70"/>
                  </a:lnTo>
                  <a:lnTo>
                    <a:pt x="212" y="0"/>
                  </a:lnTo>
                  <a:lnTo>
                    <a:pt x="279" y="55"/>
                  </a:lnTo>
                  <a:lnTo>
                    <a:pt x="309" y="43"/>
                  </a:lnTo>
                  <a:lnTo>
                    <a:pt x="324" y="65"/>
                  </a:lnTo>
                  <a:lnTo>
                    <a:pt x="343" y="249"/>
                  </a:lnTo>
                  <a:lnTo>
                    <a:pt x="329" y="303"/>
                  </a:lnTo>
                  <a:lnTo>
                    <a:pt x="390" y="451"/>
                  </a:lnTo>
                  <a:lnTo>
                    <a:pt x="347" y="580"/>
                  </a:lnTo>
                  <a:lnTo>
                    <a:pt x="146" y="634"/>
                  </a:lnTo>
                  <a:lnTo>
                    <a:pt x="50" y="601"/>
                  </a:lnTo>
                  <a:lnTo>
                    <a:pt x="43" y="455"/>
                  </a:lnTo>
                  <a:lnTo>
                    <a:pt x="131" y="292"/>
                  </a:lnTo>
                  <a:lnTo>
                    <a:pt x="81" y="247"/>
                  </a:lnTo>
                  <a:lnTo>
                    <a:pt x="99" y="216"/>
                  </a:lnTo>
                  <a:lnTo>
                    <a:pt x="98" y="187"/>
                  </a:lnTo>
                  <a:lnTo>
                    <a:pt x="60" y="158"/>
                  </a:lnTo>
                  <a:lnTo>
                    <a:pt x="63" y="131"/>
                  </a:lnTo>
                  <a:lnTo>
                    <a:pt x="0" y="71"/>
                  </a:lnTo>
                  <a:lnTo>
                    <a:pt x="7" y="67"/>
                  </a:lnTo>
                  <a:close/>
                </a:path>
              </a:pathLst>
            </a:custGeom>
            <a:solidFill>
              <a:srgbClr val="0099FF"/>
            </a:solidFill>
            <a:ln w="3175" cmpd="sng">
              <a:solidFill>
                <a:schemeClr val="bg2"/>
              </a:solidFill>
              <a:round/>
              <a:headEnd/>
              <a:tailEnd/>
            </a:ln>
          </p:spPr>
          <p:txBody>
            <a:bodyPr/>
            <a:lstStyle/>
            <a:p>
              <a:endParaRPr lang="ko-KR" altLang="en-US"/>
            </a:p>
          </p:txBody>
        </p:sp>
        <p:sp>
          <p:nvSpPr>
            <p:cNvPr id="230505" name="Freeform 105"/>
            <p:cNvSpPr>
              <a:spLocks/>
            </p:cNvSpPr>
            <p:nvPr/>
          </p:nvSpPr>
          <p:spPr bwMode="auto">
            <a:xfrm>
              <a:off x="5479" y="2966"/>
              <a:ext cx="167" cy="140"/>
            </a:xfrm>
            <a:custGeom>
              <a:avLst/>
              <a:gdLst/>
              <a:ahLst/>
              <a:cxnLst>
                <a:cxn ang="0">
                  <a:pos x="37" y="12"/>
                </a:cxn>
                <a:cxn ang="0">
                  <a:pos x="0" y="279"/>
                </a:cxn>
                <a:cxn ang="0">
                  <a:pos x="129" y="362"/>
                </a:cxn>
                <a:cxn ang="0">
                  <a:pos x="130" y="288"/>
                </a:cxn>
                <a:cxn ang="0">
                  <a:pos x="218" y="244"/>
                </a:cxn>
                <a:cxn ang="0">
                  <a:pos x="293" y="269"/>
                </a:cxn>
                <a:cxn ang="0">
                  <a:pos x="378" y="427"/>
                </a:cxn>
                <a:cxn ang="0">
                  <a:pos x="555" y="455"/>
                </a:cxn>
                <a:cxn ang="0">
                  <a:pos x="385" y="199"/>
                </a:cxn>
                <a:cxn ang="0">
                  <a:pos x="222" y="107"/>
                </a:cxn>
                <a:cxn ang="0">
                  <a:pos x="45" y="0"/>
                </a:cxn>
                <a:cxn ang="0">
                  <a:pos x="37" y="12"/>
                </a:cxn>
              </a:cxnLst>
              <a:rect l="0" t="0" r="r" b="b"/>
              <a:pathLst>
                <a:path w="555" h="455">
                  <a:moveTo>
                    <a:pt x="37" y="12"/>
                  </a:moveTo>
                  <a:lnTo>
                    <a:pt x="0" y="279"/>
                  </a:lnTo>
                  <a:lnTo>
                    <a:pt x="129" y="362"/>
                  </a:lnTo>
                  <a:lnTo>
                    <a:pt x="130" y="288"/>
                  </a:lnTo>
                  <a:lnTo>
                    <a:pt x="218" y="244"/>
                  </a:lnTo>
                  <a:lnTo>
                    <a:pt x="293" y="269"/>
                  </a:lnTo>
                  <a:lnTo>
                    <a:pt x="378" y="427"/>
                  </a:lnTo>
                  <a:lnTo>
                    <a:pt x="555" y="455"/>
                  </a:lnTo>
                  <a:lnTo>
                    <a:pt x="385" y="199"/>
                  </a:lnTo>
                  <a:lnTo>
                    <a:pt x="222" y="107"/>
                  </a:lnTo>
                  <a:lnTo>
                    <a:pt x="45" y="0"/>
                  </a:lnTo>
                  <a:lnTo>
                    <a:pt x="37" y="12"/>
                  </a:lnTo>
                  <a:close/>
                </a:path>
              </a:pathLst>
            </a:custGeom>
            <a:solidFill>
              <a:srgbClr val="0099FF"/>
            </a:solidFill>
            <a:ln w="3175" cmpd="sng">
              <a:solidFill>
                <a:schemeClr val="bg2"/>
              </a:solidFill>
              <a:round/>
              <a:headEnd/>
              <a:tailEnd/>
            </a:ln>
          </p:spPr>
          <p:txBody>
            <a:bodyPr/>
            <a:lstStyle/>
            <a:p>
              <a:endParaRPr lang="ko-KR" altLang="en-US"/>
            </a:p>
          </p:txBody>
        </p:sp>
        <p:sp>
          <p:nvSpPr>
            <p:cNvPr id="230506" name="Freeform 106"/>
            <p:cNvSpPr>
              <a:spLocks/>
            </p:cNvSpPr>
            <p:nvPr/>
          </p:nvSpPr>
          <p:spPr bwMode="auto">
            <a:xfrm>
              <a:off x="4166" y="2103"/>
              <a:ext cx="475" cy="588"/>
            </a:xfrm>
            <a:custGeom>
              <a:avLst/>
              <a:gdLst/>
              <a:ahLst/>
              <a:cxnLst>
                <a:cxn ang="0">
                  <a:pos x="638" y="1924"/>
                </a:cxn>
                <a:cxn ang="0">
                  <a:pos x="618" y="1923"/>
                </a:cxn>
                <a:cxn ang="0">
                  <a:pos x="569" y="1744"/>
                </a:cxn>
                <a:cxn ang="0">
                  <a:pos x="522" y="1715"/>
                </a:cxn>
                <a:cxn ang="0">
                  <a:pos x="315" y="1173"/>
                </a:cxn>
                <a:cxn ang="0">
                  <a:pos x="295" y="991"/>
                </a:cxn>
                <a:cxn ang="0">
                  <a:pos x="254" y="988"/>
                </a:cxn>
                <a:cxn ang="0">
                  <a:pos x="263" y="1043"/>
                </a:cxn>
                <a:cxn ang="0">
                  <a:pos x="185" y="1091"/>
                </a:cxn>
                <a:cxn ang="0">
                  <a:pos x="76" y="969"/>
                </a:cxn>
                <a:cxn ang="0">
                  <a:pos x="95" y="934"/>
                </a:cxn>
                <a:cxn ang="0">
                  <a:pos x="78" y="921"/>
                </a:cxn>
                <a:cxn ang="0">
                  <a:pos x="37" y="922"/>
                </a:cxn>
                <a:cxn ang="0">
                  <a:pos x="0" y="873"/>
                </a:cxn>
                <a:cxn ang="0">
                  <a:pos x="103" y="811"/>
                </a:cxn>
                <a:cxn ang="0">
                  <a:pos x="76" y="677"/>
                </a:cxn>
                <a:cxn ang="0">
                  <a:pos x="187" y="606"/>
                </a:cxn>
                <a:cxn ang="0">
                  <a:pos x="183" y="488"/>
                </a:cxn>
                <a:cxn ang="0">
                  <a:pos x="223" y="440"/>
                </a:cxn>
                <a:cxn ang="0">
                  <a:pos x="217" y="350"/>
                </a:cxn>
                <a:cxn ang="0">
                  <a:pos x="160" y="289"/>
                </a:cxn>
                <a:cxn ang="0">
                  <a:pos x="188" y="214"/>
                </a:cxn>
                <a:cxn ang="0">
                  <a:pos x="179" y="150"/>
                </a:cxn>
                <a:cxn ang="0">
                  <a:pos x="135" y="114"/>
                </a:cxn>
                <a:cxn ang="0">
                  <a:pos x="140" y="64"/>
                </a:cxn>
                <a:cxn ang="0">
                  <a:pos x="211" y="0"/>
                </a:cxn>
                <a:cxn ang="0">
                  <a:pos x="274" y="25"/>
                </a:cxn>
                <a:cxn ang="0">
                  <a:pos x="416" y="13"/>
                </a:cxn>
                <a:cxn ang="0">
                  <a:pos x="514" y="52"/>
                </a:cxn>
                <a:cxn ang="0">
                  <a:pos x="496" y="180"/>
                </a:cxn>
                <a:cxn ang="0">
                  <a:pos x="527" y="233"/>
                </a:cxn>
                <a:cxn ang="0">
                  <a:pos x="495" y="296"/>
                </a:cxn>
                <a:cxn ang="0">
                  <a:pos x="520" y="336"/>
                </a:cxn>
                <a:cxn ang="0">
                  <a:pos x="700" y="433"/>
                </a:cxn>
                <a:cxn ang="0">
                  <a:pos x="992" y="530"/>
                </a:cxn>
                <a:cxn ang="0">
                  <a:pos x="1186" y="558"/>
                </a:cxn>
                <a:cxn ang="0">
                  <a:pos x="1534" y="470"/>
                </a:cxn>
                <a:cxn ang="0">
                  <a:pos x="1582" y="475"/>
                </a:cxn>
                <a:cxn ang="0">
                  <a:pos x="1581" y="599"/>
                </a:cxn>
                <a:cxn ang="0">
                  <a:pos x="1487" y="699"/>
                </a:cxn>
                <a:cxn ang="0">
                  <a:pos x="1507" y="891"/>
                </a:cxn>
                <a:cxn ang="0">
                  <a:pos x="1440" y="914"/>
                </a:cxn>
                <a:cxn ang="0">
                  <a:pos x="1434" y="960"/>
                </a:cxn>
                <a:cxn ang="0">
                  <a:pos x="1453" y="1017"/>
                </a:cxn>
                <a:cxn ang="0">
                  <a:pos x="1449" y="1042"/>
                </a:cxn>
                <a:cxn ang="0">
                  <a:pos x="1405" y="1059"/>
                </a:cxn>
                <a:cxn ang="0">
                  <a:pos x="1353" y="945"/>
                </a:cxn>
                <a:cxn ang="0">
                  <a:pos x="1289" y="920"/>
                </a:cxn>
                <a:cxn ang="0">
                  <a:pos x="1277" y="992"/>
                </a:cxn>
                <a:cxn ang="0">
                  <a:pos x="1138" y="990"/>
                </a:cxn>
                <a:cxn ang="0">
                  <a:pos x="1138" y="1062"/>
                </a:cxn>
                <a:cxn ang="0">
                  <a:pos x="1092" y="1117"/>
                </a:cxn>
                <a:cxn ang="0">
                  <a:pos x="1035" y="1122"/>
                </a:cxn>
                <a:cxn ang="0">
                  <a:pos x="843" y="1421"/>
                </a:cxn>
                <a:cxn ang="0">
                  <a:pos x="777" y="1434"/>
                </a:cxn>
                <a:cxn ang="0">
                  <a:pos x="801" y="1521"/>
                </a:cxn>
                <a:cxn ang="0">
                  <a:pos x="802" y="1625"/>
                </a:cxn>
                <a:cxn ang="0">
                  <a:pos x="779" y="1816"/>
                </a:cxn>
                <a:cxn ang="0">
                  <a:pos x="750" y="1812"/>
                </a:cxn>
                <a:cxn ang="0">
                  <a:pos x="730" y="1836"/>
                </a:cxn>
                <a:cxn ang="0">
                  <a:pos x="682" y="1922"/>
                </a:cxn>
                <a:cxn ang="0">
                  <a:pos x="638" y="1924"/>
                </a:cxn>
              </a:cxnLst>
              <a:rect l="0" t="0" r="r" b="b"/>
              <a:pathLst>
                <a:path w="1582" h="1924">
                  <a:moveTo>
                    <a:pt x="638" y="1924"/>
                  </a:moveTo>
                  <a:lnTo>
                    <a:pt x="618" y="1923"/>
                  </a:lnTo>
                  <a:lnTo>
                    <a:pt x="569" y="1744"/>
                  </a:lnTo>
                  <a:lnTo>
                    <a:pt x="522" y="1715"/>
                  </a:lnTo>
                  <a:lnTo>
                    <a:pt x="315" y="1173"/>
                  </a:lnTo>
                  <a:lnTo>
                    <a:pt x="295" y="991"/>
                  </a:lnTo>
                  <a:lnTo>
                    <a:pt x="254" y="988"/>
                  </a:lnTo>
                  <a:lnTo>
                    <a:pt x="263" y="1043"/>
                  </a:lnTo>
                  <a:lnTo>
                    <a:pt x="185" y="1091"/>
                  </a:lnTo>
                  <a:lnTo>
                    <a:pt x="76" y="969"/>
                  </a:lnTo>
                  <a:lnTo>
                    <a:pt x="95" y="934"/>
                  </a:lnTo>
                  <a:lnTo>
                    <a:pt x="78" y="921"/>
                  </a:lnTo>
                  <a:lnTo>
                    <a:pt x="37" y="922"/>
                  </a:lnTo>
                  <a:lnTo>
                    <a:pt x="0" y="873"/>
                  </a:lnTo>
                  <a:lnTo>
                    <a:pt x="103" y="811"/>
                  </a:lnTo>
                  <a:lnTo>
                    <a:pt x="76" y="677"/>
                  </a:lnTo>
                  <a:lnTo>
                    <a:pt x="187" y="606"/>
                  </a:lnTo>
                  <a:lnTo>
                    <a:pt x="183" y="488"/>
                  </a:lnTo>
                  <a:lnTo>
                    <a:pt x="223" y="440"/>
                  </a:lnTo>
                  <a:lnTo>
                    <a:pt x="217" y="350"/>
                  </a:lnTo>
                  <a:lnTo>
                    <a:pt x="160" y="289"/>
                  </a:lnTo>
                  <a:lnTo>
                    <a:pt x="188" y="214"/>
                  </a:lnTo>
                  <a:lnTo>
                    <a:pt x="179" y="150"/>
                  </a:lnTo>
                  <a:lnTo>
                    <a:pt x="135" y="114"/>
                  </a:lnTo>
                  <a:lnTo>
                    <a:pt x="140" y="64"/>
                  </a:lnTo>
                  <a:lnTo>
                    <a:pt x="211" y="0"/>
                  </a:lnTo>
                  <a:lnTo>
                    <a:pt x="274" y="25"/>
                  </a:lnTo>
                  <a:lnTo>
                    <a:pt x="416" y="13"/>
                  </a:lnTo>
                  <a:lnTo>
                    <a:pt x="514" y="52"/>
                  </a:lnTo>
                  <a:lnTo>
                    <a:pt x="496" y="180"/>
                  </a:lnTo>
                  <a:lnTo>
                    <a:pt x="527" y="233"/>
                  </a:lnTo>
                  <a:lnTo>
                    <a:pt x="495" y="296"/>
                  </a:lnTo>
                  <a:lnTo>
                    <a:pt x="520" y="336"/>
                  </a:lnTo>
                  <a:lnTo>
                    <a:pt x="700" y="433"/>
                  </a:lnTo>
                  <a:lnTo>
                    <a:pt x="992" y="530"/>
                  </a:lnTo>
                  <a:lnTo>
                    <a:pt x="1186" y="558"/>
                  </a:lnTo>
                  <a:lnTo>
                    <a:pt x="1534" y="470"/>
                  </a:lnTo>
                  <a:lnTo>
                    <a:pt x="1582" y="475"/>
                  </a:lnTo>
                  <a:lnTo>
                    <a:pt x="1581" y="599"/>
                  </a:lnTo>
                  <a:lnTo>
                    <a:pt x="1487" y="699"/>
                  </a:lnTo>
                  <a:lnTo>
                    <a:pt x="1507" y="891"/>
                  </a:lnTo>
                  <a:lnTo>
                    <a:pt x="1440" y="914"/>
                  </a:lnTo>
                  <a:lnTo>
                    <a:pt x="1434" y="960"/>
                  </a:lnTo>
                  <a:lnTo>
                    <a:pt x="1453" y="1017"/>
                  </a:lnTo>
                  <a:lnTo>
                    <a:pt x="1449" y="1042"/>
                  </a:lnTo>
                  <a:lnTo>
                    <a:pt x="1405" y="1059"/>
                  </a:lnTo>
                  <a:lnTo>
                    <a:pt x="1353" y="945"/>
                  </a:lnTo>
                  <a:lnTo>
                    <a:pt x="1289" y="920"/>
                  </a:lnTo>
                  <a:lnTo>
                    <a:pt x="1277" y="992"/>
                  </a:lnTo>
                  <a:lnTo>
                    <a:pt x="1138" y="990"/>
                  </a:lnTo>
                  <a:lnTo>
                    <a:pt x="1138" y="1062"/>
                  </a:lnTo>
                  <a:lnTo>
                    <a:pt x="1092" y="1117"/>
                  </a:lnTo>
                  <a:lnTo>
                    <a:pt x="1035" y="1122"/>
                  </a:lnTo>
                  <a:lnTo>
                    <a:pt x="843" y="1421"/>
                  </a:lnTo>
                  <a:lnTo>
                    <a:pt x="777" y="1434"/>
                  </a:lnTo>
                  <a:lnTo>
                    <a:pt x="801" y="1521"/>
                  </a:lnTo>
                  <a:lnTo>
                    <a:pt x="802" y="1625"/>
                  </a:lnTo>
                  <a:lnTo>
                    <a:pt x="779" y="1816"/>
                  </a:lnTo>
                  <a:lnTo>
                    <a:pt x="750" y="1812"/>
                  </a:lnTo>
                  <a:lnTo>
                    <a:pt x="730" y="1836"/>
                  </a:lnTo>
                  <a:lnTo>
                    <a:pt x="682" y="1922"/>
                  </a:lnTo>
                  <a:lnTo>
                    <a:pt x="638" y="1924"/>
                  </a:lnTo>
                  <a:close/>
                </a:path>
              </a:pathLst>
            </a:custGeom>
            <a:solidFill>
              <a:srgbClr val="0099FF"/>
            </a:solidFill>
            <a:ln w="3175" cmpd="sng">
              <a:solidFill>
                <a:schemeClr val="bg2"/>
              </a:solidFill>
              <a:round/>
              <a:headEnd/>
              <a:tailEnd/>
            </a:ln>
          </p:spPr>
          <p:txBody>
            <a:bodyPr/>
            <a:lstStyle/>
            <a:p>
              <a:endParaRPr lang="ko-KR" altLang="en-US"/>
            </a:p>
          </p:txBody>
        </p:sp>
        <p:sp>
          <p:nvSpPr>
            <p:cNvPr id="230507" name="Freeform 107"/>
            <p:cNvSpPr>
              <a:spLocks/>
            </p:cNvSpPr>
            <p:nvPr/>
          </p:nvSpPr>
          <p:spPr bwMode="auto">
            <a:xfrm>
              <a:off x="4042" y="2103"/>
              <a:ext cx="201" cy="272"/>
            </a:xfrm>
            <a:custGeom>
              <a:avLst/>
              <a:gdLst/>
              <a:ahLst/>
              <a:cxnLst>
                <a:cxn ang="0">
                  <a:pos x="58" y="800"/>
                </a:cxn>
                <a:cxn ang="0">
                  <a:pos x="70" y="720"/>
                </a:cxn>
                <a:cxn ang="0">
                  <a:pos x="122" y="693"/>
                </a:cxn>
                <a:cxn ang="0">
                  <a:pos x="96" y="569"/>
                </a:cxn>
                <a:cxn ang="0">
                  <a:pos x="12" y="533"/>
                </a:cxn>
                <a:cxn ang="0">
                  <a:pos x="0" y="469"/>
                </a:cxn>
                <a:cxn ang="0">
                  <a:pos x="83" y="475"/>
                </a:cxn>
                <a:cxn ang="0">
                  <a:pos x="139" y="470"/>
                </a:cxn>
                <a:cxn ang="0">
                  <a:pos x="276" y="440"/>
                </a:cxn>
                <a:cxn ang="0">
                  <a:pos x="286" y="369"/>
                </a:cxn>
                <a:cxn ang="0">
                  <a:pos x="392" y="310"/>
                </a:cxn>
                <a:cxn ang="0">
                  <a:pos x="407" y="170"/>
                </a:cxn>
                <a:cxn ang="0">
                  <a:pos x="458" y="152"/>
                </a:cxn>
                <a:cxn ang="0">
                  <a:pos x="475" y="20"/>
                </a:cxn>
                <a:cxn ang="0">
                  <a:pos x="607" y="0"/>
                </a:cxn>
                <a:cxn ang="0">
                  <a:pos x="667" y="8"/>
                </a:cxn>
                <a:cxn ang="0">
                  <a:pos x="568" y="59"/>
                </a:cxn>
                <a:cxn ang="0">
                  <a:pos x="560" y="83"/>
                </a:cxn>
                <a:cxn ang="0">
                  <a:pos x="574" y="118"/>
                </a:cxn>
                <a:cxn ang="0">
                  <a:pos x="608" y="152"/>
                </a:cxn>
                <a:cxn ang="0">
                  <a:pos x="620" y="207"/>
                </a:cxn>
                <a:cxn ang="0">
                  <a:pos x="594" y="276"/>
                </a:cxn>
                <a:cxn ang="0">
                  <a:pos x="646" y="340"/>
                </a:cxn>
                <a:cxn ang="0">
                  <a:pos x="644" y="415"/>
                </a:cxn>
                <a:cxn ang="0">
                  <a:pos x="643" y="460"/>
                </a:cxn>
                <a:cxn ang="0">
                  <a:pos x="608" y="487"/>
                </a:cxn>
                <a:cxn ang="0">
                  <a:pos x="620" y="611"/>
                </a:cxn>
                <a:cxn ang="0">
                  <a:pos x="519" y="653"/>
                </a:cxn>
                <a:cxn ang="0">
                  <a:pos x="536" y="824"/>
                </a:cxn>
                <a:cxn ang="0">
                  <a:pos x="422" y="891"/>
                </a:cxn>
                <a:cxn ang="0">
                  <a:pos x="308" y="815"/>
                </a:cxn>
                <a:cxn ang="0">
                  <a:pos x="256" y="808"/>
                </a:cxn>
                <a:cxn ang="0">
                  <a:pos x="166" y="806"/>
                </a:cxn>
                <a:cxn ang="0">
                  <a:pos x="58" y="800"/>
                </a:cxn>
              </a:cxnLst>
              <a:rect l="0" t="0" r="r" b="b"/>
              <a:pathLst>
                <a:path w="667" h="891">
                  <a:moveTo>
                    <a:pt x="58" y="800"/>
                  </a:moveTo>
                  <a:lnTo>
                    <a:pt x="70" y="720"/>
                  </a:lnTo>
                  <a:lnTo>
                    <a:pt x="122" y="693"/>
                  </a:lnTo>
                  <a:lnTo>
                    <a:pt x="96" y="569"/>
                  </a:lnTo>
                  <a:lnTo>
                    <a:pt x="12" y="533"/>
                  </a:lnTo>
                  <a:lnTo>
                    <a:pt x="0" y="469"/>
                  </a:lnTo>
                  <a:lnTo>
                    <a:pt x="83" y="475"/>
                  </a:lnTo>
                  <a:lnTo>
                    <a:pt x="139" y="470"/>
                  </a:lnTo>
                  <a:lnTo>
                    <a:pt x="276" y="440"/>
                  </a:lnTo>
                  <a:lnTo>
                    <a:pt x="286" y="369"/>
                  </a:lnTo>
                  <a:lnTo>
                    <a:pt x="392" y="310"/>
                  </a:lnTo>
                  <a:lnTo>
                    <a:pt x="407" y="170"/>
                  </a:lnTo>
                  <a:lnTo>
                    <a:pt x="458" y="152"/>
                  </a:lnTo>
                  <a:lnTo>
                    <a:pt x="475" y="20"/>
                  </a:lnTo>
                  <a:lnTo>
                    <a:pt x="607" y="0"/>
                  </a:lnTo>
                  <a:lnTo>
                    <a:pt x="667" y="8"/>
                  </a:lnTo>
                  <a:lnTo>
                    <a:pt x="568" y="59"/>
                  </a:lnTo>
                  <a:lnTo>
                    <a:pt x="560" y="83"/>
                  </a:lnTo>
                  <a:lnTo>
                    <a:pt x="574" y="118"/>
                  </a:lnTo>
                  <a:lnTo>
                    <a:pt x="608" y="152"/>
                  </a:lnTo>
                  <a:lnTo>
                    <a:pt x="620" y="207"/>
                  </a:lnTo>
                  <a:lnTo>
                    <a:pt x="594" y="276"/>
                  </a:lnTo>
                  <a:lnTo>
                    <a:pt x="646" y="340"/>
                  </a:lnTo>
                  <a:lnTo>
                    <a:pt x="644" y="415"/>
                  </a:lnTo>
                  <a:lnTo>
                    <a:pt x="643" y="460"/>
                  </a:lnTo>
                  <a:lnTo>
                    <a:pt x="608" y="487"/>
                  </a:lnTo>
                  <a:lnTo>
                    <a:pt x="620" y="611"/>
                  </a:lnTo>
                  <a:lnTo>
                    <a:pt x="519" y="653"/>
                  </a:lnTo>
                  <a:lnTo>
                    <a:pt x="536" y="824"/>
                  </a:lnTo>
                  <a:lnTo>
                    <a:pt x="422" y="891"/>
                  </a:lnTo>
                  <a:lnTo>
                    <a:pt x="308" y="815"/>
                  </a:lnTo>
                  <a:lnTo>
                    <a:pt x="256" y="808"/>
                  </a:lnTo>
                  <a:lnTo>
                    <a:pt x="166" y="806"/>
                  </a:lnTo>
                  <a:lnTo>
                    <a:pt x="58" y="800"/>
                  </a:lnTo>
                  <a:close/>
                </a:path>
              </a:pathLst>
            </a:custGeom>
            <a:solidFill>
              <a:srgbClr val="0099FF"/>
            </a:solidFill>
            <a:ln w="3175" cmpd="sng">
              <a:solidFill>
                <a:schemeClr val="bg2"/>
              </a:solidFill>
              <a:round/>
              <a:headEnd/>
              <a:tailEnd/>
            </a:ln>
          </p:spPr>
          <p:txBody>
            <a:bodyPr/>
            <a:lstStyle/>
            <a:p>
              <a:endParaRPr lang="ko-KR" altLang="en-US"/>
            </a:p>
          </p:txBody>
        </p:sp>
        <p:sp>
          <p:nvSpPr>
            <p:cNvPr id="230508" name="Freeform 108"/>
            <p:cNvSpPr>
              <a:spLocks/>
            </p:cNvSpPr>
            <p:nvPr/>
          </p:nvSpPr>
          <p:spPr bwMode="auto">
            <a:xfrm>
              <a:off x="4591" y="2251"/>
              <a:ext cx="152" cy="410"/>
            </a:xfrm>
            <a:custGeom>
              <a:avLst/>
              <a:gdLst/>
              <a:ahLst/>
              <a:cxnLst>
                <a:cxn ang="0">
                  <a:pos x="153" y="0"/>
                </a:cxn>
                <a:cxn ang="0">
                  <a:pos x="235" y="9"/>
                </a:cxn>
                <a:cxn ang="0">
                  <a:pos x="269" y="150"/>
                </a:cxn>
                <a:cxn ang="0">
                  <a:pos x="253" y="342"/>
                </a:cxn>
                <a:cxn ang="0">
                  <a:pos x="365" y="335"/>
                </a:cxn>
                <a:cxn ang="0">
                  <a:pos x="385" y="454"/>
                </a:cxn>
                <a:cxn ang="0">
                  <a:pos x="401" y="481"/>
                </a:cxn>
                <a:cxn ang="0">
                  <a:pos x="449" y="483"/>
                </a:cxn>
                <a:cxn ang="0">
                  <a:pos x="507" y="512"/>
                </a:cxn>
                <a:cxn ang="0">
                  <a:pos x="456" y="522"/>
                </a:cxn>
                <a:cxn ang="0">
                  <a:pos x="457" y="578"/>
                </a:cxn>
                <a:cxn ang="0">
                  <a:pos x="360" y="619"/>
                </a:cxn>
                <a:cxn ang="0">
                  <a:pos x="357" y="755"/>
                </a:cxn>
                <a:cxn ang="0">
                  <a:pos x="438" y="891"/>
                </a:cxn>
                <a:cxn ang="0">
                  <a:pos x="438" y="967"/>
                </a:cxn>
                <a:cxn ang="0">
                  <a:pos x="493" y="1084"/>
                </a:cxn>
                <a:cxn ang="0">
                  <a:pos x="497" y="1186"/>
                </a:cxn>
                <a:cxn ang="0">
                  <a:pos x="496" y="1287"/>
                </a:cxn>
                <a:cxn ang="0">
                  <a:pos x="464" y="1338"/>
                </a:cxn>
                <a:cxn ang="0">
                  <a:pos x="456" y="1163"/>
                </a:cxn>
                <a:cxn ang="0">
                  <a:pos x="317" y="837"/>
                </a:cxn>
                <a:cxn ang="0">
                  <a:pos x="264" y="877"/>
                </a:cxn>
                <a:cxn ang="0">
                  <a:pos x="241" y="883"/>
                </a:cxn>
                <a:cxn ang="0">
                  <a:pos x="149" y="881"/>
                </a:cxn>
                <a:cxn ang="0">
                  <a:pos x="166" y="768"/>
                </a:cxn>
                <a:cxn ang="0">
                  <a:pos x="0" y="576"/>
                </a:cxn>
                <a:cxn ang="0">
                  <a:pos x="39" y="539"/>
                </a:cxn>
                <a:cxn ang="0">
                  <a:pos x="19" y="459"/>
                </a:cxn>
                <a:cxn ang="0">
                  <a:pos x="30" y="431"/>
                </a:cxn>
                <a:cxn ang="0">
                  <a:pos x="92" y="407"/>
                </a:cxn>
                <a:cxn ang="0">
                  <a:pos x="65" y="231"/>
                </a:cxn>
                <a:cxn ang="0">
                  <a:pos x="166" y="125"/>
                </a:cxn>
                <a:cxn ang="0">
                  <a:pos x="153" y="0"/>
                </a:cxn>
              </a:cxnLst>
              <a:rect l="0" t="0" r="r" b="b"/>
              <a:pathLst>
                <a:path w="507" h="1338">
                  <a:moveTo>
                    <a:pt x="153" y="0"/>
                  </a:moveTo>
                  <a:lnTo>
                    <a:pt x="235" y="9"/>
                  </a:lnTo>
                  <a:lnTo>
                    <a:pt x="269" y="150"/>
                  </a:lnTo>
                  <a:lnTo>
                    <a:pt x="253" y="342"/>
                  </a:lnTo>
                  <a:lnTo>
                    <a:pt x="365" y="335"/>
                  </a:lnTo>
                  <a:lnTo>
                    <a:pt x="385" y="454"/>
                  </a:lnTo>
                  <a:lnTo>
                    <a:pt x="401" y="481"/>
                  </a:lnTo>
                  <a:lnTo>
                    <a:pt x="449" y="483"/>
                  </a:lnTo>
                  <a:lnTo>
                    <a:pt x="507" y="512"/>
                  </a:lnTo>
                  <a:lnTo>
                    <a:pt x="456" y="522"/>
                  </a:lnTo>
                  <a:lnTo>
                    <a:pt x="457" y="578"/>
                  </a:lnTo>
                  <a:lnTo>
                    <a:pt x="360" y="619"/>
                  </a:lnTo>
                  <a:lnTo>
                    <a:pt x="357" y="755"/>
                  </a:lnTo>
                  <a:lnTo>
                    <a:pt x="438" y="891"/>
                  </a:lnTo>
                  <a:lnTo>
                    <a:pt x="438" y="967"/>
                  </a:lnTo>
                  <a:lnTo>
                    <a:pt x="493" y="1084"/>
                  </a:lnTo>
                  <a:lnTo>
                    <a:pt x="497" y="1186"/>
                  </a:lnTo>
                  <a:lnTo>
                    <a:pt x="496" y="1287"/>
                  </a:lnTo>
                  <a:lnTo>
                    <a:pt x="464" y="1338"/>
                  </a:lnTo>
                  <a:lnTo>
                    <a:pt x="456" y="1163"/>
                  </a:lnTo>
                  <a:lnTo>
                    <a:pt x="317" y="837"/>
                  </a:lnTo>
                  <a:lnTo>
                    <a:pt x="264" y="877"/>
                  </a:lnTo>
                  <a:lnTo>
                    <a:pt x="241" y="883"/>
                  </a:lnTo>
                  <a:lnTo>
                    <a:pt x="149" y="881"/>
                  </a:lnTo>
                  <a:lnTo>
                    <a:pt x="166" y="768"/>
                  </a:lnTo>
                  <a:lnTo>
                    <a:pt x="0" y="576"/>
                  </a:lnTo>
                  <a:lnTo>
                    <a:pt x="39" y="539"/>
                  </a:lnTo>
                  <a:lnTo>
                    <a:pt x="19" y="459"/>
                  </a:lnTo>
                  <a:lnTo>
                    <a:pt x="30" y="431"/>
                  </a:lnTo>
                  <a:lnTo>
                    <a:pt x="92" y="407"/>
                  </a:lnTo>
                  <a:lnTo>
                    <a:pt x="65" y="231"/>
                  </a:lnTo>
                  <a:lnTo>
                    <a:pt x="166" y="125"/>
                  </a:lnTo>
                  <a:lnTo>
                    <a:pt x="153" y="0"/>
                  </a:lnTo>
                  <a:close/>
                </a:path>
              </a:pathLst>
            </a:custGeom>
            <a:solidFill>
              <a:srgbClr val="0099FF"/>
            </a:solidFill>
            <a:ln w="3175" cmpd="sng">
              <a:solidFill>
                <a:schemeClr val="bg2"/>
              </a:solidFill>
              <a:round/>
              <a:headEnd/>
              <a:tailEnd/>
            </a:ln>
          </p:spPr>
          <p:txBody>
            <a:bodyPr/>
            <a:lstStyle/>
            <a:p>
              <a:endParaRPr lang="ko-KR" altLang="en-US"/>
            </a:p>
          </p:txBody>
        </p:sp>
        <p:sp>
          <p:nvSpPr>
            <p:cNvPr id="230509" name="Freeform 109"/>
            <p:cNvSpPr>
              <a:spLocks/>
            </p:cNvSpPr>
            <p:nvPr/>
          </p:nvSpPr>
          <p:spPr bwMode="auto">
            <a:xfrm>
              <a:off x="4754" y="2376"/>
              <a:ext cx="163" cy="306"/>
            </a:xfrm>
            <a:custGeom>
              <a:avLst/>
              <a:gdLst/>
              <a:ahLst/>
              <a:cxnLst>
                <a:cxn ang="0">
                  <a:pos x="23" y="65"/>
                </a:cxn>
                <a:cxn ang="0">
                  <a:pos x="81" y="45"/>
                </a:cxn>
                <a:cxn ang="0">
                  <a:pos x="142" y="5"/>
                </a:cxn>
                <a:cxn ang="0">
                  <a:pos x="267" y="0"/>
                </a:cxn>
                <a:cxn ang="0">
                  <a:pos x="335" y="100"/>
                </a:cxn>
                <a:cxn ang="0">
                  <a:pos x="295" y="146"/>
                </a:cxn>
                <a:cxn ang="0">
                  <a:pos x="251" y="202"/>
                </a:cxn>
                <a:cxn ang="0">
                  <a:pos x="265" y="325"/>
                </a:cxn>
                <a:cxn ang="0">
                  <a:pos x="520" y="560"/>
                </a:cxn>
                <a:cxn ang="0">
                  <a:pos x="544" y="778"/>
                </a:cxn>
                <a:cxn ang="0">
                  <a:pos x="530" y="798"/>
                </a:cxn>
                <a:cxn ang="0">
                  <a:pos x="308" y="1001"/>
                </a:cxn>
                <a:cxn ang="0">
                  <a:pos x="273" y="997"/>
                </a:cxn>
                <a:cxn ang="0">
                  <a:pos x="306" y="901"/>
                </a:cxn>
                <a:cxn ang="0">
                  <a:pos x="276" y="868"/>
                </a:cxn>
                <a:cxn ang="0">
                  <a:pos x="337" y="685"/>
                </a:cxn>
                <a:cxn ang="0">
                  <a:pos x="93" y="222"/>
                </a:cxn>
                <a:cxn ang="0">
                  <a:pos x="0" y="140"/>
                </a:cxn>
                <a:cxn ang="0">
                  <a:pos x="23" y="65"/>
                </a:cxn>
              </a:cxnLst>
              <a:rect l="0" t="0" r="r" b="b"/>
              <a:pathLst>
                <a:path w="544" h="1001">
                  <a:moveTo>
                    <a:pt x="23" y="65"/>
                  </a:moveTo>
                  <a:lnTo>
                    <a:pt x="81" y="45"/>
                  </a:lnTo>
                  <a:lnTo>
                    <a:pt x="142" y="5"/>
                  </a:lnTo>
                  <a:lnTo>
                    <a:pt x="267" y="0"/>
                  </a:lnTo>
                  <a:lnTo>
                    <a:pt x="335" y="100"/>
                  </a:lnTo>
                  <a:lnTo>
                    <a:pt x="295" y="146"/>
                  </a:lnTo>
                  <a:lnTo>
                    <a:pt x="251" y="202"/>
                  </a:lnTo>
                  <a:lnTo>
                    <a:pt x="265" y="325"/>
                  </a:lnTo>
                  <a:lnTo>
                    <a:pt x="520" y="560"/>
                  </a:lnTo>
                  <a:lnTo>
                    <a:pt x="544" y="778"/>
                  </a:lnTo>
                  <a:lnTo>
                    <a:pt x="530" y="798"/>
                  </a:lnTo>
                  <a:lnTo>
                    <a:pt x="308" y="1001"/>
                  </a:lnTo>
                  <a:lnTo>
                    <a:pt x="273" y="997"/>
                  </a:lnTo>
                  <a:lnTo>
                    <a:pt x="306" y="901"/>
                  </a:lnTo>
                  <a:lnTo>
                    <a:pt x="276" y="868"/>
                  </a:lnTo>
                  <a:lnTo>
                    <a:pt x="337" y="685"/>
                  </a:lnTo>
                  <a:lnTo>
                    <a:pt x="93" y="222"/>
                  </a:lnTo>
                  <a:lnTo>
                    <a:pt x="0" y="140"/>
                  </a:lnTo>
                  <a:lnTo>
                    <a:pt x="23" y="65"/>
                  </a:lnTo>
                  <a:close/>
                </a:path>
              </a:pathLst>
            </a:custGeom>
            <a:solidFill>
              <a:srgbClr val="0099FF"/>
            </a:solidFill>
            <a:ln w="3175" cmpd="sng">
              <a:solidFill>
                <a:schemeClr val="bg2"/>
              </a:solidFill>
              <a:round/>
              <a:headEnd/>
              <a:tailEnd/>
            </a:ln>
          </p:spPr>
          <p:txBody>
            <a:bodyPr/>
            <a:lstStyle/>
            <a:p>
              <a:endParaRPr lang="ko-KR" altLang="en-US"/>
            </a:p>
          </p:txBody>
        </p:sp>
        <p:sp>
          <p:nvSpPr>
            <p:cNvPr id="230510" name="Freeform 110"/>
            <p:cNvSpPr>
              <a:spLocks/>
            </p:cNvSpPr>
            <p:nvPr/>
          </p:nvSpPr>
          <p:spPr bwMode="auto">
            <a:xfrm>
              <a:off x="3445" y="2018"/>
              <a:ext cx="306" cy="124"/>
            </a:xfrm>
            <a:custGeom>
              <a:avLst/>
              <a:gdLst/>
              <a:ahLst/>
              <a:cxnLst>
                <a:cxn ang="0">
                  <a:pos x="1020" y="172"/>
                </a:cxn>
                <a:cxn ang="0">
                  <a:pos x="929" y="67"/>
                </a:cxn>
                <a:cxn ang="0">
                  <a:pos x="774" y="27"/>
                </a:cxn>
                <a:cxn ang="0">
                  <a:pos x="520" y="49"/>
                </a:cxn>
                <a:cxn ang="0">
                  <a:pos x="458" y="0"/>
                </a:cxn>
                <a:cxn ang="0">
                  <a:pos x="179" y="61"/>
                </a:cxn>
                <a:cxn ang="0">
                  <a:pos x="162" y="103"/>
                </a:cxn>
                <a:cxn ang="0">
                  <a:pos x="34" y="111"/>
                </a:cxn>
                <a:cxn ang="0">
                  <a:pos x="0" y="171"/>
                </a:cxn>
                <a:cxn ang="0">
                  <a:pos x="75" y="369"/>
                </a:cxn>
                <a:cxn ang="0">
                  <a:pos x="110" y="357"/>
                </a:cxn>
                <a:cxn ang="0">
                  <a:pos x="136" y="394"/>
                </a:cxn>
                <a:cxn ang="0">
                  <a:pos x="248" y="390"/>
                </a:cxn>
                <a:cxn ang="0">
                  <a:pos x="264" y="348"/>
                </a:cxn>
                <a:cxn ang="0">
                  <a:pos x="367" y="409"/>
                </a:cxn>
                <a:cxn ang="0">
                  <a:pos x="544" y="374"/>
                </a:cxn>
                <a:cxn ang="0">
                  <a:pos x="551" y="398"/>
                </a:cxn>
                <a:cxn ang="0">
                  <a:pos x="618" y="404"/>
                </a:cxn>
                <a:cxn ang="0">
                  <a:pos x="681" y="326"/>
                </a:cxn>
                <a:cxn ang="0">
                  <a:pos x="716" y="336"/>
                </a:cxn>
                <a:cxn ang="0">
                  <a:pos x="842" y="316"/>
                </a:cxn>
                <a:cxn ang="0">
                  <a:pos x="917" y="318"/>
                </a:cxn>
                <a:cxn ang="0">
                  <a:pos x="1018" y="321"/>
                </a:cxn>
                <a:cxn ang="0">
                  <a:pos x="972" y="167"/>
                </a:cxn>
                <a:cxn ang="0">
                  <a:pos x="994" y="164"/>
                </a:cxn>
                <a:cxn ang="0">
                  <a:pos x="1020" y="172"/>
                </a:cxn>
              </a:cxnLst>
              <a:rect l="0" t="0" r="r" b="b"/>
              <a:pathLst>
                <a:path w="1020" h="409">
                  <a:moveTo>
                    <a:pt x="1020" y="172"/>
                  </a:moveTo>
                  <a:lnTo>
                    <a:pt x="929" y="67"/>
                  </a:lnTo>
                  <a:lnTo>
                    <a:pt x="774" y="27"/>
                  </a:lnTo>
                  <a:lnTo>
                    <a:pt x="520" y="49"/>
                  </a:lnTo>
                  <a:lnTo>
                    <a:pt x="458" y="0"/>
                  </a:lnTo>
                  <a:lnTo>
                    <a:pt x="179" y="61"/>
                  </a:lnTo>
                  <a:lnTo>
                    <a:pt x="162" y="103"/>
                  </a:lnTo>
                  <a:lnTo>
                    <a:pt x="34" y="111"/>
                  </a:lnTo>
                  <a:lnTo>
                    <a:pt x="0" y="171"/>
                  </a:lnTo>
                  <a:lnTo>
                    <a:pt x="75" y="369"/>
                  </a:lnTo>
                  <a:lnTo>
                    <a:pt x="110" y="357"/>
                  </a:lnTo>
                  <a:lnTo>
                    <a:pt x="136" y="394"/>
                  </a:lnTo>
                  <a:lnTo>
                    <a:pt x="248" y="390"/>
                  </a:lnTo>
                  <a:lnTo>
                    <a:pt x="264" y="348"/>
                  </a:lnTo>
                  <a:lnTo>
                    <a:pt x="367" y="409"/>
                  </a:lnTo>
                  <a:lnTo>
                    <a:pt x="544" y="374"/>
                  </a:lnTo>
                  <a:lnTo>
                    <a:pt x="551" y="398"/>
                  </a:lnTo>
                  <a:lnTo>
                    <a:pt x="618" y="404"/>
                  </a:lnTo>
                  <a:lnTo>
                    <a:pt x="681" y="326"/>
                  </a:lnTo>
                  <a:lnTo>
                    <a:pt x="716" y="336"/>
                  </a:lnTo>
                  <a:lnTo>
                    <a:pt x="842" y="316"/>
                  </a:lnTo>
                  <a:lnTo>
                    <a:pt x="917" y="318"/>
                  </a:lnTo>
                  <a:lnTo>
                    <a:pt x="1018" y="321"/>
                  </a:lnTo>
                  <a:lnTo>
                    <a:pt x="972" y="167"/>
                  </a:lnTo>
                  <a:lnTo>
                    <a:pt x="994" y="164"/>
                  </a:lnTo>
                  <a:lnTo>
                    <a:pt x="1020" y="172"/>
                  </a:lnTo>
                  <a:close/>
                </a:path>
              </a:pathLst>
            </a:custGeom>
            <a:solidFill>
              <a:srgbClr val="0099FF"/>
            </a:solidFill>
            <a:ln w="3175" cmpd="sng">
              <a:solidFill>
                <a:schemeClr val="bg2"/>
              </a:solidFill>
              <a:round/>
              <a:headEnd/>
              <a:tailEnd/>
            </a:ln>
          </p:spPr>
          <p:txBody>
            <a:bodyPr/>
            <a:lstStyle/>
            <a:p>
              <a:endParaRPr lang="ko-KR" altLang="en-US"/>
            </a:p>
          </p:txBody>
        </p:sp>
        <p:sp>
          <p:nvSpPr>
            <p:cNvPr id="230511" name="Freeform 111"/>
            <p:cNvSpPr>
              <a:spLocks/>
            </p:cNvSpPr>
            <p:nvPr/>
          </p:nvSpPr>
          <p:spPr bwMode="auto">
            <a:xfrm>
              <a:off x="3072" y="1719"/>
              <a:ext cx="202" cy="201"/>
            </a:xfrm>
            <a:custGeom>
              <a:avLst/>
              <a:gdLst/>
              <a:ahLst/>
              <a:cxnLst>
                <a:cxn ang="0">
                  <a:pos x="630" y="179"/>
                </a:cxn>
                <a:cxn ang="0">
                  <a:pos x="533" y="155"/>
                </a:cxn>
                <a:cxn ang="0">
                  <a:pos x="456" y="181"/>
                </a:cxn>
                <a:cxn ang="0">
                  <a:pos x="386" y="128"/>
                </a:cxn>
                <a:cxn ang="0">
                  <a:pos x="411" y="77"/>
                </a:cxn>
                <a:cxn ang="0">
                  <a:pos x="416" y="23"/>
                </a:cxn>
                <a:cxn ang="0">
                  <a:pos x="387" y="0"/>
                </a:cxn>
                <a:cxn ang="0">
                  <a:pos x="363" y="1"/>
                </a:cxn>
                <a:cxn ang="0">
                  <a:pos x="324" y="34"/>
                </a:cxn>
                <a:cxn ang="0">
                  <a:pos x="314" y="97"/>
                </a:cxn>
                <a:cxn ang="0">
                  <a:pos x="350" y="209"/>
                </a:cxn>
                <a:cxn ang="0">
                  <a:pos x="148" y="255"/>
                </a:cxn>
                <a:cxn ang="0">
                  <a:pos x="0" y="413"/>
                </a:cxn>
                <a:cxn ang="0">
                  <a:pos x="271" y="548"/>
                </a:cxn>
                <a:cxn ang="0">
                  <a:pos x="270" y="656"/>
                </a:cxn>
                <a:cxn ang="0">
                  <a:pos x="394" y="659"/>
                </a:cxn>
                <a:cxn ang="0">
                  <a:pos x="532" y="639"/>
                </a:cxn>
                <a:cxn ang="0">
                  <a:pos x="608" y="570"/>
                </a:cxn>
                <a:cxn ang="0">
                  <a:pos x="518" y="508"/>
                </a:cxn>
                <a:cxn ang="0">
                  <a:pos x="550" y="427"/>
                </a:cxn>
                <a:cxn ang="0">
                  <a:pos x="673" y="410"/>
                </a:cxn>
                <a:cxn ang="0">
                  <a:pos x="626" y="173"/>
                </a:cxn>
                <a:cxn ang="0">
                  <a:pos x="530" y="158"/>
                </a:cxn>
                <a:cxn ang="0">
                  <a:pos x="630" y="179"/>
                </a:cxn>
              </a:cxnLst>
              <a:rect l="0" t="0" r="r" b="b"/>
              <a:pathLst>
                <a:path w="673" h="659">
                  <a:moveTo>
                    <a:pt x="630" y="179"/>
                  </a:moveTo>
                  <a:lnTo>
                    <a:pt x="533" y="155"/>
                  </a:lnTo>
                  <a:lnTo>
                    <a:pt x="456" y="181"/>
                  </a:lnTo>
                  <a:lnTo>
                    <a:pt x="386" y="128"/>
                  </a:lnTo>
                  <a:lnTo>
                    <a:pt x="411" y="77"/>
                  </a:lnTo>
                  <a:lnTo>
                    <a:pt x="416" y="23"/>
                  </a:lnTo>
                  <a:lnTo>
                    <a:pt x="387" y="0"/>
                  </a:lnTo>
                  <a:lnTo>
                    <a:pt x="363" y="1"/>
                  </a:lnTo>
                  <a:lnTo>
                    <a:pt x="324" y="34"/>
                  </a:lnTo>
                  <a:lnTo>
                    <a:pt x="314" y="97"/>
                  </a:lnTo>
                  <a:lnTo>
                    <a:pt x="350" y="209"/>
                  </a:lnTo>
                  <a:lnTo>
                    <a:pt x="148" y="255"/>
                  </a:lnTo>
                  <a:lnTo>
                    <a:pt x="0" y="413"/>
                  </a:lnTo>
                  <a:lnTo>
                    <a:pt x="271" y="548"/>
                  </a:lnTo>
                  <a:lnTo>
                    <a:pt x="270" y="656"/>
                  </a:lnTo>
                  <a:lnTo>
                    <a:pt x="394" y="659"/>
                  </a:lnTo>
                  <a:lnTo>
                    <a:pt x="532" y="639"/>
                  </a:lnTo>
                  <a:lnTo>
                    <a:pt x="608" y="570"/>
                  </a:lnTo>
                  <a:lnTo>
                    <a:pt x="518" y="508"/>
                  </a:lnTo>
                  <a:lnTo>
                    <a:pt x="550" y="427"/>
                  </a:lnTo>
                  <a:lnTo>
                    <a:pt x="673" y="410"/>
                  </a:lnTo>
                  <a:lnTo>
                    <a:pt x="626" y="173"/>
                  </a:lnTo>
                  <a:lnTo>
                    <a:pt x="530" y="158"/>
                  </a:lnTo>
                  <a:lnTo>
                    <a:pt x="630" y="179"/>
                  </a:lnTo>
                  <a:close/>
                </a:path>
              </a:pathLst>
            </a:custGeom>
            <a:solidFill>
              <a:srgbClr val="0099FF"/>
            </a:solidFill>
            <a:ln w="3175" cmpd="sng">
              <a:solidFill>
                <a:schemeClr val="bg2"/>
              </a:solidFill>
              <a:round/>
              <a:headEnd/>
              <a:tailEnd/>
            </a:ln>
          </p:spPr>
          <p:txBody>
            <a:bodyPr/>
            <a:lstStyle/>
            <a:p>
              <a:endParaRPr lang="ko-KR" altLang="en-US"/>
            </a:p>
          </p:txBody>
        </p:sp>
        <p:sp>
          <p:nvSpPr>
            <p:cNvPr id="230512" name="Freeform 112"/>
            <p:cNvSpPr>
              <a:spLocks/>
            </p:cNvSpPr>
            <p:nvPr/>
          </p:nvSpPr>
          <p:spPr bwMode="auto">
            <a:xfrm>
              <a:off x="4725" y="2394"/>
              <a:ext cx="165" cy="247"/>
            </a:xfrm>
            <a:custGeom>
              <a:avLst/>
              <a:gdLst/>
              <a:ahLst/>
              <a:cxnLst>
                <a:cxn ang="0">
                  <a:pos x="154" y="0"/>
                </a:cxn>
                <a:cxn ang="0">
                  <a:pos x="200" y="114"/>
                </a:cxn>
                <a:cxn ang="0">
                  <a:pos x="249" y="101"/>
                </a:cxn>
                <a:cxn ang="0">
                  <a:pos x="288" y="230"/>
                </a:cxn>
                <a:cxn ang="0">
                  <a:pos x="472" y="506"/>
                </a:cxn>
                <a:cxn ang="0">
                  <a:pos x="554" y="579"/>
                </a:cxn>
                <a:cxn ang="0">
                  <a:pos x="546" y="616"/>
                </a:cxn>
                <a:cxn ang="0">
                  <a:pos x="378" y="808"/>
                </a:cxn>
                <a:cxn ang="0">
                  <a:pos x="232" y="665"/>
                </a:cxn>
                <a:cxn ang="0">
                  <a:pos x="98" y="626"/>
                </a:cxn>
                <a:cxn ang="0">
                  <a:pos x="150" y="627"/>
                </a:cxn>
                <a:cxn ang="0">
                  <a:pos x="215" y="592"/>
                </a:cxn>
                <a:cxn ang="0">
                  <a:pos x="254" y="535"/>
                </a:cxn>
                <a:cxn ang="0">
                  <a:pos x="319" y="539"/>
                </a:cxn>
                <a:cxn ang="0">
                  <a:pos x="214" y="271"/>
                </a:cxn>
                <a:cxn ang="0">
                  <a:pos x="85" y="289"/>
                </a:cxn>
                <a:cxn ang="0">
                  <a:pos x="49" y="191"/>
                </a:cxn>
                <a:cxn ang="0">
                  <a:pos x="10" y="202"/>
                </a:cxn>
                <a:cxn ang="0">
                  <a:pos x="0" y="50"/>
                </a:cxn>
                <a:cxn ang="0">
                  <a:pos x="76" y="53"/>
                </a:cxn>
                <a:cxn ang="0">
                  <a:pos x="154" y="0"/>
                </a:cxn>
              </a:cxnLst>
              <a:rect l="0" t="0" r="r" b="b"/>
              <a:pathLst>
                <a:path w="554" h="808">
                  <a:moveTo>
                    <a:pt x="154" y="0"/>
                  </a:moveTo>
                  <a:lnTo>
                    <a:pt x="200" y="114"/>
                  </a:lnTo>
                  <a:lnTo>
                    <a:pt x="249" y="101"/>
                  </a:lnTo>
                  <a:lnTo>
                    <a:pt x="288" y="230"/>
                  </a:lnTo>
                  <a:lnTo>
                    <a:pt x="472" y="506"/>
                  </a:lnTo>
                  <a:lnTo>
                    <a:pt x="554" y="579"/>
                  </a:lnTo>
                  <a:lnTo>
                    <a:pt x="546" y="616"/>
                  </a:lnTo>
                  <a:lnTo>
                    <a:pt x="378" y="808"/>
                  </a:lnTo>
                  <a:lnTo>
                    <a:pt x="232" y="665"/>
                  </a:lnTo>
                  <a:lnTo>
                    <a:pt x="98" y="626"/>
                  </a:lnTo>
                  <a:lnTo>
                    <a:pt x="150" y="627"/>
                  </a:lnTo>
                  <a:lnTo>
                    <a:pt x="215" y="592"/>
                  </a:lnTo>
                  <a:lnTo>
                    <a:pt x="254" y="535"/>
                  </a:lnTo>
                  <a:lnTo>
                    <a:pt x="319" y="539"/>
                  </a:lnTo>
                  <a:lnTo>
                    <a:pt x="214" y="271"/>
                  </a:lnTo>
                  <a:lnTo>
                    <a:pt x="85" y="289"/>
                  </a:lnTo>
                  <a:lnTo>
                    <a:pt x="49" y="191"/>
                  </a:lnTo>
                  <a:lnTo>
                    <a:pt x="10" y="202"/>
                  </a:lnTo>
                  <a:lnTo>
                    <a:pt x="0" y="50"/>
                  </a:lnTo>
                  <a:lnTo>
                    <a:pt x="76" y="53"/>
                  </a:lnTo>
                  <a:lnTo>
                    <a:pt x="154" y="0"/>
                  </a:lnTo>
                  <a:close/>
                </a:path>
              </a:pathLst>
            </a:custGeom>
            <a:solidFill>
              <a:srgbClr val="0099FF"/>
            </a:solidFill>
            <a:ln w="3175" cmpd="sng">
              <a:solidFill>
                <a:schemeClr val="bg2"/>
              </a:solidFill>
              <a:round/>
              <a:headEnd/>
              <a:tailEnd/>
            </a:ln>
          </p:spPr>
          <p:txBody>
            <a:bodyPr/>
            <a:lstStyle/>
            <a:p>
              <a:endParaRPr lang="ko-KR" altLang="en-US"/>
            </a:p>
          </p:txBody>
        </p:sp>
        <p:sp>
          <p:nvSpPr>
            <p:cNvPr id="230513" name="Freeform 113"/>
            <p:cNvSpPr>
              <a:spLocks/>
            </p:cNvSpPr>
            <p:nvPr/>
          </p:nvSpPr>
          <p:spPr bwMode="auto">
            <a:xfrm>
              <a:off x="4774" y="3127"/>
              <a:ext cx="770" cy="600"/>
            </a:xfrm>
            <a:custGeom>
              <a:avLst/>
              <a:gdLst/>
              <a:ahLst/>
              <a:cxnLst>
                <a:cxn ang="0">
                  <a:pos x="2350" y="0"/>
                </a:cxn>
                <a:cxn ang="0">
                  <a:pos x="2441" y="61"/>
                </a:cxn>
                <a:cxn ang="0">
                  <a:pos x="2402" y="289"/>
                </a:cxn>
                <a:cxn ang="0">
                  <a:pos x="2466" y="384"/>
                </a:cxn>
                <a:cxn ang="0">
                  <a:pos x="2466" y="588"/>
                </a:cxn>
                <a:cxn ang="0">
                  <a:pos x="2529" y="696"/>
                </a:cxn>
                <a:cxn ang="0">
                  <a:pos x="2517" y="778"/>
                </a:cxn>
                <a:cxn ang="0">
                  <a:pos x="2567" y="945"/>
                </a:cxn>
                <a:cxn ang="0">
                  <a:pos x="2555" y="1066"/>
                </a:cxn>
                <a:cxn ang="0">
                  <a:pos x="2505" y="1258"/>
                </a:cxn>
                <a:cxn ang="0">
                  <a:pos x="2274" y="1508"/>
                </a:cxn>
                <a:cxn ang="0">
                  <a:pos x="2184" y="1521"/>
                </a:cxn>
                <a:cxn ang="0">
                  <a:pos x="1955" y="1796"/>
                </a:cxn>
                <a:cxn ang="0">
                  <a:pos x="1725" y="1964"/>
                </a:cxn>
                <a:cxn ang="0">
                  <a:pos x="1698" y="1868"/>
                </a:cxn>
                <a:cxn ang="0">
                  <a:pos x="1622" y="1916"/>
                </a:cxn>
                <a:cxn ang="0">
                  <a:pos x="1405" y="1821"/>
                </a:cxn>
                <a:cxn ang="0">
                  <a:pos x="1457" y="1784"/>
                </a:cxn>
                <a:cxn ang="0">
                  <a:pos x="1444" y="1640"/>
                </a:cxn>
                <a:cxn ang="0">
                  <a:pos x="1353" y="1713"/>
                </a:cxn>
                <a:cxn ang="0">
                  <a:pos x="1304" y="1700"/>
                </a:cxn>
                <a:cxn ang="0">
                  <a:pos x="1405" y="1557"/>
                </a:cxn>
                <a:cxn ang="0">
                  <a:pos x="1432" y="1533"/>
                </a:cxn>
                <a:cxn ang="0">
                  <a:pos x="1366" y="1544"/>
                </a:cxn>
                <a:cxn ang="0">
                  <a:pos x="1265" y="1665"/>
                </a:cxn>
                <a:cxn ang="0">
                  <a:pos x="1213" y="1557"/>
                </a:cxn>
                <a:cxn ang="0">
                  <a:pos x="996" y="1485"/>
                </a:cxn>
                <a:cxn ang="0">
                  <a:pos x="804" y="1533"/>
                </a:cxn>
                <a:cxn ang="0">
                  <a:pos x="588" y="1640"/>
                </a:cxn>
                <a:cxn ang="0">
                  <a:pos x="332" y="1629"/>
                </a:cxn>
                <a:cxn ang="0">
                  <a:pos x="64" y="1760"/>
                </a:cxn>
                <a:cxn ang="0">
                  <a:pos x="0" y="1713"/>
                </a:cxn>
                <a:cxn ang="0">
                  <a:pos x="101" y="1592"/>
                </a:cxn>
                <a:cxn ang="0">
                  <a:pos x="165" y="1353"/>
                </a:cxn>
                <a:cxn ang="0">
                  <a:pos x="140" y="1161"/>
                </a:cxn>
                <a:cxn ang="0">
                  <a:pos x="217" y="1137"/>
                </a:cxn>
                <a:cxn ang="0">
                  <a:pos x="179" y="1114"/>
                </a:cxn>
                <a:cxn ang="0">
                  <a:pos x="217" y="935"/>
                </a:cxn>
                <a:cxn ang="0">
                  <a:pos x="293" y="922"/>
                </a:cxn>
                <a:cxn ang="0">
                  <a:pos x="741" y="731"/>
                </a:cxn>
                <a:cxn ang="0">
                  <a:pos x="804" y="731"/>
                </a:cxn>
                <a:cxn ang="0">
                  <a:pos x="1252" y="372"/>
                </a:cxn>
                <a:cxn ang="0">
                  <a:pos x="1290" y="348"/>
                </a:cxn>
                <a:cxn ang="0">
                  <a:pos x="1506" y="407"/>
                </a:cxn>
                <a:cxn ang="0">
                  <a:pos x="1686" y="204"/>
                </a:cxn>
                <a:cxn ang="0">
                  <a:pos x="1789" y="192"/>
                </a:cxn>
                <a:cxn ang="0">
                  <a:pos x="1840" y="121"/>
                </a:cxn>
                <a:cxn ang="0">
                  <a:pos x="2044" y="157"/>
                </a:cxn>
                <a:cxn ang="0">
                  <a:pos x="1929" y="325"/>
                </a:cxn>
                <a:cxn ang="0">
                  <a:pos x="2210" y="467"/>
                </a:cxn>
                <a:cxn ang="0">
                  <a:pos x="2350" y="0"/>
                </a:cxn>
              </a:cxnLst>
              <a:rect l="0" t="0" r="r" b="b"/>
              <a:pathLst>
                <a:path w="2567" h="1964">
                  <a:moveTo>
                    <a:pt x="2350" y="0"/>
                  </a:moveTo>
                  <a:lnTo>
                    <a:pt x="2441" y="61"/>
                  </a:lnTo>
                  <a:lnTo>
                    <a:pt x="2402" y="289"/>
                  </a:lnTo>
                  <a:lnTo>
                    <a:pt x="2466" y="384"/>
                  </a:lnTo>
                  <a:lnTo>
                    <a:pt x="2466" y="588"/>
                  </a:lnTo>
                  <a:lnTo>
                    <a:pt x="2529" y="696"/>
                  </a:lnTo>
                  <a:lnTo>
                    <a:pt x="2517" y="778"/>
                  </a:lnTo>
                  <a:lnTo>
                    <a:pt x="2567" y="945"/>
                  </a:lnTo>
                  <a:lnTo>
                    <a:pt x="2555" y="1066"/>
                  </a:lnTo>
                  <a:lnTo>
                    <a:pt x="2505" y="1258"/>
                  </a:lnTo>
                  <a:lnTo>
                    <a:pt x="2274" y="1508"/>
                  </a:lnTo>
                  <a:lnTo>
                    <a:pt x="2184" y="1521"/>
                  </a:lnTo>
                  <a:lnTo>
                    <a:pt x="1955" y="1796"/>
                  </a:lnTo>
                  <a:lnTo>
                    <a:pt x="1725" y="1964"/>
                  </a:lnTo>
                  <a:lnTo>
                    <a:pt x="1698" y="1868"/>
                  </a:lnTo>
                  <a:lnTo>
                    <a:pt x="1622" y="1916"/>
                  </a:lnTo>
                  <a:lnTo>
                    <a:pt x="1405" y="1821"/>
                  </a:lnTo>
                  <a:lnTo>
                    <a:pt x="1457" y="1784"/>
                  </a:lnTo>
                  <a:lnTo>
                    <a:pt x="1444" y="1640"/>
                  </a:lnTo>
                  <a:lnTo>
                    <a:pt x="1353" y="1713"/>
                  </a:lnTo>
                  <a:lnTo>
                    <a:pt x="1304" y="1700"/>
                  </a:lnTo>
                  <a:lnTo>
                    <a:pt x="1405" y="1557"/>
                  </a:lnTo>
                  <a:lnTo>
                    <a:pt x="1432" y="1533"/>
                  </a:lnTo>
                  <a:lnTo>
                    <a:pt x="1366" y="1544"/>
                  </a:lnTo>
                  <a:lnTo>
                    <a:pt x="1265" y="1665"/>
                  </a:lnTo>
                  <a:lnTo>
                    <a:pt x="1213" y="1557"/>
                  </a:lnTo>
                  <a:lnTo>
                    <a:pt x="996" y="1485"/>
                  </a:lnTo>
                  <a:lnTo>
                    <a:pt x="804" y="1533"/>
                  </a:lnTo>
                  <a:lnTo>
                    <a:pt x="588" y="1640"/>
                  </a:lnTo>
                  <a:lnTo>
                    <a:pt x="332" y="1629"/>
                  </a:lnTo>
                  <a:lnTo>
                    <a:pt x="64" y="1760"/>
                  </a:lnTo>
                  <a:lnTo>
                    <a:pt x="0" y="1713"/>
                  </a:lnTo>
                  <a:lnTo>
                    <a:pt x="101" y="1592"/>
                  </a:lnTo>
                  <a:lnTo>
                    <a:pt x="165" y="1353"/>
                  </a:lnTo>
                  <a:lnTo>
                    <a:pt x="140" y="1161"/>
                  </a:lnTo>
                  <a:lnTo>
                    <a:pt x="217" y="1137"/>
                  </a:lnTo>
                  <a:lnTo>
                    <a:pt x="179" y="1114"/>
                  </a:lnTo>
                  <a:lnTo>
                    <a:pt x="217" y="935"/>
                  </a:lnTo>
                  <a:lnTo>
                    <a:pt x="293" y="922"/>
                  </a:lnTo>
                  <a:lnTo>
                    <a:pt x="741" y="731"/>
                  </a:lnTo>
                  <a:lnTo>
                    <a:pt x="804" y="731"/>
                  </a:lnTo>
                  <a:lnTo>
                    <a:pt x="1252" y="372"/>
                  </a:lnTo>
                  <a:lnTo>
                    <a:pt x="1290" y="348"/>
                  </a:lnTo>
                  <a:lnTo>
                    <a:pt x="1506" y="407"/>
                  </a:lnTo>
                  <a:lnTo>
                    <a:pt x="1686" y="204"/>
                  </a:lnTo>
                  <a:lnTo>
                    <a:pt x="1789" y="192"/>
                  </a:lnTo>
                  <a:lnTo>
                    <a:pt x="1840" y="121"/>
                  </a:lnTo>
                  <a:lnTo>
                    <a:pt x="2044" y="157"/>
                  </a:lnTo>
                  <a:lnTo>
                    <a:pt x="1929" y="325"/>
                  </a:lnTo>
                  <a:lnTo>
                    <a:pt x="2210" y="467"/>
                  </a:lnTo>
                  <a:lnTo>
                    <a:pt x="2350" y="0"/>
                  </a:lnTo>
                  <a:close/>
                </a:path>
              </a:pathLst>
            </a:custGeom>
            <a:solidFill>
              <a:srgbClr val="0099FF"/>
            </a:solidFill>
            <a:ln w="3175" cmpd="sng">
              <a:solidFill>
                <a:schemeClr val="bg2"/>
              </a:solidFill>
              <a:round/>
              <a:headEnd/>
              <a:tailEnd/>
            </a:ln>
          </p:spPr>
          <p:txBody>
            <a:bodyPr/>
            <a:lstStyle/>
            <a:p>
              <a:endParaRPr lang="ko-KR" altLang="en-US"/>
            </a:p>
          </p:txBody>
        </p:sp>
        <p:sp>
          <p:nvSpPr>
            <p:cNvPr id="230514" name="Freeform 114"/>
            <p:cNvSpPr>
              <a:spLocks/>
            </p:cNvSpPr>
            <p:nvPr/>
          </p:nvSpPr>
          <p:spPr bwMode="auto">
            <a:xfrm>
              <a:off x="1677" y="2471"/>
              <a:ext cx="159" cy="44"/>
            </a:xfrm>
            <a:custGeom>
              <a:avLst/>
              <a:gdLst/>
              <a:ahLst/>
              <a:cxnLst>
                <a:cxn ang="0">
                  <a:pos x="0" y="100"/>
                </a:cxn>
                <a:cxn ang="0">
                  <a:pos x="206" y="72"/>
                </a:cxn>
                <a:cxn ang="0">
                  <a:pos x="273" y="21"/>
                </a:cxn>
                <a:cxn ang="0">
                  <a:pos x="319" y="7"/>
                </a:cxn>
                <a:cxn ang="0">
                  <a:pos x="401" y="0"/>
                </a:cxn>
                <a:cxn ang="0">
                  <a:pos x="484" y="14"/>
                </a:cxn>
                <a:cxn ang="0">
                  <a:pos x="515" y="85"/>
                </a:cxn>
                <a:cxn ang="0">
                  <a:pos x="530" y="135"/>
                </a:cxn>
                <a:cxn ang="0">
                  <a:pos x="431" y="142"/>
                </a:cxn>
                <a:cxn ang="0">
                  <a:pos x="342" y="129"/>
                </a:cxn>
                <a:cxn ang="0">
                  <a:pos x="289" y="142"/>
                </a:cxn>
                <a:cxn ang="0">
                  <a:pos x="152" y="142"/>
                </a:cxn>
                <a:cxn ang="0">
                  <a:pos x="61" y="122"/>
                </a:cxn>
                <a:cxn ang="0">
                  <a:pos x="0" y="100"/>
                </a:cxn>
              </a:cxnLst>
              <a:rect l="0" t="0" r="r" b="b"/>
              <a:pathLst>
                <a:path w="530" h="142">
                  <a:moveTo>
                    <a:pt x="0" y="100"/>
                  </a:moveTo>
                  <a:lnTo>
                    <a:pt x="206" y="72"/>
                  </a:lnTo>
                  <a:lnTo>
                    <a:pt x="273" y="21"/>
                  </a:lnTo>
                  <a:lnTo>
                    <a:pt x="319" y="7"/>
                  </a:lnTo>
                  <a:lnTo>
                    <a:pt x="401" y="0"/>
                  </a:lnTo>
                  <a:lnTo>
                    <a:pt x="484" y="14"/>
                  </a:lnTo>
                  <a:lnTo>
                    <a:pt x="515" y="85"/>
                  </a:lnTo>
                  <a:lnTo>
                    <a:pt x="530" y="135"/>
                  </a:lnTo>
                  <a:lnTo>
                    <a:pt x="431" y="142"/>
                  </a:lnTo>
                  <a:lnTo>
                    <a:pt x="342" y="129"/>
                  </a:lnTo>
                  <a:lnTo>
                    <a:pt x="289" y="142"/>
                  </a:lnTo>
                  <a:lnTo>
                    <a:pt x="152" y="142"/>
                  </a:lnTo>
                  <a:lnTo>
                    <a:pt x="61" y="122"/>
                  </a:lnTo>
                  <a:lnTo>
                    <a:pt x="0" y="100"/>
                  </a:lnTo>
                  <a:close/>
                </a:path>
              </a:pathLst>
            </a:custGeom>
            <a:solidFill>
              <a:srgbClr val="0099FF"/>
            </a:solidFill>
            <a:ln w="3175" cmpd="sng">
              <a:solidFill>
                <a:schemeClr val="bg2"/>
              </a:solidFill>
              <a:round/>
              <a:headEnd/>
              <a:tailEnd/>
            </a:ln>
          </p:spPr>
          <p:txBody>
            <a:bodyPr/>
            <a:lstStyle/>
            <a:p>
              <a:endParaRPr lang="ko-KR" altLang="en-US"/>
            </a:p>
          </p:txBody>
        </p:sp>
        <p:sp>
          <p:nvSpPr>
            <p:cNvPr id="230515" name="Freeform 115"/>
            <p:cNvSpPr>
              <a:spLocks/>
            </p:cNvSpPr>
            <p:nvPr/>
          </p:nvSpPr>
          <p:spPr bwMode="auto">
            <a:xfrm>
              <a:off x="1429" y="2486"/>
              <a:ext cx="111" cy="81"/>
            </a:xfrm>
            <a:custGeom>
              <a:avLst/>
              <a:gdLst/>
              <a:ahLst/>
              <a:cxnLst>
                <a:cxn ang="0">
                  <a:pos x="198" y="37"/>
                </a:cxn>
                <a:cxn ang="0">
                  <a:pos x="329" y="0"/>
                </a:cxn>
                <a:cxn ang="0">
                  <a:pos x="370" y="115"/>
                </a:cxn>
                <a:cxn ang="0">
                  <a:pos x="258" y="209"/>
                </a:cxn>
                <a:cxn ang="0">
                  <a:pos x="115" y="264"/>
                </a:cxn>
                <a:cxn ang="0">
                  <a:pos x="0" y="129"/>
                </a:cxn>
                <a:cxn ang="0">
                  <a:pos x="198" y="37"/>
                </a:cxn>
              </a:cxnLst>
              <a:rect l="0" t="0" r="r" b="b"/>
              <a:pathLst>
                <a:path w="370" h="264">
                  <a:moveTo>
                    <a:pt x="198" y="37"/>
                  </a:moveTo>
                  <a:lnTo>
                    <a:pt x="329" y="0"/>
                  </a:lnTo>
                  <a:lnTo>
                    <a:pt x="370" y="115"/>
                  </a:lnTo>
                  <a:lnTo>
                    <a:pt x="258" y="209"/>
                  </a:lnTo>
                  <a:lnTo>
                    <a:pt x="115" y="264"/>
                  </a:lnTo>
                  <a:lnTo>
                    <a:pt x="0" y="129"/>
                  </a:lnTo>
                  <a:lnTo>
                    <a:pt x="198" y="37"/>
                  </a:lnTo>
                  <a:close/>
                </a:path>
              </a:pathLst>
            </a:custGeom>
            <a:solidFill>
              <a:srgbClr val="0099FF"/>
            </a:solidFill>
            <a:ln w="3175" cmpd="sng">
              <a:solidFill>
                <a:schemeClr val="bg2"/>
              </a:solidFill>
              <a:round/>
              <a:headEnd/>
              <a:tailEnd/>
            </a:ln>
          </p:spPr>
          <p:txBody>
            <a:bodyPr/>
            <a:lstStyle/>
            <a:p>
              <a:endParaRPr lang="ko-KR" altLang="en-US"/>
            </a:p>
          </p:txBody>
        </p:sp>
        <p:sp>
          <p:nvSpPr>
            <p:cNvPr id="230516" name="Freeform 116"/>
            <p:cNvSpPr>
              <a:spLocks/>
            </p:cNvSpPr>
            <p:nvPr/>
          </p:nvSpPr>
          <p:spPr bwMode="auto">
            <a:xfrm>
              <a:off x="1464" y="2521"/>
              <a:ext cx="97" cy="76"/>
            </a:xfrm>
            <a:custGeom>
              <a:avLst/>
              <a:gdLst/>
              <a:ahLst/>
              <a:cxnLst>
                <a:cxn ang="0">
                  <a:pos x="255" y="0"/>
                </a:cxn>
                <a:cxn ang="0">
                  <a:pos x="324" y="120"/>
                </a:cxn>
                <a:cxn ang="0">
                  <a:pos x="128" y="248"/>
                </a:cxn>
                <a:cxn ang="0">
                  <a:pos x="0" y="149"/>
                </a:cxn>
                <a:cxn ang="0">
                  <a:pos x="166" y="65"/>
                </a:cxn>
                <a:cxn ang="0">
                  <a:pos x="255" y="0"/>
                </a:cxn>
              </a:cxnLst>
              <a:rect l="0" t="0" r="r" b="b"/>
              <a:pathLst>
                <a:path w="324" h="248">
                  <a:moveTo>
                    <a:pt x="255" y="0"/>
                  </a:moveTo>
                  <a:lnTo>
                    <a:pt x="324" y="120"/>
                  </a:lnTo>
                  <a:lnTo>
                    <a:pt x="128" y="248"/>
                  </a:lnTo>
                  <a:lnTo>
                    <a:pt x="0" y="149"/>
                  </a:lnTo>
                  <a:lnTo>
                    <a:pt x="166" y="65"/>
                  </a:lnTo>
                  <a:lnTo>
                    <a:pt x="255" y="0"/>
                  </a:lnTo>
                  <a:close/>
                </a:path>
              </a:pathLst>
            </a:custGeom>
            <a:solidFill>
              <a:srgbClr val="0099FF"/>
            </a:solidFill>
            <a:ln w="3175" cmpd="sng">
              <a:solidFill>
                <a:schemeClr val="bg2"/>
              </a:solidFill>
              <a:round/>
              <a:headEnd/>
              <a:tailEnd/>
            </a:ln>
          </p:spPr>
          <p:txBody>
            <a:bodyPr/>
            <a:lstStyle/>
            <a:p>
              <a:endParaRPr lang="ko-KR" altLang="en-US"/>
            </a:p>
          </p:txBody>
        </p:sp>
        <p:sp>
          <p:nvSpPr>
            <p:cNvPr id="230517" name="Freeform 117"/>
            <p:cNvSpPr>
              <a:spLocks/>
            </p:cNvSpPr>
            <p:nvPr/>
          </p:nvSpPr>
          <p:spPr bwMode="auto">
            <a:xfrm>
              <a:off x="1502" y="2558"/>
              <a:ext cx="89" cy="120"/>
            </a:xfrm>
            <a:custGeom>
              <a:avLst/>
              <a:gdLst/>
              <a:ahLst/>
              <a:cxnLst>
                <a:cxn ang="0">
                  <a:pos x="196" y="0"/>
                </a:cxn>
                <a:cxn ang="0">
                  <a:pos x="264" y="72"/>
                </a:cxn>
                <a:cxn ang="0">
                  <a:pos x="271" y="207"/>
                </a:cxn>
                <a:cxn ang="0">
                  <a:pos x="294" y="284"/>
                </a:cxn>
                <a:cxn ang="0">
                  <a:pos x="127" y="390"/>
                </a:cxn>
                <a:cxn ang="0">
                  <a:pos x="74" y="334"/>
                </a:cxn>
                <a:cxn ang="0">
                  <a:pos x="31" y="241"/>
                </a:cxn>
                <a:cxn ang="0">
                  <a:pos x="0" y="128"/>
                </a:cxn>
                <a:cxn ang="0">
                  <a:pos x="196" y="0"/>
                </a:cxn>
              </a:cxnLst>
              <a:rect l="0" t="0" r="r" b="b"/>
              <a:pathLst>
                <a:path w="294" h="390">
                  <a:moveTo>
                    <a:pt x="196" y="0"/>
                  </a:moveTo>
                  <a:lnTo>
                    <a:pt x="264" y="72"/>
                  </a:lnTo>
                  <a:lnTo>
                    <a:pt x="271" y="207"/>
                  </a:lnTo>
                  <a:lnTo>
                    <a:pt x="294" y="284"/>
                  </a:lnTo>
                  <a:lnTo>
                    <a:pt x="127" y="390"/>
                  </a:lnTo>
                  <a:lnTo>
                    <a:pt x="74" y="334"/>
                  </a:lnTo>
                  <a:lnTo>
                    <a:pt x="31" y="241"/>
                  </a:lnTo>
                  <a:lnTo>
                    <a:pt x="0" y="128"/>
                  </a:lnTo>
                  <a:lnTo>
                    <a:pt x="196" y="0"/>
                  </a:lnTo>
                  <a:close/>
                </a:path>
              </a:pathLst>
            </a:custGeom>
            <a:solidFill>
              <a:srgbClr val="0099FF"/>
            </a:solidFill>
            <a:ln w="3175" cmpd="sng">
              <a:solidFill>
                <a:schemeClr val="bg2"/>
              </a:solidFill>
              <a:round/>
              <a:headEnd/>
              <a:tailEnd/>
            </a:ln>
          </p:spPr>
          <p:txBody>
            <a:bodyPr/>
            <a:lstStyle/>
            <a:p>
              <a:endParaRPr lang="ko-KR" altLang="en-US"/>
            </a:p>
          </p:txBody>
        </p:sp>
        <p:sp>
          <p:nvSpPr>
            <p:cNvPr id="230518" name="Freeform 118"/>
            <p:cNvSpPr>
              <a:spLocks/>
            </p:cNvSpPr>
            <p:nvPr/>
          </p:nvSpPr>
          <p:spPr bwMode="auto">
            <a:xfrm>
              <a:off x="1600" y="2672"/>
              <a:ext cx="100" cy="43"/>
            </a:xfrm>
            <a:custGeom>
              <a:avLst/>
              <a:gdLst/>
              <a:ahLst/>
              <a:cxnLst>
                <a:cxn ang="0">
                  <a:pos x="125" y="61"/>
                </a:cxn>
                <a:cxn ang="0">
                  <a:pos x="207" y="65"/>
                </a:cxn>
                <a:cxn ang="0">
                  <a:pos x="207" y="65"/>
                </a:cxn>
                <a:cxn ang="0">
                  <a:pos x="320" y="39"/>
                </a:cxn>
                <a:cxn ang="0">
                  <a:pos x="331" y="0"/>
                </a:cxn>
                <a:cxn ang="0">
                  <a:pos x="251" y="142"/>
                </a:cxn>
                <a:cxn ang="0">
                  <a:pos x="152" y="142"/>
                </a:cxn>
                <a:cxn ang="0">
                  <a:pos x="98" y="142"/>
                </a:cxn>
                <a:cxn ang="0">
                  <a:pos x="42" y="129"/>
                </a:cxn>
                <a:cxn ang="0">
                  <a:pos x="0" y="116"/>
                </a:cxn>
                <a:cxn ang="0">
                  <a:pos x="0" y="116"/>
                </a:cxn>
                <a:cxn ang="0">
                  <a:pos x="125" y="61"/>
                </a:cxn>
              </a:cxnLst>
              <a:rect l="0" t="0" r="r" b="b"/>
              <a:pathLst>
                <a:path w="331" h="142">
                  <a:moveTo>
                    <a:pt x="125" y="61"/>
                  </a:moveTo>
                  <a:lnTo>
                    <a:pt x="207" y="65"/>
                  </a:lnTo>
                  <a:lnTo>
                    <a:pt x="207" y="65"/>
                  </a:lnTo>
                  <a:lnTo>
                    <a:pt x="320" y="39"/>
                  </a:lnTo>
                  <a:lnTo>
                    <a:pt x="331" y="0"/>
                  </a:lnTo>
                  <a:lnTo>
                    <a:pt x="251" y="142"/>
                  </a:lnTo>
                  <a:lnTo>
                    <a:pt x="152" y="142"/>
                  </a:lnTo>
                  <a:lnTo>
                    <a:pt x="98" y="142"/>
                  </a:lnTo>
                  <a:lnTo>
                    <a:pt x="42" y="129"/>
                  </a:lnTo>
                  <a:lnTo>
                    <a:pt x="0" y="116"/>
                  </a:lnTo>
                  <a:lnTo>
                    <a:pt x="0" y="116"/>
                  </a:lnTo>
                  <a:lnTo>
                    <a:pt x="125" y="61"/>
                  </a:lnTo>
                  <a:close/>
                </a:path>
              </a:pathLst>
            </a:custGeom>
            <a:solidFill>
              <a:srgbClr val="0099FF"/>
            </a:solidFill>
            <a:ln w="3175" cmpd="sng">
              <a:solidFill>
                <a:schemeClr val="bg2"/>
              </a:solidFill>
              <a:round/>
              <a:headEnd/>
              <a:tailEnd/>
            </a:ln>
          </p:spPr>
          <p:txBody>
            <a:bodyPr/>
            <a:lstStyle/>
            <a:p>
              <a:endParaRPr lang="ko-KR" altLang="en-US"/>
            </a:p>
          </p:txBody>
        </p:sp>
        <p:sp>
          <p:nvSpPr>
            <p:cNvPr id="230519" name="Freeform 119"/>
            <p:cNvSpPr>
              <a:spLocks/>
            </p:cNvSpPr>
            <p:nvPr/>
          </p:nvSpPr>
          <p:spPr bwMode="auto">
            <a:xfrm>
              <a:off x="1772" y="2474"/>
              <a:ext cx="64" cy="41"/>
            </a:xfrm>
            <a:custGeom>
              <a:avLst/>
              <a:gdLst/>
              <a:ahLst/>
              <a:cxnLst>
                <a:cxn ang="0">
                  <a:pos x="0" y="0"/>
                </a:cxn>
                <a:cxn ang="0">
                  <a:pos x="165" y="7"/>
                </a:cxn>
                <a:cxn ang="0">
                  <a:pos x="211" y="128"/>
                </a:cxn>
                <a:cxn ang="0">
                  <a:pos x="112" y="135"/>
                </a:cxn>
                <a:cxn ang="0">
                  <a:pos x="23" y="122"/>
                </a:cxn>
                <a:cxn ang="0">
                  <a:pos x="0" y="0"/>
                </a:cxn>
              </a:cxnLst>
              <a:rect l="0" t="0" r="r" b="b"/>
              <a:pathLst>
                <a:path w="211" h="135">
                  <a:moveTo>
                    <a:pt x="0" y="0"/>
                  </a:moveTo>
                  <a:lnTo>
                    <a:pt x="165" y="7"/>
                  </a:lnTo>
                  <a:lnTo>
                    <a:pt x="211" y="128"/>
                  </a:lnTo>
                  <a:lnTo>
                    <a:pt x="112" y="135"/>
                  </a:lnTo>
                  <a:lnTo>
                    <a:pt x="23" y="122"/>
                  </a:lnTo>
                  <a:lnTo>
                    <a:pt x="0" y="0"/>
                  </a:lnTo>
                  <a:close/>
                </a:path>
              </a:pathLst>
            </a:custGeom>
            <a:solidFill>
              <a:srgbClr val="0099FF"/>
            </a:solidFill>
            <a:ln w="3175" cmpd="sng">
              <a:solidFill>
                <a:schemeClr val="bg2"/>
              </a:solidFill>
              <a:round/>
              <a:headEnd/>
              <a:tailEnd/>
            </a:ln>
          </p:spPr>
          <p:txBody>
            <a:bodyPr/>
            <a:lstStyle/>
            <a:p>
              <a:endParaRPr lang="ko-KR" altLang="en-US"/>
            </a:p>
          </p:txBody>
        </p:sp>
        <p:sp>
          <p:nvSpPr>
            <p:cNvPr id="230520" name="Freeform 120"/>
            <p:cNvSpPr>
              <a:spLocks/>
            </p:cNvSpPr>
            <p:nvPr/>
          </p:nvSpPr>
          <p:spPr bwMode="auto">
            <a:xfrm>
              <a:off x="1536" y="2645"/>
              <a:ext cx="103" cy="67"/>
            </a:xfrm>
            <a:custGeom>
              <a:avLst/>
              <a:gdLst/>
              <a:ahLst/>
              <a:cxnLst>
                <a:cxn ang="0">
                  <a:pos x="0" y="99"/>
                </a:cxn>
                <a:cxn ang="0">
                  <a:pos x="181" y="0"/>
                </a:cxn>
                <a:cxn ang="0">
                  <a:pos x="234" y="78"/>
                </a:cxn>
                <a:cxn ang="0">
                  <a:pos x="234" y="78"/>
                </a:cxn>
                <a:cxn ang="0">
                  <a:pos x="340" y="148"/>
                </a:cxn>
                <a:cxn ang="0">
                  <a:pos x="220" y="219"/>
                </a:cxn>
                <a:cxn ang="0">
                  <a:pos x="113" y="177"/>
                </a:cxn>
                <a:cxn ang="0">
                  <a:pos x="14" y="106"/>
                </a:cxn>
                <a:cxn ang="0">
                  <a:pos x="0" y="99"/>
                </a:cxn>
              </a:cxnLst>
              <a:rect l="0" t="0" r="r" b="b"/>
              <a:pathLst>
                <a:path w="340" h="219">
                  <a:moveTo>
                    <a:pt x="0" y="99"/>
                  </a:moveTo>
                  <a:lnTo>
                    <a:pt x="181" y="0"/>
                  </a:lnTo>
                  <a:lnTo>
                    <a:pt x="234" y="78"/>
                  </a:lnTo>
                  <a:lnTo>
                    <a:pt x="234" y="78"/>
                  </a:lnTo>
                  <a:lnTo>
                    <a:pt x="340" y="148"/>
                  </a:lnTo>
                  <a:lnTo>
                    <a:pt x="220" y="219"/>
                  </a:lnTo>
                  <a:lnTo>
                    <a:pt x="113" y="177"/>
                  </a:lnTo>
                  <a:lnTo>
                    <a:pt x="14" y="106"/>
                  </a:lnTo>
                  <a:lnTo>
                    <a:pt x="0" y="99"/>
                  </a:lnTo>
                  <a:close/>
                </a:path>
              </a:pathLst>
            </a:custGeom>
            <a:solidFill>
              <a:srgbClr val="0099FF"/>
            </a:solidFill>
            <a:ln w="3175" cmpd="sng">
              <a:solidFill>
                <a:schemeClr val="bg2"/>
              </a:solidFill>
              <a:round/>
              <a:headEnd/>
              <a:tailEnd/>
            </a:ln>
          </p:spPr>
          <p:txBody>
            <a:bodyPr/>
            <a:lstStyle/>
            <a:p>
              <a:endParaRPr lang="ko-KR" altLang="en-US"/>
            </a:p>
          </p:txBody>
        </p:sp>
        <p:sp>
          <p:nvSpPr>
            <p:cNvPr id="230521" name="Freeform 121"/>
            <p:cNvSpPr>
              <a:spLocks/>
            </p:cNvSpPr>
            <p:nvPr/>
          </p:nvSpPr>
          <p:spPr bwMode="auto">
            <a:xfrm>
              <a:off x="2722" y="2108"/>
              <a:ext cx="1317" cy="1475"/>
            </a:xfrm>
            <a:custGeom>
              <a:avLst/>
              <a:gdLst/>
              <a:ahLst/>
              <a:cxnLst>
                <a:cxn ang="0">
                  <a:pos x="531" y="335"/>
                </a:cxn>
                <a:cxn ang="0">
                  <a:pos x="278" y="643"/>
                </a:cxn>
                <a:cxn ang="0">
                  <a:pos x="270" y="673"/>
                </a:cxn>
                <a:cxn ang="0">
                  <a:pos x="83" y="975"/>
                </a:cxn>
                <a:cxn ang="0">
                  <a:pos x="33" y="1112"/>
                </a:cxn>
                <a:cxn ang="0">
                  <a:pos x="48" y="1427"/>
                </a:cxn>
                <a:cxn ang="0">
                  <a:pos x="56" y="1669"/>
                </a:cxn>
                <a:cxn ang="0">
                  <a:pos x="217" y="1884"/>
                </a:cxn>
                <a:cxn ang="0">
                  <a:pos x="371" y="2050"/>
                </a:cxn>
                <a:cxn ang="0">
                  <a:pos x="581" y="2199"/>
                </a:cxn>
                <a:cxn ang="0">
                  <a:pos x="1018" y="2157"/>
                </a:cxn>
                <a:cxn ang="0">
                  <a:pos x="1130" y="2109"/>
                </a:cxn>
                <a:cxn ang="0">
                  <a:pos x="1312" y="2229"/>
                </a:cxn>
                <a:cxn ang="0">
                  <a:pos x="1473" y="2206"/>
                </a:cxn>
                <a:cxn ang="0">
                  <a:pos x="1538" y="2419"/>
                </a:cxn>
                <a:cxn ang="0">
                  <a:pos x="1723" y="2907"/>
                </a:cxn>
                <a:cxn ang="0">
                  <a:pos x="1794" y="3292"/>
                </a:cxn>
                <a:cxn ang="0">
                  <a:pos x="1724" y="3367"/>
                </a:cxn>
                <a:cxn ang="0">
                  <a:pos x="1662" y="3632"/>
                </a:cxn>
                <a:cxn ang="0">
                  <a:pos x="1771" y="3801"/>
                </a:cxn>
                <a:cxn ang="0">
                  <a:pos x="1771" y="3801"/>
                </a:cxn>
                <a:cxn ang="0">
                  <a:pos x="2005" y="4670"/>
                </a:cxn>
                <a:cxn ang="0">
                  <a:pos x="2005" y="4670"/>
                </a:cxn>
                <a:cxn ang="0">
                  <a:pos x="2248" y="4774"/>
                </a:cxn>
                <a:cxn ang="0">
                  <a:pos x="2487" y="4708"/>
                </a:cxn>
                <a:cxn ang="0">
                  <a:pos x="2670" y="4569"/>
                </a:cxn>
                <a:cxn ang="0">
                  <a:pos x="2762" y="4440"/>
                </a:cxn>
                <a:cxn ang="0">
                  <a:pos x="2731" y="4251"/>
                </a:cxn>
                <a:cxn ang="0">
                  <a:pos x="2826" y="4271"/>
                </a:cxn>
                <a:cxn ang="0">
                  <a:pos x="3036" y="4006"/>
                </a:cxn>
                <a:cxn ang="0">
                  <a:pos x="2973" y="3824"/>
                </a:cxn>
                <a:cxn ang="0">
                  <a:pos x="3336" y="3569"/>
                </a:cxn>
                <a:cxn ang="0">
                  <a:pos x="3326" y="3189"/>
                </a:cxn>
                <a:cxn ang="0">
                  <a:pos x="3298" y="2928"/>
                </a:cxn>
                <a:cxn ang="0">
                  <a:pos x="3336" y="2669"/>
                </a:cxn>
                <a:cxn ang="0">
                  <a:pos x="3922" y="1675"/>
                </a:cxn>
                <a:cxn ang="0">
                  <a:pos x="3479" y="1608"/>
                </a:cxn>
                <a:cxn ang="0">
                  <a:pos x="3210" y="1279"/>
                </a:cxn>
                <a:cxn ang="0">
                  <a:pos x="2970" y="508"/>
                </a:cxn>
                <a:cxn ang="0">
                  <a:pos x="3097" y="883"/>
                </a:cxn>
                <a:cxn ang="0">
                  <a:pos x="3452" y="1354"/>
                </a:cxn>
                <a:cxn ang="0">
                  <a:pos x="3934" y="1453"/>
                </a:cxn>
                <a:cxn ang="0">
                  <a:pos x="4121" y="1339"/>
                </a:cxn>
                <a:cxn ang="0">
                  <a:pos x="4214" y="1318"/>
                </a:cxn>
                <a:cxn ang="0">
                  <a:pos x="4394" y="990"/>
                </a:cxn>
                <a:cxn ang="0">
                  <a:pos x="3894" y="790"/>
                </a:cxn>
                <a:cxn ang="0">
                  <a:pos x="3694" y="512"/>
                </a:cxn>
                <a:cxn ang="0">
                  <a:pos x="3565" y="513"/>
                </a:cxn>
                <a:cxn ang="0">
                  <a:pos x="3544" y="264"/>
                </a:cxn>
                <a:cxn ang="0">
                  <a:pos x="3448" y="5"/>
                </a:cxn>
                <a:cxn ang="0">
                  <a:pos x="3270" y="174"/>
                </a:cxn>
                <a:cxn ang="0">
                  <a:pos x="3139" y="37"/>
                </a:cxn>
                <a:cxn ang="0">
                  <a:pos x="2963" y="116"/>
                </a:cxn>
                <a:cxn ang="0">
                  <a:pos x="2960" y="253"/>
                </a:cxn>
                <a:cxn ang="0">
                  <a:pos x="2865" y="351"/>
                </a:cxn>
                <a:cxn ang="0">
                  <a:pos x="2408" y="390"/>
                </a:cxn>
                <a:cxn ang="0">
                  <a:pos x="2201" y="323"/>
                </a:cxn>
                <a:cxn ang="0">
                  <a:pos x="2069" y="461"/>
                </a:cxn>
                <a:cxn ang="0">
                  <a:pos x="1703" y="304"/>
                </a:cxn>
                <a:cxn ang="0">
                  <a:pos x="1638" y="81"/>
                </a:cxn>
                <a:cxn ang="0">
                  <a:pos x="1105" y="111"/>
                </a:cxn>
                <a:cxn ang="0">
                  <a:pos x="907" y="172"/>
                </a:cxn>
              </a:cxnLst>
              <a:rect l="0" t="0" r="r" b="b"/>
              <a:pathLst>
                <a:path w="4394" h="4825">
                  <a:moveTo>
                    <a:pt x="719" y="156"/>
                  </a:moveTo>
                  <a:lnTo>
                    <a:pt x="531" y="335"/>
                  </a:lnTo>
                  <a:lnTo>
                    <a:pt x="531" y="335"/>
                  </a:lnTo>
                  <a:lnTo>
                    <a:pt x="531" y="335"/>
                  </a:lnTo>
                  <a:lnTo>
                    <a:pt x="531" y="335"/>
                  </a:lnTo>
                  <a:lnTo>
                    <a:pt x="496" y="473"/>
                  </a:lnTo>
                  <a:lnTo>
                    <a:pt x="483" y="500"/>
                  </a:lnTo>
                  <a:lnTo>
                    <a:pt x="454" y="529"/>
                  </a:lnTo>
                  <a:lnTo>
                    <a:pt x="454" y="529"/>
                  </a:lnTo>
                  <a:lnTo>
                    <a:pt x="278" y="643"/>
                  </a:lnTo>
                  <a:lnTo>
                    <a:pt x="278" y="643"/>
                  </a:lnTo>
                  <a:lnTo>
                    <a:pt x="278" y="643"/>
                  </a:lnTo>
                  <a:lnTo>
                    <a:pt x="278" y="643"/>
                  </a:lnTo>
                  <a:lnTo>
                    <a:pt x="278" y="675"/>
                  </a:lnTo>
                  <a:lnTo>
                    <a:pt x="270" y="673"/>
                  </a:lnTo>
                  <a:lnTo>
                    <a:pt x="270" y="673"/>
                  </a:lnTo>
                  <a:lnTo>
                    <a:pt x="222" y="735"/>
                  </a:lnTo>
                  <a:lnTo>
                    <a:pt x="145" y="864"/>
                  </a:lnTo>
                  <a:lnTo>
                    <a:pt x="107" y="900"/>
                  </a:lnTo>
                  <a:lnTo>
                    <a:pt x="83" y="975"/>
                  </a:lnTo>
                  <a:lnTo>
                    <a:pt x="42" y="1078"/>
                  </a:lnTo>
                  <a:lnTo>
                    <a:pt x="42" y="1078"/>
                  </a:lnTo>
                  <a:lnTo>
                    <a:pt x="42" y="1078"/>
                  </a:lnTo>
                  <a:lnTo>
                    <a:pt x="33" y="1112"/>
                  </a:lnTo>
                  <a:lnTo>
                    <a:pt x="33" y="1112"/>
                  </a:lnTo>
                  <a:lnTo>
                    <a:pt x="70" y="1150"/>
                  </a:lnTo>
                  <a:lnTo>
                    <a:pt x="70" y="1150"/>
                  </a:lnTo>
                  <a:lnTo>
                    <a:pt x="70" y="1354"/>
                  </a:lnTo>
                  <a:lnTo>
                    <a:pt x="70" y="1354"/>
                  </a:lnTo>
                  <a:lnTo>
                    <a:pt x="48" y="1427"/>
                  </a:lnTo>
                  <a:lnTo>
                    <a:pt x="0" y="1518"/>
                  </a:lnTo>
                  <a:lnTo>
                    <a:pt x="0" y="1518"/>
                  </a:lnTo>
                  <a:lnTo>
                    <a:pt x="35" y="1573"/>
                  </a:lnTo>
                  <a:lnTo>
                    <a:pt x="41" y="1652"/>
                  </a:lnTo>
                  <a:lnTo>
                    <a:pt x="56" y="1669"/>
                  </a:lnTo>
                  <a:lnTo>
                    <a:pt x="126" y="1770"/>
                  </a:lnTo>
                  <a:lnTo>
                    <a:pt x="126" y="1770"/>
                  </a:lnTo>
                  <a:lnTo>
                    <a:pt x="217" y="1884"/>
                  </a:lnTo>
                  <a:lnTo>
                    <a:pt x="217" y="1884"/>
                  </a:lnTo>
                  <a:lnTo>
                    <a:pt x="217" y="1884"/>
                  </a:lnTo>
                  <a:lnTo>
                    <a:pt x="280" y="1966"/>
                  </a:lnTo>
                  <a:lnTo>
                    <a:pt x="291" y="2000"/>
                  </a:lnTo>
                  <a:lnTo>
                    <a:pt x="291" y="2000"/>
                  </a:lnTo>
                  <a:lnTo>
                    <a:pt x="371" y="2050"/>
                  </a:lnTo>
                  <a:lnTo>
                    <a:pt x="371" y="2050"/>
                  </a:lnTo>
                  <a:lnTo>
                    <a:pt x="447" y="2139"/>
                  </a:lnTo>
                  <a:lnTo>
                    <a:pt x="447" y="2139"/>
                  </a:lnTo>
                  <a:lnTo>
                    <a:pt x="523" y="2199"/>
                  </a:lnTo>
                  <a:lnTo>
                    <a:pt x="581" y="2199"/>
                  </a:lnTo>
                  <a:lnTo>
                    <a:pt x="581" y="2199"/>
                  </a:lnTo>
                  <a:lnTo>
                    <a:pt x="581" y="2199"/>
                  </a:lnTo>
                  <a:lnTo>
                    <a:pt x="849" y="2186"/>
                  </a:lnTo>
                  <a:lnTo>
                    <a:pt x="849" y="2186"/>
                  </a:lnTo>
                  <a:lnTo>
                    <a:pt x="977" y="2186"/>
                  </a:lnTo>
                  <a:lnTo>
                    <a:pt x="1018" y="2157"/>
                  </a:lnTo>
                  <a:lnTo>
                    <a:pt x="1050" y="2145"/>
                  </a:lnTo>
                  <a:lnTo>
                    <a:pt x="1050" y="2145"/>
                  </a:lnTo>
                  <a:lnTo>
                    <a:pt x="1076" y="2101"/>
                  </a:lnTo>
                  <a:lnTo>
                    <a:pt x="1085" y="2099"/>
                  </a:lnTo>
                  <a:lnTo>
                    <a:pt x="1130" y="2109"/>
                  </a:lnTo>
                  <a:lnTo>
                    <a:pt x="1161" y="2095"/>
                  </a:lnTo>
                  <a:lnTo>
                    <a:pt x="1242" y="2111"/>
                  </a:lnTo>
                  <a:lnTo>
                    <a:pt x="1242" y="2111"/>
                  </a:lnTo>
                  <a:lnTo>
                    <a:pt x="1242" y="2111"/>
                  </a:lnTo>
                  <a:lnTo>
                    <a:pt x="1312" y="2229"/>
                  </a:lnTo>
                  <a:lnTo>
                    <a:pt x="1312" y="2229"/>
                  </a:lnTo>
                  <a:lnTo>
                    <a:pt x="1312" y="2229"/>
                  </a:lnTo>
                  <a:lnTo>
                    <a:pt x="1473" y="2206"/>
                  </a:lnTo>
                  <a:lnTo>
                    <a:pt x="1473" y="2206"/>
                  </a:lnTo>
                  <a:lnTo>
                    <a:pt x="1473" y="2206"/>
                  </a:lnTo>
                  <a:lnTo>
                    <a:pt x="1525" y="2248"/>
                  </a:lnTo>
                  <a:lnTo>
                    <a:pt x="1525" y="2273"/>
                  </a:lnTo>
                  <a:lnTo>
                    <a:pt x="1555" y="2336"/>
                  </a:lnTo>
                  <a:lnTo>
                    <a:pt x="1538" y="2419"/>
                  </a:lnTo>
                  <a:lnTo>
                    <a:pt x="1538" y="2419"/>
                  </a:lnTo>
                  <a:lnTo>
                    <a:pt x="1503" y="2551"/>
                  </a:lnTo>
                  <a:lnTo>
                    <a:pt x="1503" y="2551"/>
                  </a:lnTo>
                  <a:lnTo>
                    <a:pt x="1624" y="2752"/>
                  </a:lnTo>
                  <a:lnTo>
                    <a:pt x="1696" y="2858"/>
                  </a:lnTo>
                  <a:lnTo>
                    <a:pt x="1723" y="2907"/>
                  </a:lnTo>
                  <a:lnTo>
                    <a:pt x="1723" y="2907"/>
                  </a:lnTo>
                  <a:lnTo>
                    <a:pt x="1723" y="2907"/>
                  </a:lnTo>
                  <a:lnTo>
                    <a:pt x="1723" y="2907"/>
                  </a:lnTo>
                  <a:lnTo>
                    <a:pt x="1794" y="3292"/>
                  </a:lnTo>
                  <a:lnTo>
                    <a:pt x="1794" y="3292"/>
                  </a:lnTo>
                  <a:lnTo>
                    <a:pt x="1794" y="3292"/>
                  </a:lnTo>
                  <a:lnTo>
                    <a:pt x="1794" y="3292"/>
                  </a:lnTo>
                  <a:lnTo>
                    <a:pt x="1724" y="3367"/>
                  </a:lnTo>
                  <a:lnTo>
                    <a:pt x="1724" y="3367"/>
                  </a:lnTo>
                  <a:lnTo>
                    <a:pt x="1724" y="3367"/>
                  </a:lnTo>
                  <a:lnTo>
                    <a:pt x="1724" y="3367"/>
                  </a:lnTo>
                  <a:lnTo>
                    <a:pt x="1724" y="3485"/>
                  </a:lnTo>
                  <a:lnTo>
                    <a:pt x="1680" y="3514"/>
                  </a:lnTo>
                  <a:lnTo>
                    <a:pt x="1662" y="3632"/>
                  </a:lnTo>
                  <a:lnTo>
                    <a:pt x="1662" y="3632"/>
                  </a:lnTo>
                  <a:lnTo>
                    <a:pt x="1674" y="3668"/>
                  </a:lnTo>
                  <a:lnTo>
                    <a:pt x="1771" y="3801"/>
                  </a:lnTo>
                  <a:lnTo>
                    <a:pt x="1771" y="3801"/>
                  </a:lnTo>
                  <a:lnTo>
                    <a:pt x="1771" y="3801"/>
                  </a:lnTo>
                  <a:lnTo>
                    <a:pt x="1771" y="3801"/>
                  </a:lnTo>
                  <a:lnTo>
                    <a:pt x="1771" y="3801"/>
                  </a:lnTo>
                  <a:lnTo>
                    <a:pt x="1771" y="3801"/>
                  </a:lnTo>
                  <a:lnTo>
                    <a:pt x="1771" y="3801"/>
                  </a:lnTo>
                  <a:lnTo>
                    <a:pt x="1771" y="3801"/>
                  </a:lnTo>
                  <a:lnTo>
                    <a:pt x="1771" y="3801"/>
                  </a:lnTo>
                  <a:lnTo>
                    <a:pt x="1902" y="4356"/>
                  </a:lnTo>
                  <a:lnTo>
                    <a:pt x="1970" y="4350"/>
                  </a:lnTo>
                  <a:lnTo>
                    <a:pt x="1965" y="4372"/>
                  </a:lnTo>
                  <a:lnTo>
                    <a:pt x="1965" y="4372"/>
                  </a:lnTo>
                  <a:lnTo>
                    <a:pt x="2005" y="4670"/>
                  </a:lnTo>
                  <a:lnTo>
                    <a:pt x="2005" y="4670"/>
                  </a:lnTo>
                  <a:lnTo>
                    <a:pt x="2033" y="4663"/>
                  </a:lnTo>
                  <a:lnTo>
                    <a:pt x="2033" y="4663"/>
                  </a:lnTo>
                  <a:lnTo>
                    <a:pt x="2005" y="4670"/>
                  </a:lnTo>
                  <a:lnTo>
                    <a:pt x="2005" y="4670"/>
                  </a:lnTo>
                  <a:lnTo>
                    <a:pt x="2065" y="4818"/>
                  </a:lnTo>
                  <a:lnTo>
                    <a:pt x="2065" y="4818"/>
                  </a:lnTo>
                  <a:lnTo>
                    <a:pt x="2132" y="4825"/>
                  </a:lnTo>
                  <a:lnTo>
                    <a:pt x="2139" y="4777"/>
                  </a:lnTo>
                  <a:lnTo>
                    <a:pt x="2248" y="4774"/>
                  </a:lnTo>
                  <a:lnTo>
                    <a:pt x="2248" y="4774"/>
                  </a:lnTo>
                  <a:lnTo>
                    <a:pt x="2438" y="4731"/>
                  </a:lnTo>
                  <a:lnTo>
                    <a:pt x="2438" y="4731"/>
                  </a:lnTo>
                  <a:lnTo>
                    <a:pt x="2438" y="4731"/>
                  </a:lnTo>
                  <a:lnTo>
                    <a:pt x="2487" y="4708"/>
                  </a:lnTo>
                  <a:lnTo>
                    <a:pt x="2487" y="4708"/>
                  </a:lnTo>
                  <a:lnTo>
                    <a:pt x="2594" y="4667"/>
                  </a:lnTo>
                  <a:lnTo>
                    <a:pt x="2621" y="4662"/>
                  </a:lnTo>
                  <a:lnTo>
                    <a:pt x="2621" y="4662"/>
                  </a:lnTo>
                  <a:lnTo>
                    <a:pt x="2670" y="4569"/>
                  </a:lnTo>
                  <a:lnTo>
                    <a:pt x="2724" y="4459"/>
                  </a:lnTo>
                  <a:lnTo>
                    <a:pt x="2724" y="4459"/>
                  </a:lnTo>
                  <a:lnTo>
                    <a:pt x="2724" y="4459"/>
                  </a:lnTo>
                  <a:lnTo>
                    <a:pt x="2724" y="4459"/>
                  </a:lnTo>
                  <a:lnTo>
                    <a:pt x="2762" y="4440"/>
                  </a:lnTo>
                  <a:lnTo>
                    <a:pt x="2802" y="4389"/>
                  </a:lnTo>
                  <a:lnTo>
                    <a:pt x="2802" y="4389"/>
                  </a:lnTo>
                  <a:lnTo>
                    <a:pt x="2756" y="4324"/>
                  </a:lnTo>
                  <a:lnTo>
                    <a:pt x="2721" y="4300"/>
                  </a:lnTo>
                  <a:lnTo>
                    <a:pt x="2731" y="4251"/>
                  </a:lnTo>
                  <a:lnTo>
                    <a:pt x="2780" y="4209"/>
                  </a:lnTo>
                  <a:lnTo>
                    <a:pt x="2731" y="4251"/>
                  </a:lnTo>
                  <a:lnTo>
                    <a:pt x="2773" y="4267"/>
                  </a:lnTo>
                  <a:lnTo>
                    <a:pt x="2773" y="4267"/>
                  </a:lnTo>
                  <a:lnTo>
                    <a:pt x="2826" y="4271"/>
                  </a:lnTo>
                  <a:lnTo>
                    <a:pt x="2863" y="4174"/>
                  </a:lnTo>
                  <a:lnTo>
                    <a:pt x="2863" y="4174"/>
                  </a:lnTo>
                  <a:lnTo>
                    <a:pt x="2985" y="4160"/>
                  </a:lnTo>
                  <a:lnTo>
                    <a:pt x="2985" y="4160"/>
                  </a:lnTo>
                  <a:lnTo>
                    <a:pt x="3036" y="4006"/>
                  </a:lnTo>
                  <a:lnTo>
                    <a:pt x="3036" y="4006"/>
                  </a:lnTo>
                  <a:lnTo>
                    <a:pt x="3009" y="3929"/>
                  </a:lnTo>
                  <a:lnTo>
                    <a:pt x="2973" y="3824"/>
                  </a:lnTo>
                  <a:lnTo>
                    <a:pt x="2973" y="3824"/>
                  </a:lnTo>
                  <a:lnTo>
                    <a:pt x="2973" y="3824"/>
                  </a:lnTo>
                  <a:lnTo>
                    <a:pt x="2973" y="3824"/>
                  </a:lnTo>
                  <a:lnTo>
                    <a:pt x="2973" y="3824"/>
                  </a:lnTo>
                  <a:lnTo>
                    <a:pt x="2973" y="3824"/>
                  </a:lnTo>
                  <a:lnTo>
                    <a:pt x="3336" y="3569"/>
                  </a:lnTo>
                  <a:lnTo>
                    <a:pt x="3336" y="3569"/>
                  </a:lnTo>
                  <a:lnTo>
                    <a:pt x="3391" y="3348"/>
                  </a:lnTo>
                  <a:lnTo>
                    <a:pt x="3391" y="3348"/>
                  </a:lnTo>
                  <a:lnTo>
                    <a:pt x="3328" y="3190"/>
                  </a:lnTo>
                  <a:lnTo>
                    <a:pt x="3328" y="3190"/>
                  </a:lnTo>
                  <a:lnTo>
                    <a:pt x="3326" y="3189"/>
                  </a:lnTo>
                  <a:lnTo>
                    <a:pt x="3326" y="3189"/>
                  </a:lnTo>
                  <a:lnTo>
                    <a:pt x="3326" y="3189"/>
                  </a:lnTo>
                  <a:lnTo>
                    <a:pt x="3298" y="2928"/>
                  </a:lnTo>
                  <a:lnTo>
                    <a:pt x="3298" y="2928"/>
                  </a:lnTo>
                  <a:lnTo>
                    <a:pt x="3298" y="2928"/>
                  </a:lnTo>
                  <a:lnTo>
                    <a:pt x="3247" y="2897"/>
                  </a:lnTo>
                  <a:lnTo>
                    <a:pt x="3247" y="2897"/>
                  </a:lnTo>
                  <a:lnTo>
                    <a:pt x="3320" y="2786"/>
                  </a:lnTo>
                  <a:lnTo>
                    <a:pt x="3336" y="2669"/>
                  </a:lnTo>
                  <a:lnTo>
                    <a:pt x="3336" y="2669"/>
                  </a:lnTo>
                  <a:lnTo>
                    <a:pt x="3582" y="2365"/>
                  </a:lnTo>
                  <a:lnTo>
                    <a:pt x="3681" y="2327"/>
                  </a:lnTo>
                  <a:lnTo>
                    <a:pt x="3681" y="2327"/>
                  </a:lnTo>
                  <a:lnTo>
                    <a:pt x="3895" y="1969"/>
                  </a:lnTo>
                  <a:lnTo>
                    <a:pt x="3922" y="1675"/>
                  </a:lnTo>
                  <a:lnTo>
                    <a:pt x="3922" y="1675"/>
                  </a:lnTo>
                  <a:lnTo>
                    <a:pt x="3922" y="1675"/>
                  </a:lnTo>
                  <a:lnTo>
                    <a:pt x="3586" y="1761"/>
                  </a:lnTo>
                  <a:lnTo>
                    <a:pt x="3490" y="1707"/>
                  </a:lnTo>
                  <a:lnTo>
                    <a:pt x="3479" y="1608"/>
                  </a:lnTo>
                  <a:lnTo>
                    <a:pt x="3324" y="1477"/>
                  </a:lnTo>
                  <a:lnTo>
                    <a:pt x="3277" y="1465"/>
                  </a:lnTo>
                  <a:lnTo>
                    <a:pt x="3193" y="1297"/>
                  </a:lnTo>
                  <a:lnTo>
                    <a:pt x="3196" y="1288"/>
                  </a:lnTo>
                  <a:lnTo>
                    <a:pt x="3210" y="1279"/>
                  </a:lnTo>
                  <a:lnTo>
                    <a:pt x="3085" y="1003"/>
                  </a:lnTo>
                  <a:lnTo>
                    <a:pt x="2833" y="597"/>
                  </a:lnTo>
                  <a:lnTo>
                    <a:pt x="2826" y="557"/>
                  </a:lnTo>
                  <a:lnTo>
                    <a:pt x="2915" y="603"/>
                  </a:lnTo>
                  <a:lnTo>
                    <a:pt x="2970" y="508"/>
                  </a:lnTo>
                  <a:lnTo>
                    <a:pt x="2971" y="510"/>
                  </a:lnTo>
                  <a:lnTo>
                    <a:pt x="2955" y="649"/>
                  </a:lnTo>
                  <a:lnTo>
                    <a:pt x="2978" y="664"/>
                  </a:lnTo>
                  <a:lnTo>
                    <a:pt x="3097" y="883"/>
                  </a:lnTo>
                  <a:lnTo>
                    <a:pt x="3097" y="883"/>
                  </a:lnTo>
                  <a:lnTo>
                    <a:pt x="3097" y="883"/>
                  </a:lnTo>
                  <a:lnTo>
                    <a:pt x="3171" y="922"/>
                  </a:lnTo>
                  <a:lnTo>
                    <a:pt x="3171" y="922"/>
                  </a:lnTo>
                  <a:lnTo>
                    <a:pt x="3224" y="1097"/>
                  </a:lnTo>
                  <a:lnTo>
                    <a:pt x="3452" y="1354"/>
                  </a:lnTo>
                  <a:lnTo>
                    <a:pt x="3534" y="1626"/>
                  </a:lnTo>
                  <a:lnTo>
                    <a:pt x="3534" y="1626"/>
                  </a:lnTo>
                  <a:lnTo>
                    <a:pt x="3734" y="1576"/>
                  </a:lnTo>
                  <a:lnTo>
                    <a:pt x="3909" y="1493"/>
                  </a:lnTo>
                  <a:lnTo>
                    <a:pt x="3934" y="1453"/>
                  </a:lnTo>
                  <a:lnTo>
                    <a:pt x="4006" y="1444"/>
                  </a:lnTo>
                  <a:lnTo>
                    <a:pt x="4006" y="1444"/>
                  </a:lnTo>
                  <a:lnTo>
                    <a:pt x="4012" y="1389"/>
                  </a:lnTo>
                  <a:lnTo>
                    <a:pt x="4052" y="1359"/>
                  </a:lnTo>
                  <a:lnTo>
                    <a:pt x="4121" y="1339"/>
                  </a:lnTo>
                  <a:lnTo>
                    <a:pt x="4121" y="1339"/>
                  </a:lnTo>
                  <a:lnTo>
                    <a:pt x="4214" y="1318"/>
                  </a:lnTo>
                  <a:lnTo>
                    <a:pt x="4214" y="1318"/>
                  </a:lnTo>
                  <a:lnTo>
                    <a:pt x="4214" y="1318"/>
                  </a:lnTo>
                  <a:lnTo>
                    <a:pt x="4214" y="1318"/>
                  </a:lnTo>
                  <a:lnTo>
                    <a:pt x="4394" y="990"/>
                  </a:lnTo>
                  <a:lnTo>
                    <a:pt x="4394" y="990"/>
                  </a:lnTo>
                  <a:lnTo>
                    <a:pt x="4394" y="990"/>
                  </a:lnTo>
                  <a:lnTo>
                    <a:pt x="4394" y="990"/>
                  </a:lnTo>
                  <a:lnTo>
                    <a:pt x="4394" y="990"/>
                  </a:lnTo>
                  <a:lnTo>
                    <a:pt x="4155" y="782"/>
                  </a:lnTo>
                  <a:lnTo>
                    <a:pt x="4079" y="881"/>
                  </a:lnTo>
                  <a:lnTo>
                    <a:pt x="3991" y="864"/>
                  </a:lnTo>
                  <a:lnTo>
                    <a:pt x="3906" y="857"/>
                  </a:lnTo>
                  <a:lnTo>
                    <a:pt x="3894" y="790"/>
                  </a:lnTo>
                  <a:lnTo>
                    <a:pt x="3811" y="798"/>
                  </a:lnTo>
                  <a:lnTo>
                    <a:pt x="3811" y="798"/>
                  </a:lnTo>
                  <a:lnTo>
                    <a:pt x="3694" y="512"/>
                  </a:lnTo>
                  <a:lnTo>
                    <a:pt x="3694" y="512"/>
                  </a:lnTo>
                  <a:lnTo>
                    <a:pt x="3694" y="512"/>
                  </a:lnTo>
                  <a:lnTo>
                    <a:pt x="3624" y="519"/>
                  </a:lnTo>
                  <a:lnTo>
                    <a:pt x="3601" y="518"/>
                  </a:lnTo>
                  <a:lnTo>
                    <a:pt x="3565" y="513"/>
                  </a:lnTo>
                  <a:lnTo>
                    <a:pt x="3565" y="513"/>
                  </a:lnTo>
                  <a:lnTo>
                    <a:pt x="3565" y="513"/>
                  </a:lnTo>
                  <a:lnTo>
                    <a:pt x="3708" y="480"/>
                  </a:lnTo>
                  <a:lnTo>
                    <a:pt x="3658" y="344"/>
                  </a:lnTo>
                  <a:lnTo>
                    <a:pt x="3658" y="344"/>
                  </a:lnTo>
                  <a:lnTo>
                    <a:pt x="3544" y="264"/>
                  </a:lnTo>
                  <a:lnTo>
                    <a:pt x="3544" y="264"/>
                  </a:lnTo>
                  <a:lnTo>
                    <a:pt x="3508" y="171"/>
                  </a:lnTo>
                  <a:lnTo>
                    <a:pt x="3516" y="146"/>
                  </a:lnTo>
                  <a:lnTo>
                    <a:pt x="3527" y="89"/>
                  </a:lnTo>
                  <a:lnTo>
                    <a:pt x="3463" y="59"/>
                  </a:lnTo>
                  <a:lnTo>
                    <a:pt x="3448" y="5"/>
                  </a:lnTo>
                  <a:lnTo>
                    <a:pt x="3310" y="18"/>
                  </a:lnTo>
                  <a:lnTo>
                    <a:pt x="3308" y="14"/>
                  </a:lnTo>
                  <a:lnTo>
                    <a:pt x="3308" y="14"/>
                  </a:lnTo>
                  <a:lnTo>
                    <a:pt x="3270" y="174"/>
                  </a:lnTo>
                  <a:lnTo>
                    <a:pt x="3270" y="174"/>
                  </a:lnTo>
                  <a:lnTo>
                    <a:pt x="3219" y="163"/>
                  </a:lnTo>
                  <a:lnTo>
                    <a:pt x="3250" y="69"/>
                  </a:lnTo>
                  <a:lnTo>
                    <a:pt x="3264" y="0"/>
                  </a:lnTo>
                  <a:lnTo>
                    <a:pt x="3139" y="37"/>
                  </a:lnTo>
                  <a:lnTo>
                    <a:pt x="3139" y="37"/>
                  </a:lnTo>
                  <a:lnTo>
                    <a:pt x="3094" y="13"/>
                  </a:lnTo>
                  <a:lnTo>
                    <a:pt x="3094" y="13"/>
                  </a:lnTo>
                  <a:lnTo>
                    <a:pt x="2974" y="82"/>
                  </a:lnTo>
                  <a:lnTo>
                    <a:pt x="2974" y="82"/>
                  </a:lnTo>
                  <a:lnTo>
                    <a:pt x="2963" y="116"/>
                  </a:lnTo>
                  <a:lnTo>
                    <a:pt x="2906" y="143"/>
                  </a:lnTo>
                  <a:lnTo>
                    <a:pt x="2906" y="143"/>
                  </a:lnTo>
                  <a:lnTo>
                    <a:pt x="2979" y="187"/>
                  </a:lnTo>
                  <a:lnTo>
                    <a:pt x="2979" y="187"/>
                  </a:lnTo>
                  <a:lnTo>
                    <a:pt x="2960" y="253"/>
                  </a:lnTo>
                  <a:lnTo>
                    <a:pt x="2960" y="253"/>
                  </a:lnTo>
                  <a:lnTo>
                    <a:pt x="2872" y="287"/>
                  </a:lnTo>
                  <a:lnTo>
                    <a:pt x="2872" y="287"/>
                  </a:lnTo>
                  <a:lnTo>
                    <a:pt x="2896" y="306"/>
                  </a:lnTo>
                  <a:lnTo>
                    <a:pt x="2865" y="351"/>
                  </a:lnTo>
                  <a:lnTo>
                    <a:pt x="2878" y="422"/>
                  </a:lnTo>
                  <a:lnTo>
                    <a:pt x="2688" y="380"/>
                  </a:lnTo>
                  <a:lnTo>
                    <a:pt x="2600" y="424"/>
                  </a:lnTo>
                  <a:lnTo>
                    <a:pt x="2446" y="414"/>
                  </a:lnTo>
                  <a:lnTo>
                    <a:pt x="2408" y="390"/>
                  </a:lnTo>
                  <a:lnTo>
                    <a:pt x="2408" y="390"/>
                  </a:lnTo>
                  <a:lnTo>
                    <a:pt x="2297" y="384"/>
                  </a:lnTo>
                  <a:lnTo>
                    <a:pt x="2300" y="337"/>
                  </a:lnTo>
                  <a:lnTo>
                    <a:pt x="2201" y="323"/>
                  </a:lnTo>
                  <a:lnTo>
                    <a:pt x="2201" y="323"/>
                  </a:lnTo>
                  <a:lnTo>
                    <a:pt x="2201" y="323"/>
                  </a:lnTo>
                  <a:lnTo>
                    <a:pt x="2131" y="346"/>
                  </a:lnTo>
                  <a:lnTo>
                    <a:pt x="2110" y="433"/>
                  </a:lnTo>
                  <a:lnTo>
                    <a:pt x="2110" y="433"/>
                  </a:lnTo>
                  <a:lnTo>
                    <a:pt x="2069" y="461"/>
                  </a:lnTo>
                  <a:lnTo>
                    <a:pt x="1894" y="361"/>
                  </a:lnTo>
                  <a:lnTo>
                    <a:pt x="1894" y="361"/>
                  </a:lnTo>
                  <a:lnTo>
                    <a:pt x="1894" y="361"/>
                  </a:lnTo>
                  <a:lnTo>
                    <a:pt x="1703" y="304"/>
                  </a:lnTo>
                  <a:lnTo>
                    <a:pt x="1703" y="304"/>
                  </a:lnTo>
                  <a:lnTo>
                    <a:pt x="1703" y="304"/>
                  </a:lnTo>
                  <a:lnTo>
                    <a:pt x="1627" y="217"/>
                  </a:lnTo>
                  <a:lnTo>
                    <a:pt x="1627" y="217"/>
                  </a:lnTo>
                  <a:lnTo>
                    <a:pt x="1631" y="181"/>
                  </a:lnTo>
                  <a:lnTo>
                    <a:pt x="1638" y="81"/>
                  </a:lnTo>
                  <a:lnTo>
                    <a:pt x="1551" y="43"/>
                  </a:lnTo>
                  <a:lnTo>
                    <a:pt x="1487" y="54"/>
                  </a:lnTo>
                  <a:lnTo>
                    <a:pt x="1502" y="58"/>
                  </a:lnTo>
                  <a:lnTo>
                    <a:pt x="1105" y="111"/>
                  </a:lnTo>
                  <a:lnTo>
                    <a:pt x="1105" y="111"/>
                  </a:lnTo>
                  <a:lnTo>
                    <a:pt x="1105" y="111"/>
                  </a:lnTo>
                  <a:lnTo>
                    <a:pt x="1105" y="111"/>
                  </a:lnTo>
                  <a:lnTo>
                    <a:pt x="955" y="160"/>
                  </a:lnTo>
                  <a:lnTo>
                    <a:pt x="955" y="160"/>
                  </a:lnTo>
                  <a:lnTo>
                    <a:pt x="907" y="172"/>
                  </a:lnTo>
                  <a:lnTo>
                    <a:pt x="831" y="162"/>
                  </a:lnTo>
                  <a:lnTo>
                    <a:pt x="719" y="156"/>
                  </a:lnTo>
                  <a:close/>
                </a:path>
              </a:pathLst>
            </a:custGeom>
            <a:solidFill>
              <a:srgbClr val="0099FF"/>
            </a:solidFill>
            <a:ln w="3175" cmpd="sng">
              <a:solidFill>
                <a:schemeClr val="bg2"/>
              </a:solidFill>
              <a:round/>
              <a:headEnd/>
              <a:tailEnd/>
            </a:ln>
          </p:spPr>
          <p:txBody>
            <a:bodyPr/>
            <a:lstStyle/>
            <a:p>
              <a:endParaRPr lang="ko-KR" altLang="en-US"/>
            </a:p>
          </p:txBody>
        </p:sp>
        <p:sp>
          <p:nvSpPr>
            <p:cNvPr id="230522" name="Freeform 122"/>
            <p:cNvSpPr>
              <a:spLocks/>
            </p:cNvSpPr>
            <p:nvPr/>
          </p:nvSpPr>
          <p:spPr bwMode="auto">
            <a:xfrm>
              <a:off x="2890" y="1755"/>
              <a:ext cx="588" cy="387"/>
            </a:xfrm>
            <a:custGeom>
              <a:avLst/>
              <a:gdLst/>
              <a:ahLst/>
              <a:cxnLst>
                <a:cxn ang="0">
                  <a:pos x="44" y="952"/>
                </a:cxn>
                <a:cxn ang="0">
                  <a:pos x="26" y="1018"/>
                </a:cxn>
                <a:cxn ang="0">
                  <a:pos x="0" y="1137"/>
                </a:cxn>
                <a:cxn ang="0">
                  <a:pos x="20" y="1222"/>
                </a:cxn>
                <a:cxn ang="0">
                  <a:pos x="260" y="1219"/>
                </a:cxn>
                <a:cxn ang="0">
                  <a:pos x="449" y="1120"/>
                </a:cxn>
                <a:cxn ang="0">
                  <a:pos x="528" y="946"/>
                </a:cxn>
                <a:cxn ang="0">
                  <a:pos x="632" y="853"/>
                </a:cxn>
                <a:cxn ang="0">
                  <a:pos x="674" y="828"/>
                </a:cxn>
                <a:cxn ang="0">
                  <a:pos x="811" y="830"/>
                </a:cxn>
                <a:cxn ang="0">
                  <a:pos x="811" y="830"/>
                </a:cxn>
                <a:cxn ang="0">
                  <a:pos x="890" y="777"/>
                </a:cxn>
                <a:cxn ang="0">
                  <a:pos x="992" y="758"/>
                </a:cxn>
                <a:cxn ang="0">
                  <a:pos x="1163" y="931"/>
                </a:cxn>
                <a:cxn ang="0">
                  <a:pos x="1306" y="1061"/>
                </a:cxn>
                <a:cxn ang="0">
                  <a:pos x="1326" y="1144"/>
                </a:cxn>
                <a:cxn ang="0">
                  <a:pos x="1390" y="977"/>
                </a:cxn>
                <a:cxn ang="0">
                  <a:pos x="1324" y="901"/>
                </a:cxn>
                <a:cxn ang="0">
                  <a:pos x="1203" y="812"/>
                </a:cxn>
                <a:cxn ang="0">
                  <a:pos x="1141" y="731"/>
                </a:cxn>
                <a:cxn ang="0">
                  <a:pos x="1175" y="661"/>
                </a:cxn>
                <a:cxn ang="0">
                  <a:pos x="1209" y="672"/>
                </a:cxn>
                <a:cxn ang="0">
                  <a:pos x="1292" y="758"/>
                </a:cxn>
                <a:cxn ang="0">
                  <a:pos x="1542" y="892"/>
                </a:cxn>
                <a:cxn ang="0">
                  <a:pos x="1518" y="1022"/>
                </a:cxn>
                <a:cxn ang="0">
                  <a:pos x="1645" y="1148"/>
                </a:cxn>
                <a:cxn ang="0">
                  <a:pos x="1627" y="1196"/>
                </a:cxn>
                <a:cxn ang="0">
                  <a:pos x="1714" y="1059"/>
                </a:cxn>
                <a:cxn ang="0">
                  <a:pos x="1768" y="950"/>
                </a:cxn>
                <a:cxn ang="0">
                  <a:pos x="1957" y="880"/>
                </a:cxn>
                <a:cxn ang="0">
                  <a:pos x="1873" y="449"/>
                </a:cxn>
                <a:cxn ang="0">
                  <a:pos x="1636" y="496"/>
                </a:cxn>
                <a:cxn ang="0">
                  <a:pos x="1587" y="459"/>
                </a:cxn>
                <a:cxn ang="0">
                  <a:pos x="1615" y="312"/>
                </a:cxn>
                <a:cxn ang="0">
                  <a:pos x="1662" y="169"/>
                </a:cxn>
                <a:cxn ang="0">
                  <a:pos x="1657" y="0"/>
                </a:cxn>
                <a:cxn ang="0">
                  <a:pos x="1502" y="1"/>
                </a:cxn>
                <a:cxn ang="0">
                  <a:pos x="1502" y="1"/>
                </a:cxn>
                <a:cxn ang="0">
                  <a:pos x="1408" y="30"/>
                </a:cxn>
                <a:cxn ang="0">
                  <a:pos x="1364" y="8"/>
                </a:cxn>
                <a:cxn ang="0">
                  <a:pos x="1242" y="54"/>
                </a:cxn>
                <a:cxn ang="0">
                  <a:pos x="1244" y="161"/>
                </a:cxn>
                <a:cxn ang="0">
                  <a:pos x="1156" y="303"/>
                </a:cxn>
                <a:cxn ang="0">
                  <a:pos x="1138" y="496"/>
                </a:cxn>
                <a:cxn ang="0">
                  <a:pos x="1004" y="523"/>
                </a:cxn>
                <a:cxn ang="0">
                  <a:pos x="880" y="445"/>
                </a:cxn>
                <a:cxn ang="0">
                  <a:pos x="754" y="359"/>
                </a:cxn>
                <a:cxn ang="0">
                  <a:pos x="615" y="293"/>
                </a:cxn>
                <a:cxn ang="0">
                  <a:pos x="399" y="393"/>
                </a:cxn>
                <a:cxn ang="0">
                  <a:pos x="322" y="441"/>
                </a:cxn>
                <a:cxn ang="0">
                  <a:pos x="263" y="423"/>
                </a:cxn>
                <a:cxn ang="0">
                  <a:pos x="247" y="458"/>
                </a:cxn>
                <a:cxn ang="0">
                  <a:pos x="317" y="510"/>
                </a:cxn>
                <a:cxn ang="0">
                  <a:pos x="350" y="557"/>
                </a:cxn>
                <a:cxn ang="0">
                  <a:pos x="414" y="627"/>
                </a:cxn>
                <a:cxn ang="0">
                  <a:pos x="400" y="795"/>
                </a:cxn>
                <a:cxn ang="0">
                  <a:pos x="26" y="783"/>
                </a:cxn>
              </a:cxnLst>
              <a:rect l="0" t="0" r="r" b="b"/>
              <a:pathLst>
                <a:path w="1957" h="1266">
                  <a:moveTo>
                    <a:pt x="26" y="783"/>
                  </a:moveTo>
                  <a:lnTo>
                    <a:pt x="29" y="857"/>
                  </a:lnTo>
                  <a:lnTo>
                    <a:pt x="44" y="952"/>
                  </a:lnTo>
                  <a:lnTo>
                    <a:pt x="44" y="952"/>
                  </a:lnTo>
                  <a:lnTo>
                    <a:pt x="26" y="1018"/>
                  </a:lnTo>
                  <a:lnTo>
                    <a:pt x="26" y="1018"/>
                  </a:lnTo>
                  <a:lnTo>
                    <a:pt x="20" y="1086"/>
                  </a:lnTo>
                  <a:lnTo>
                    <a:pt x="20" y="1086"/>
                  </a:lnTo>
                  <a:lnTo>
                    <a:pt x="0" y="1137"/>
                  </a:lnTo>
                  <a:lnTo>
                    <a:pt x="0" y="1137"/>
                  </a:lnTo>
                  <a:lnTo>
                    <a:pt x="20" y="1222"/>
                  </a:lnTo>
                  <a:lnTo>
                    <a:pt x="20" y="1222"/>
                  </a:lnTo>
                  <a:lnTo>
                    <a:pt x="103" y="1216"/>
                  </a:lnTo>
                  <a:lnTo>
                    <a:pt x="188" y="1266"/>
                  </a:lnTo>
                  <a:lnTo>
                    <a:pt x="260" y="1219"/>
                  </a:lnTo>
                  <a:lnTo>
                    <a:pt x="329" y="1224"/>
                  </a:lnTo>
                  <a:lnTo>
                    <a:pt x="329" y="1224"/>
                  </a:lnTo>
                  <a:lnTo>
                    <a:pt x="449" y="1120"/>
                  </a:lnTo>
                  <a:lnTo>
                    <a:pt x="439" y="1038"/>
                  </a:lnTo>
                  <a:lnTo>
                    <a:pt x="528" y="946"/>
                  </a:lnTo>
                  <a:lnTo>
                    <a:pt x="528" y="946"/>
                  </a:lnTo>
                  <a:lnTo>
                    <a:pt x="625" y="918"/>
                  </a:lnTo>
                  <a:lnTo>
                    <a:pt x="625" y="918"/>
                  </a:lnTo>
                  <a:lnTo>
                    <a:pt x="632" y="853"/>
                  </a:lnTo>
                  <a:lnTo>
                    <a:pt x="632" y="853"/>
                  </a:lnTo>
                  <a:lnTo>
                    <a:pt x="636" y="851"/>
                  </a:lnTo>
                  <a:lnTo>
                    <a:pt x="674" y="828"/>
                  </a:lnTo>
                  <a:lnTo>
                    <a:pt x="674" y="828"/>
                  </a:lnTo>
                  <a:lnTo>
                    <a:pt x="674" y="828"/>
                  </a:lnTo>
                  <a:lnTo>
                    <a:pt x="811" y="830"/>
                  </a:lnTo>
                  <a:lnTo>
                    <a:pt x="811" y="830"/>
                  </a:lnTo>
                  <a:lnTo>
                    <a:pt x="811" y="830"/>
                  </a:lnTo>
                  <a:lnTo>
                    <a:pt x="811" y="830"/>
                  </a:lnTo>
                  <a:lnTo>
                    <a:pt x="890" y="777"/>
                  </a:lnTo>
                  <a:lnTo>
                    <a:pt x="890" y="777"/>
                  </a:lnTo>
                  <a:lnTo>
                    <a:pt x="890" y="777"/>
                  </a:lnTo>
                  <a:lnTo>
                    <a:pt x="890" y="777"/>
                  </a:lnTo>
                  <a:lnTo>
                    <a:pt x="992" y="758"/>
                  </a:lnTo>
                  <a:lnTo>
                    <a:pt x="992" y="758"/>
                  </a:lnTo>
                  <a:lnTo>
                    <a:pt x="992" y="758"/>
                  </a:lnTo>
                  <a:lnTo>
                    <a:pt x="1092" y="882"/>
                  </a:lnTo>
                  <a:lnTo>
                    <a:pt x="1163" y="931"/>
                  </a:lnTo>
                  <a:lnTo>
                    <a:pt x="1163" y="931"/>
                  </a:lnTo>
                  <a:lnTo>
                    <a:pt x="1283" y="991"/>
                  </a:lnTo>
                  <a:lnTo>
                    <a:pt x="1306" y="1061"/>
                  </a:lnTo>
                  <a:lnTo>
                    <a:pt x="1306" y="1061"/>
                  </a:lnTo>
                  <a:lnTo>
                    <a:pt x="1296" y="1135"/>
                  </a:lnTo>
                  <a:lnTo>
                    <a:pt x="1326" y="1144"/>
                  </a:lnTo>
                  <a:lnTo>
                    <a:pt x="1368" y="1051"/>
                  </a:lnTo>
                  <a:lnTo>
                    <a:pt x="1355" y="1004"/>
                  </a:lnTo>
                  <a:lnTo>
                    <a:pt x="1390" y="977"/>
                  </a:lnTo>
                  <a:lnTo>
                    <a:pt x="1446" y="997"/>
                  </a:lnTo>
                  <a:lnTo>
                    <a:pt x="1455" y="970"/>
                  </a:lnTo>
                  <a:lnTo>
                    <a:pt x="1324" y="901"/>
                  </a:lnTo>
                  <a:lnTo>
                    <a:pt x="1303" y="870"/>
                  </a:lnTo>
                  <a:lnTo>
                    <a:pt x="1303" y="870"/>
                  </a:lnTo>
                  <a:lnTo>
                    <a:pt x="1203" y="812"/>
                  </a:lnTo>
                  <a:lnTo>
                    <a:pt x="1203" y="812"/>
                  </a:lnTo>
                  <a:lnTo>
                    <a:pt x="1203" y="812"/>
                  </a:lnTo>
                  <a:lnTo>
                    <a:pt x="1141" y="731"/>
                  </a:lnTo>
                  <a:lnTo>
                    <a:pt x="1141" y="731"/>
                  </a:lnTo>
                  <a:lnTo>
                    <a:pt x="1175" y="661"/>
                  </a:lnTo>
                  <a:lnTo>
                    <a:pt x="1175" y="661"/>
                  </a:lnTo>
                  <a:lnTo>
                    <a:pt x="1175" y="661"/>
                  </a:lnTo>
                  <a:lnTo>
                    <a:pt x="1209" y="672"/>
                  </a:lnTo>
                  <a:lnTo>
                    <a:pt x="1209" y="672"/>
                  </a:lnTo>
                  <a:lnTo>
                    <a:pt x="1250" y="673"/>
                  </a:lnTo>
                  <a:lnTo>
                    <a:pt x="1234" y="689"/>
                  </a:lnTo>
                  <a:lnTo>
                    <a:pt x="1292" y="758"/>
                  </a:lnTo>
                  <a:lnTo>
                    <a:pt x="1292" y="758"/>
                  </a:lnTo>
                  <a:lnTo>
                    <a:pt x="1471" y="904"/>
                  </a:lnTo>
                  <a:lnTo>
                    <a:pt x="1542" y="892"/>
                  </a:lnTo>
                  <a:lnTo>
                    <a:pt x="1593" y="936"/>
                  </a:lnTo>
                  <a:lnTo>
                    <a:pt x="1539" y="957"/>
                  </a:lnTo>
                  <a:lnTo>
                    <a:pt x="1518" y="1022"/>
                  </a:lnTo>
                  <a:lnTo>
                    <a:pt x="1616" y="1115"/>
                  </a:lnTo>
                  <a:lnTo>
                    <a:pt x="1654" y="1121"/>
                  </a:lnTo>
                  <a:lnTo>
                    <a:pt x="1645" y="1148"/>
                  </a:lnTo>
                  <a:lnTo>
                    <a:pt x="1604" y="1146"/>
                  </a:lnTo>
                  <a:lnTo>
                    <a:pt x="1616" y="1154"/>
                  </a:lnTo>
                  <a:lnTo>
                    <a:pt x="1627" y="1196"/>
                  </a:lnTo>
                  <a:lnTo>
                    <a:pt x="1710" y="1212"/>
                  </a:lnTo>
                  <a:lnTo>
                    <a:pt x="1757" y="1154"/>
                  </a:lnTo>
                  <a:lnTo>
                    <a:pt x="1714" y="1059"/>
                  </a:lnTo>
                  <a:lnTo>
                    <a:pt x="1703" y="1023"/>
                  </a:lnTo>
                  <a:lnTo>
                    <a:pt x="1702" y="989"/>
                  </a:lnTo>
                  <a:lnTo>
                    <a:pt x="1768" y="950"/>
                  </a:lnTo>
                  <a:lnTo>
                    <a:pt x="1846" y="947"/>
                  </a:lnTo>
                  <a:lnTo>
                    <a:pt x="1855" y="946"/>
                  </a:lnTo>
                  <a:lnTo>
                    <a:pt x="1957" y="880"/>
                  </a:lnTo>
                  <a:lnTo>
                    <a:pt x="1908" y="814"/>
                  </a:lnTo>
                  <a:lnTo>
                    <a:pt x="1954" y="723"/>
                  </a:lnTo>
                  <a:lnTo>
                    <a:pt x="1873" y="449"/>
                  </a:lnTo>
                  <a:lnTo>
                    <a:pt x="1696" y="513"/>
                  </a:lnTo>
                  <a:lnTo>
                    <a:pt x="1636" y="496"/>
                  </a:lnTo>
                  <a:lnTo>
                    <a:pt x="1636" y="496"/>
                  </a:lnTo>
                  <a:lnTo>
                    <a:pt x="1636" y="496"/>
                  </a:lnTo>
                  <a:lnTo>
                    <a:pt x="1623" y="508"/>
                  </a:lnTo>
                  <a:lnTo>
                    <a:pt x="1587" y="459"/>
                  </a:lnTo>
                  <a:lnTo>
                    <a:pt x="1554" y="389"/>
                  </a:lnTo>
                  <a:lnTo>
                    <a:pt x="1572" y="400"/>
                  </a:lnTo>
                  <a:lnTo>
                    <a:pt x="1615" y="312"/>
                  </a:lnTo>
                  <a:lnTo>
                    <a:pt x="1653" y="282"/>
                  </a:lnTo>
                  <a:lnTo>
                    <a:pt x="1662" y="169"/>
                  </a:lnTo>
                  <a:lnTo>
                    <a:pt x="1662" y="169"/>
                  </a:lnTo>
                  <a:lnTo>
                    <a:pt x="1718" y="146"/>
                  </a:lnTo>
                  <a:lnTo>
                    <a:pt x="1657" y="0"/>
                  </a:lnTo>
                  <a:lnTo>
                    <a:pt x="1657" y="0"/>
                  </a:lnTo>
                  <a:lnTo>
                    <a:pt x="1611" y="33"/>
                  </a:lnTo>
                  <a:lnTo>
                    <a:pt x="1611" y="33"/>
                  </a:lnTo>
                  <a:lnTo>
                    <a:pt x="1502" y="1"/>
                  </a:lnTo>
                  <a:lnTo>
                    <a:pt x="1502" y="1"/>
                  </a:lnTo>
                  <a:lnTo>
                    <a:pt x="1502" y="1"/>
                  </a:lnTo>
                  <a:lnTo>
                    <a:pt x="1502" y="1"/>
                  </a:lnTo>
                  <a:lnTo>
                    <a:pt x="1408" y="30"/>
                  </a:lnTo>
                  <a:lnTo>
                    <a:pt x="1408" y="30"/>
                  </a:lnTo>
                  <a:lnTo>
                    <a:pt x="1408" y="30"/>
                  </a:lnTo>
                  <a:lnTo>
                    <a:pt x="1364" y="8"/>
                  </a:lnTo>
                  <a:lnTo>
                    <a:pt x="1364" y="8"/>
                  </a:lnTo>
                  <a:lnTo>
                    <a:pt x="1364" y="8"/>
                  </a:lnTo>
                  <a:lnTo>
                    <a:pt x="1364" y="8"/>
                  </a:lnTo>
                  <a:lnTo>
                    <a:pt x="1242" y="54"/>
                  </a:lnTo>
                  <a:lnTo>
                    <a:pt x="1242" y="54"/>
                  </a:lnTo>
                  <a:lnTo>
                    <a:pt x="1242" y="54"/>
                  </a:lnTo>
                  <a:lnTo>
                    <a:pt x="1244" y="161"/>
                  </a:lnTo>
                  <a:lnTo>
                    <a:pt x="1244" y="161"/>
                  </a:lnTo>
                  <a:lnTo>
                    <a:pt x="1267" y="282"/>
                  </a:lnTo>
                  <a:lnTo>
                    <a:pt x="1156" y="303"/>
                  </a:lnTo>
                  <a:lnTo>
                    <a:pt x="1156" y="303"/>
                  </a:lnTo>
                  <a:lnTo>
                    <a:pt x="1144" y="366"/>
                  </a:lnTo>
                  <a:lnTo>
                    <a:pt x="1202" y="441"/>
                  </a:lnTo>
                  <a:lnTo>
                    <a:pt x="1138" y="496"/>
                  </a:lnTo>
                  <a:lnTo>
                    <a:pt x="1138" y="496"/>
                  </a:lnTo>
                  <a:lnTo>
                    <a:pt x="1004" y="523"/>
                  </a:lnTo>
                  <a:lnTo>
                    <a:pt x="1004" y="523"/>
                  </a:lnTo>
                  <a:lnTo>
                    <a:pt x="791" y="551"/>
                  </a:lnTo>
                  <a:lnTo>
                    <a:pt x="886" y="513"/>
                  </a:lnTo>
                  <a:lnTo>
                    <a:pt x="880" y="445"/>
                  </a:lnTo>
                  <a:lnTo>
                    <a:pt x="788" y="404"/>
                  </a:lnTo>
                  <a:lnTo>
                    <a:pt x="754" y="359"/>
                  </a:lnTo>
                  <a:lnTo>
                    <a:pt x="754" y="359"/>
                  </a:lnTo>
                  <a:lnTo>
                    <a:pt x="721" y="382"/>
                  </a:lnTo>
                  <a:lnTo>
                    <a:pt x="615" y="293"/>
                  </a:lnTo>
                  <a:lnTo>
                    <a:pt x="615" y="293"/>
                  </a:lnTo>
                  <a:lnTo>
                    <a:pt x="437" y="426"/>
                  </a:lnTo>
                  <a:lnTo>
                    <a:pt x="421" y="397"/>
                  </a:lnTo>
                  <a:lnTo>
                    <a:pt x="399" y="393"/>
                  </a:lnTo>
                  <a:lnTo>
                    <a:pt x="377" y="437"/>
                  </a:lnTo>
                  <a:lnTo>
                    <a:pt x="322" y="441"/>
                  </a:lnTo>
                  <a:lnTo>
                    <a:pt x="322" y="441"/>
                  </a:lnTo>
                  <a:lnTo>
                    <a:pt x="305" y="429"/>
                  </a:lnTo>
                  <a:lnTo>
                    <a:pt x="305" y="429"/>
                  </a:lnTo>
                  <a:lnTo>
                    <a:pt x="263" y="423"/>
                  </a:lnTo>
                  <a:lnTo>
                    <a:pt x="257" y="435"/>
                  </a:lnTo>
                  <a:lnTo>
                    <a:pt x="247" y="458"/>
                  </a:lnTo>
                  <a:lnTo>
                    <a:pt x="247" y="458"/>
                  </a:lnTo>
                  <a:lnTo>
                    <a:pt x="247" y="458"/>
                  </a:lnTo>
                  <a:lnTo>
                    <a:pt x="247" y="458"/>
                  </a:lnTo>
                  <a:lnTo>
                    <a:pt x="317" y="510"/>
                  </a:lnTo>
                  <a:lnTo>
                    <a:pt x="317" y="510"/>
                  </a:lnTo>
                  <a:lnTo>
                    <a:pt x="317" y="510"/>
                  </a:lnTo>
                  <a:lnTo>
                    <a:pt x="350" y="557"/>
                  </a:lnTo>
                  <a:lnTo>
                    <a:pt x="350" y="557"/>
                  </a:lnTo>
                  <a:lnTo>
                    <a:pt x="414" y="627"/>
                  </a:lnTo>
                  <a:lnTo>
                    <a:pt x="414" y="627"/>
                  </a:lnTo>
                  <a:lnTo>
                    <a:pt x="394" y="712"/>
                  </a:lnTo>
                  <a:lnTo>
                    <a:pt x="400" y="795"/>
                  </a:lnTo>
                  <a:lnTo>
                    <a:pt x="400" y="795"/>
                  </a:lnTo>
                  <a:lnTo>
                    <a:pt x="177" y="750"/>
                  </a:lnTo>
                  <a:lnTo>
                    <a:pt x="26" y="783"/>
                  </a:lnTo>
                  <a:lnTo>
                    <a:pt x="26" y="783"/>
                  </a:lnTo>
                  <a:close/>
                </a:path>
              </a:pathLst>
            </a:custGeom>
            <a:solidFill>
              <a:srgbClr val="0099FF"/>
            </a:solidFill>
            <a:ln w="3175" cmpd="sng">
              <a:solidFill>
                <a:schemeClr val="bg2"/>
              </a:solidFill>
              <a:round/>
              <a:headEnd/>
              <a:tailEnd/>
            </a:ln>
          </p:spPr>
          <p:txBody>
            <a:bodyPr/>
            <a:lstStyle/>
            <a:p>
              <a:endParaRPr lang="ko-KR" altLang="en-US"/>
            </a:p>
          </p:txBody>
        </p:sp>
        <p:sp>
          <p:nvSpPr>
            <p:cNvPr id="230523" name="Freeform 123"/>
            <p:cNvSpPr>
              <a:spLocks/>
            </p:cNvSpPr>
            <p:nvPr/>
          </p:nvSpPr>
          <p:spPr bwMode="auto">
            <a:xfrm>
              <a:off x="3090" y="1793"/>
              <a:ext cx="57" cy="49"/>
            </a:xfrm>
            <a:custGeom>
              <a:avLst/>
              <a:gdLst/>
              <a:ahLst/>
              <a:cxnLst>
                <a:cxn ang="0">
                  <a:pos x="76" y="0"/>
                </a:cxn>
                <a:cxn ang="0">
                  <a:pos x="0" y="113"/>
                </a:cxn>
                <a:cxn ang="0">
                  <a:pos x="104" y="162"/>
                </a:cxn>
                <a:cxn ang="0">
                  <a:pos x="179" y="101"/>
                </a:cxn>
                <a:cxn ang="0">
                  <a:pos x="186" y="0"/>
                </a:cxn>
                <a:cxn ang="0">
                  <a:pos x="76" y="0"/>
                </a:cxn>
                <a:cxn ang="0">
                  <a:pos x="76" y="0"/>
                </a:cxn>
              </a:cxnLst>
              <a:rect l="0" t="0" r="r" b="b"/>
              <a:pathLst>
                <a:path w="186" h="162">
                  <a:moveTo>
                    <a:pt x="76" y="0"/>
                  </a:moveTo>
                  <a:lnTo>
                    <a:pt x="0" y="113"/>
                  </a:lnTo>
                  <a:lnTo>
                    <a:pt x="104" y="162"/>
                  </a:lnTo>
                  <a:lnTo>
                    <a:pt x="179" y="101"/>
                  </a:lnTo>
                  <a:lnTo>
                    <a:pt x="186" y="0"/>
                  </a:lnTo>
                  <a:lnTo>
                    <a:pt x="76" y="0"/>
                  </a:lnTo>
                  <a:lnTo>
                    <a:pt x="76" y="0"/>
                  </a:lnTo>
                  <a:close/>
                </a:path>
              </a:pathLst>
            </a:custGeom>
            <a:solidFill>
              <a:srgbClr val="0099FF"/>
            </a:solidFill>
            <a:ln w="3175" cmpd="sng">
              <a:solidFill>
                <a:schemeClr val="bg2"/>
              </a:solidFill>
              <a:round/>
              <a:headEnd/>
              <a:tailEnd/>
            </a:ln>
          </p:spPr>
          <p:txBody>
            <a:bodyPr/>
            <a:lstStyle/>
            <a:p>
              <a:endParaRPr lang="ko-KR" altLang="en-US"/>
            </a:p>
          </p:txBody>
        </p:sp>
        <p:sp>
          <p:nvSpPr>
            <p:cNvPr id="230524" name="Freeform 124"/>
            <p:cNvSpPr>
              <a:spLocks/>
            </p:cNvSpPr>
            <p:nvPr/>
          </p:nvSpPr>
          <p:spPr bwMode="auto">
            <a:xfrm>
              <a:off x="3167" y="1717"/>
              <a:ext cx="32" cy="43"/>
            </a:xfrm>
            <a:custGeom>
              <a:avLst/>
              <a:gdLst/>
              <a:ahLst/>
              <a:cxnLst>
                <a:cxn ang="0">
                  <a:pos x="17" y="0"/>
                </a:cxn>
                <a:cxn ang="0">
                  <a:pos x="0" y="92"/>
                </a:cxn>
                <a:cxn ang="0">
                  <a:pos x="11" y="133"/>
                </a:cxn>
                <a:cxn ang="0">
                  <a:pos x="71" y="138"/>
                </a:cxn>
                <a:cxn ang="0">
                  <a:pos x="107" y="62"/>
                </a:cxn>
                <a:cxn ang="0">
                  <a:pos x="101" y="12"/>
                </a:cxn>
                <a:cxn ang="0">
                  <a:pos x="101" y="12"/>
                </a:cxn>
                <a:cxn ang="0">
                  <a:pos x="60" y="0"/>
                </a:cxn>
                <a:cxn ang="0">
                  <a:pos x="17" y="0"/>
                </a:cxn>
              </a:cxnLst>
              <a:rect l="0" t="0" r="r" b="b"/>
              <a:pathLst>
                <a:path w="107" h="138">
                  <a:moveTo>
                    <a:pt x="17" y="0"/>
                  </a:moveTo>
                  <a:lnTo>
                    <a:pt x="0" y="92"/>
                  </a:lnTo>
                  <a:lnTo>
                    <a:pt x="11" y="133"/>
                  </a:lnTo>
                  <a:lnTo>
                    <a:pt x="71" y="138"/>
                  </a:lnTo>
                  <a:lnTo>
                    <a:pt x="107" y="62"/>
                  </a:lnTo>
                  <a:lnTo>
                    <a:pt x="101" y="12"/>
                  </a:lnTo>
                  <a:lnTo>
                    <a:pt x="101" y="12"/>
                  </a:lnTo>
                  <a:lnTo>
                    <a:pt x="60" y="0"/>
                  </a:lnTo>
                  <a:lnTo>
                    <a:pt x="17" y="0"/>
                  </a:lnTo>
                  <a:close/>
                </a:path>
              </a:pathLst>
            </a:custGeom>
            <a:solidFill>
              <a:srgbClr val="0099FF"/>
            </a:solidFill>
            <a:ln w="3175" cmpd="sng">
              <a:solidFill>
                <a:schemeClr val="bg2"/>
              </a:solidFill>
              <a:round/>
              <a:headEnd/>
              <a:tailEnd/>
            </a:ln>
          </p:spPr>
          <p:txBody>
            <a:bodyPr/>
            <a:lstStyle/>
            <a:p>
              <a:endParaRPr lang="ko-KR" altLang="en-US"/>
            </a:p>
          </p:txBody>
        </p:sp>
        <p:sp>
          <p:nvSpPr>
            <p:cNvPr id="230525" name="Freeform 125"/>
            <p:cNvSpPr>
              <a:spLocks/>
            </p:cNvSpPr>
            <p:nvPr/>
          </p:nvSpPr>
          <p:spPr bwMode="auto">
            <a:xfrm>
              <a:off x="3204" y="1736"/>
              <a:ext cx="20" cy="19"/>
            </a:xfrm>
            <a:custGeom>
              <a:avLst/>
              <a:gdLst/>
              <a:ahLst/>
              <a:cxnLst>
                <a:cxn ang="0">
                  <a:pos x="0" y="15"/>
                </a:cxn>
                <a:cxn ang="0">
                  <a:pos x="12" y="42"/>
                </a:cxn>
                <a:cxn ang="0">
                  <a:pos x="45" y="59"/>
                </a:cxn>
                <a:cxn ang="0">
                  <a:pos x="65" y="19"/>
                </a:cxn>
                <a:cxn ang="0">
                  <a:pos x="22" y="0"/>
                </a:cxn>
                <a:cxn ang="0">
                  <a:pos x="0" y="15"/>
                </a:cxn>
              </a:cxnLst>
              <a:rect l="0" t="0" r="r" b="b"/>
              <a:pathLst>
                <a:path w="65" h="59">
                  <a:moveTo>
                    <a:pt x="0" y="15"/>
                  </a:moveTo>
                  <a:lnTo>
                    <a:pt x="12" y="42"/>
                  </a:lnTo>
                  <a:lnTo>
                    <a:pt x="45" y="59"/>
                  </a:lnTo>
                  <a:lnTo>
                    <a:pt x="65" y="19"/>
                  </a:lnTo>
                  <a:lnTo>
                    <a:pt x="22" y="0"/>
                  </a:lnTo>
                  <a:lnTo>
                    <a:pt x="0" y="15"/>
                  </a:lnTo>
                  <a:close/>
                </a:path>
              </a:pathLst>
            </a:custGeom>
            <a:solidFill>
              <a:srgbClr val="0099FF"/>
            </a:solidFill>
            <a:ln w="3175" cmpd="sng">
              <a:solidFill>
                <a:schemeClr val="bg2"/>
              </a:solidFill>
              <a:round/>
              <a:headEnd/>
              <a:tailEnd/>
            </a:ln>
          </p:spPr>
          <p:txBody>
            <a:bodyPr/>
            <a:lstStyle/>
            <a:p>
              <a:endParaRPr lang="ko-KR" altLang="en-US"/>
            </a:p>
          </p:txBody>
        </p:sp>
        <p:sp>
          <p:nvSpPr>
            <p:cNvPr id="230526" name="Freeform 126"/>
            <p:cNvSpPr>
              <a:spLocks/>
            </p:cNvSpPr>
            <p:nvPr/>
          </p:nvSpPr>
          <p:spPr bwMode="auto">
            <a:xfrm>
              <a:off x="3167" y="2052"/>
              <a:ext cx="23" cy="27"/>
            </a:xfrm>
            <a:custGeom>
              <a:avLst/>
              <a:gdLst/>
              <a:ahLst/>
              <a:cxnLst>
                <a:cxn ang="0">
                  <a:pos x="53" y="0"/>
                </a:cxn>
                <a:cxn ang="0">
                  <a:pos x="1" y="0"/>
                </a:cxn>
                <a:cxn ang="0">
                  <a:pos x="0" y="67"/>
                </a:cxn>
                <a:cxn ang="0">
                  <a:pos x="17" y="89"/>
                </a:cxn>
                <a:cxn ang="0">
                  <a:pos x="74" y="53"/>
                </a:cxn>
                <a:cxn ang="0">
                  <a:pos x="53" y="0"/>
                </a:cxn>
                <a:cxn ang="0">
                  <a:pos x="53" y="0"/>
                </a:cxn>
              </a:cxnLst>
              <a:rect l="0" t="0" r="r" b="b"/>
              <a:pathLst>
                <a:path w="74" h="89">
                  <a:moveTo>
                    <a:pt x="53" y="0"/>
                  </a:moveTo>
                  <a:lnTo>
                    <a:pt x="1" y="0"/>
                  </a:lnTo>
                  <a:lnTo>
                    <a:pt x="0" y="67"/>
                  </a:lnTo>
                  <a:lnTo>
                    <a:pt x="17" y="89"/>
                  </a:lnTo>
                  <a:lnTo>
                    <a:pt x="74" y="53"/>
                  </a:lnTo>
                  <a:lnTo>
                    <a:pt x="53" y="0"/>
                  </a:lnTo>
                  <a:lnTo>
                    <a:pt x="53" y="0"/>
                  </a:lnTo>
                  <a:close/>
                </a:path>
              </a:pathLst>
            </a:custGeom>
            <a:solidFill>
              <a:srgbClr val="0099FF"/>
            </a:solidFill>
            <a:ln w="3175" cmpd="sng">
              <a:solidFill>
                <a:schemeClr val="bg2"/>
              </a:solidFill>
              <a:round/>
              <a:headEnd/>
              <a:tailEnd/>
            </a:ln>
          </p:spPr>
          <p:txBody>
            <a:bodyPr/>
            <a:lstStyle/>
            <a:p>
              <a:endParaRPr lang="ko-KR" altLang="en-US"/>
            </a:p>
          </p:txBody>
        </p:sp>
        <p:sp>
          <p:nvSpPr>
            <p:cNvPr id="230527" name="Freeform 127"/>
            <p:cNvSpPr>
              <a:spLocks/>
            </p:cNvSpPr>
            <p:nvPr/>
          </p:nvSpPr>
          <p:spPr bwMode="auto">
            <a:xfrm>
              <a:off x="3234" y="2101"/>
              <a:ext cx="38" cy="24"/>
            </a:xfrm>
            <a:custGeom>
              <a:avLst/>
              <a:gdLst/>
              <a:ahLst/>
              <a:cxnLst>
                <a:cxn ang="0">
                  <a:pos x="0" y="0"/>
                </a:cxn>
                <a:cxn ang="0">
                  <a:pos x="124" y="81"/>
                </a:cxn>
                <a:cxn ang="0">
                  <a:pos x="111" y="7"/>
                </a:cxn>
                <a:cxn ang="0">
                  <a:pos x="111" y="7"/>
                </a:cxn>
                <a:cxn ang="0">
                  <a:pos x="0" y="0"/>
                </a:cxn>
                <a:cxn ang="0">
                  <a:pos x="0" y="0"/>
                </a:cxn>
              </a:cxnLst>
              <a:rect l="0" t="0" r="r" b="b"/>
              <a:pathLst>
                <a:path w="124" h="81">
                  <a:moveTo>
                    <a:pt x="0" y="0"/>
                  </a:moveTo>
                  <a:lnTo>
                    <a:pt x="124" y="81"/>
                  </a:lnTo>
                  <a:lnTo>
                    <a:pt x="111" y="7"/>
                  </a:lnTo>
                  <a:lnTo>
                    <a:pt x="111" y="7"/>
                  </a:lnTo>
                  <a:lnTo>
                    <a:pt x="0" y="0"/>
                  </a:lnTo>
                  <a:lnTo>
                    <a:pt x="0" y="0"/>
                  </a:lnTo>
                  <a:close/>
                </a:path>
              </a:pathLst>
            </a:custGeom>
            <a:solidFill>
              <a:srgbClr val="0099FF"/>
            </a:solidFill>
            <a:ln w="3175" cmpd="sng">
              <a:solidFill>
                <a:schemeClr val="bg2"/>
              </a:solidFill>
              <a:round/>
              <a:headEnd/>
              <a:tailEnd/>
            </a:ln>
          </p:spPr>
          <p:txBody>
            <a:bodyPr/>
            <a:lstStyle/>
            <a:p>
              <a:endParaRPr lang="ko-KR" altLang="en-US"/>
            </a:p>
          </p:txBody>
        </p:sp>
        <p:sp>
          <p:nvSpPr>
            <p:cNvPr id="230528" name="Freeform 128"/>
            <p:cNvSpPr>
              <a:spLocks/>
            </p:cNvSpPr>
            <p:nvPr/>
          </p:nvSpPr>
          <p:spPr bwMode="auto">
            <a:xfrm>
              <a:off x="3412" y="2151"/>
              <a:ext cx="34" cy="11"/>
            </a:xfrm>
            <a:custGeom>
              <a:avLst/>
              <a:gdLst/>
              <a:ahLst/>
              <a:cxnLst>
                <a:cxn ang="0">
                  <a:pos x="116" y="0"/>
                </a:cxn>
                <a:cxn ang="0">
                  <a:pos x="0" y="3"/>
                </a:cxn>
                <a:cxn ang="0">
                  <a:pos x="15" y="35"/>
                </a:cxn>
                <a:cxn ang="0">
                  <a:pos x="112" y="36"/>
                </a:cxn>
                <a:cxn ang="0">
                  <a:pos x="116" y="0"/>
                </a:cxn>
                <a:cxn ang="0">
                  <a:pos x="116" y="0"/>
                </a:cxn>
              </a:cxnLst>
              <a:rect l="0" t="0" r="r" b="b"/>
              <a:pathLst>
                <a:path w="116" h="36">
                  <a:moveTo>
                    <a:pt x="116" y="0"/>
                  </a:moveTo>
                  <a:lnTo>
                    <a:pt x="0" y="3"/>
                  </a:lnTo>
                  <a:lnTo>
                    <a:pt x="15" y="35"/>
                  </a:lnTo>
                  <a:lnTo>
                    <a:pt x="112" y="36"/>
                  </a:lnTo>
                  <a:lnTo>
                    <a:pt x="116" y="0"/>
                  </a:lnTo>
                  <a:lnTo>
                    <a:pt x="116" y="0"/>
                  </a:lnTo>
                  <a:close/>
                </a:path>
              </a:pathLst>
            </a:custGeom>
            <a:solidFill>
              <a:srgbClr val="0099FF"/>
            </a:solidFill>
            <a:ln w="3175" cmpd="sng">
              <a:solidFill>
                <a:schemeClr val="bg2"/>
              </a:solidFill>
              <a:round/>
              <a:headEnd/>
              <a:tailEnd/>
            </a:ln>
          </p:spPr>
          <p:txBody>
            <a:bodyPr/>
            <a:lstStyle/>
            <a:p>
              <a:endParaRPr lang="ko-KR" altLang="en-US"/>
            </a:p>
          </p:txBody>
        </p:sp>
        <p:sp>
          <p:nvSpPr>
            <p:cNvPr id="230529" name="Freeform 129"/>
            <p:cNvSpPr>
              <a:spLocks/>
            </p:cNvSpPr>
            <p:nvPr/>
          </p:nvSpPr>
          <p:spPr bwMode="auto">
            <a:xfrm>
              <a:off x="3756" y="1909"/>
              <a:ext cx="138" cy="204"/>
            </a:xfrm>
            <a:custGeom>
              <a:avLst/>
              <a:gdLst/>
              <a:ahLst/>
              <a:cxnLst>
                <a:cxn ang="0">
                  <a:pos x="193" y="0"/>
                </a:cxn>
                <a:cxn ang="0">
                  <a:pos x="0" y="92"/>
                </a:cxn>
                <a:cxn ang="0">
                  <a:pos x="13" y="169"/>
                </a:cxn>
                <a:cxn ang="0">
                  <a:pos x="13" y="169"/>
                </a:cxn>
                <a:cxn ang="0">
                  <a:pos x="13" y="169"/>
                </a:cxn>
                <a:cxn ang="0">
                  <a:pos x="192" y="447"/>
                </a:cxn>
                <a:cxn ang="0">
                  <a:pos x="192" y="447"/>
                </a:cxn>
                <a:cxn ang="0">
                  <a:pos x="190" y="482"/>
                </a:cxn>
                <a:cxn ang="0">
                  <a:pos x="190" y="482"/>
                </a:cxn>
                <a:cxn ang="0">
                  <a:pos x="230" y="474"/>
                </a:cxn>
                <a:cxn ang="0">
                  <a:pos x="234" y="488"/>
                </a:cxn>
                <a:cxn ang="0">
                  <a:pos x="181" y="495"/>
                </a:cxn>
                <a:cxn ang="0">
                  <a:pos x="180" y="495"/>
                </a:cxn>
                <a:cxn ang="0">
                  <a:pos x="211" y="635"/>
                </a:cxn>
                <a:cxn ang="0">
                  <a:pos x="251" y="657"/>
                </a:cxn>
                <a:cxn ang="0">
                  <a:pos x="314" y="668"/>
                </a:cxn>
                <a:cxn ang="0">
                  <a:pos x="314" y="668"/>
                </a:cxn>
                <a:cxn ang="0">
                  <a:pos x="314" y="668"/>
                </a:cxn>
                <a:cxn ang="0">
                  <a:pos x="407" y="669"/>
                </a:cxn>
                <a:cxn ang="0">
                  <a:pos x="450" y="661"/>
                </a:cxn>
                <a:cxn ang="0">
                  <a:pos x="383" y="476"/>
                </a:cxn>
                <a:cxn ang="0">
                  <a:pos x="376" y="430"/>
                </a:cxn>
                <a:cxn ang="0">
                  <a:pos x="459" y="421"/>
                </a:cxn>
                <a:cxn ang="0">
                  <a:pos x="384" y="340"/>
                </a:cxn>
                <a:cxn ang="0">
                  <a:pos x="337" y="346"/>
                </a:cxn>
                <a:cxn ang="0">
                  <a:pos x="180" y="162"/>
                </a:cxn>
                <a:cxn ang="0">
                  <a:pos x="225" y="112"/>
                </a:cxn>
                <a:cxn ang="0">
                  <a:pos x="225" y="112"/>
                </a:cxn>
                <a:cxn ang="0">
                  <a:pos x="245" y="108"/>
                </a:cxn>
                <a:cxn ang="0">
                  <a:pos x="313" y="142"/>
                </a:cxn>
                <a:cxn ang="0">
                  <a:pos x="298" y="203"/>
                </a:cxn>
                <a:cxn ang="0">
                  <a:pos x="326" y="220"/>
                </a:cxn>
                <a:cxn ang="0">
                  <a:pos x="377" y="162"/>
                </a:cxn>
                <a:cxn ang="0">
                  <a:pos x="332" y="54"/>
                </a:cxn>
                <a:cxn ang="0">
                  <a:pos x="193" y="0"/>
                </a:cxn>
              </a:cxnLst>
              <a:rect l="0" t="0" r="r" b="b"/>
              <a:pathLst>
                <a:path w="459" h="669">
                  <a:moveTo>
                    <a:pt x="193" y="0"/>
                  </a:moveTo>
                  <a:lnTo>
                    <a:pt x="0" y="92"/>
                  </a:lnTo>
                  <a:lnTo>
                    <a:pt x="13" y="169"/>
                  </a:lnTo>
                  <a:lnTo>
                    <a:pt x="13" y="169"/>
                  </a:lnTo>
                  <a:lnTo>
                    <a:pt x="13" y="169"/>
                  </a:lnTo>
                  <a:lnTo>
                    <a:pt x="192" y="447"/>
                  </a:lnTo>
                  <a:lnTo>
                    <a:pt x="192" y="447"/>
                  </a:lnTo>
                  <a:lnTo>
                    <a:pt x="190" y="482"/>
                  </a:lnTo>
                  <a:lnTo>
                    <a:pt x="190" y="482"/>
                  </a:lnTo>
                  <a:lnTo>
                    <a:pt x="230" y="474"/>
                  </a:lnTo>
                  <a:lnTo>
                    <a:pt x="234" y="488"/>
                  </a:lnTo>
                  <a:lnTo>
                    <a:pt x="181" y="495"/>
                  </a:lnTo>
                  <a:lnTo>
                    <a:pt x="180" y="495"/>
                  </a:lnTo>
                  <a:lnTo>
                    <a:pt x="211" y="635"/>
                  </a:lnTo>
                  <a:lnTo>
                    <a:pt x="251" y="657"/>
                  </a:lnTo>
                  <a:lnTo>
                    <a:pt x="314" y="668"/>
                  </a:lnTo>
                  <a:lnTo>
                    <a:pt x="314" y="668"/>
                  </a:lnTo>
                  <a:lnTo>
                    <a:pt x="314" y="668"/>
                  </a:lnTo>
                  <a:lnTo>
                    <a:pt x="407" y="669"/>
                  </a:lnTo>
                  <a:lnTo>
                    <a:pt x="450" y="661"/>
                  </a:lnTo>
                  <a:lnTo>
                    <a:pt x="383" y="476"/>
                  </a:lnTo>
                  <a:lnTo>
                    <a:pt x="376" y="430"/>
                  </a:lnTo>
                  <a:lnTo>
                    <a:pt x="459" y="421"/>
                  </a:lnTo>
                  <a:lnTo>
                    <a:pt x="384" y="340"/>
                  </a:lnTo>
                  <a:lnTo>
                    <a:pt x="337" y="346"/>
                  </a:lnTo>
                  <a:lnTo>
                    <a:pt x="180" y="162"/>
                  </a:lnTo>
                  <a:lnTo>
                    <a:pt x="225" y="112"/>
                  </a:lnTo>
                  <a:lnTo>
                    <a:pt x="225" y="112"/>
                  </a:lnTo>
                  <a:lnTo>
                    <a:pt x="245" y="108"/>
                  </a:lnTo>
                  <a:lnTo>
                    <a:pt x="313" y="142"/>
                  </a:lnTo>
                  <a:lnTo>
                    <a:pt x="298" y="203"/>
                  </a:lnTo>
                  <a:lnTo>
                    <a:pt x="326" y="220"/>
                  </a:lnTo>
                  <a:lnTo>
                    <a:pt x="377" y="162"/>
                  </a:lnTo>
                  <a:lnTo>
                    <a:pt x="332" y="54"/>
                  </a:lnTo>
                  <a:lnTo>
                    <a:pt x="193" y="0"/>
                  </a:lnTo>
                  <a:close/>
                </a:path>
              </a:pathLst>
            </a:custGeom>
            <a:solidFill>
              <a:srgbClr val="0099FF"/>
            </a:solidFill>
            <a:ln w="3175" cmpd="sng">
              <a:solidFill>
                <a:schemeClr val="bg2"/>
              </a:solidFill>
              <a:round/>
              <a:headEnd/>
              <a:tailEnd/>
            </a:ln>
          </p:spPr>
          <p:txBody>
            <a:bodyPr/>
            <a:lstStyle/>
            <a:p>
              <a:endParaRPr lang="ko-KR" altLang="en-US"/>
            </a:p>
          </p:txBody>
        </p:sp>
        <p:sp>
          <p:nvSpPr>
            <p:cNvPr id="230530" name="Freeform 130"/>
            <p:cNvSpPr>
              <a:spLocks/>
            </p:cNvSpPr>
            <p:nvPr/>
          </p:nvSpPr>
          <p:spPr bwMode="auto">
            <a:xfrm>
              <a:off x="4366" y="2234"/>
              <a:ext cx="136" cy="64"/>
            </a:xfrm>
            <a:custGeom>
              <a:avLst/>
              <a:gdLst/>
              <a:ahLst/>
              <a:cxnLst>
                <a:cxn ang="0">
                  <a:pos x="8" y="0"/>
                </a:cxn>
                <a:cxn ang="0">
                  <a:pos x="0" y="70"/>
                </a:cxn>
                <a:cxn ang="0">
                  <a:pos x="16" y="108"/>
                </a:cxn>
                <a:cxn ang="0">
                  <a:pos x="39" y="127"/>
                </a:cxn>
                <a:cxn ang="0">
                  <a:pos x="68" y="126"/>
                </a:cxn>
                <a:cxn ang="0">
                  <a:pos x="68" y="126"/>
                </a:cxn>
                <a:cxn ang="0">
                  <a:pos x="144" y="153"/>
                </a:cxn>
                <a:cxn ang="0">
                  <a:pos x="144" y="153"/>
                </a:cxn>
                <a:cxn ang="0">
                  <a:pos x="144" y="153"/>
                </a:cxn>
                <a:cxn ang="0">
                  <a:pos x="235" y="171"/>
                </a:cxn>
                <a:cxn ang="0">
                  <a:pos x="217" y="189"/>
                </a:cxn>
                <a:cxn ang="0">
                  <a:pos x="402" y="208"/>
                </a:cxn>
                <a:cxn ang="0">
                  <a:pos x="424" y="200"/>
                </a:cxn>
                <a:cxn ang="0">
                  <a:pos x="450" y="177"/>
                </a:cxn>
                <a:cxn ang="0">
                  <a:pos x="447" y="127"/>
                </a:cxn>
                <a:cxn ang="0">
                  <a:pos x="447" y="127"/>
                </a:cxn>
                <a:cxn ang="0">
                  <a:pos x="249" y="97"/>
                </a:cxn>
                <a:cxn ang="0">
                  <a:pos x="123" y="25"/>
                </a:cxn>
                <a:cxn ang="0">
                  <a:pos x="8" y="0"/>
                </a:cxn>
              </a:cxnLst>
              <a:rect l="0" t="0" r="r" b="b"/>
              <a:pathLst>
                <a:path w="450" h="208">
                  <a:moveTo>
                    <a:pt x="8" y="0"/>
                  </a:moveTo>
                  <a:lnTo>
                    <a:pt x="0" y="70"/>
                  </a:lnTo>
                  <a:lnTo>
                    <a:pt x="16" y="108"/>
                  </a:lnTo>
                  <a:lnTo>
                    <a:pt x="39" y="127"/>
                  </a:lnTo>
                  <a:lnTo>
                    <a:pt x="68" y="126"/>
                  </a:lnTo>
                  <a:lnTo>
                    <a:pt x="68" y="126"/>
                  </a:lnTo>
                  <a:lnTo>
                    <a:pt x="144" y="153"/>
                  </a:lnTo>
                  <a:lnTo>
                    <a:pt x="144" y="153"/>
                  </a:lnTo>
                  <a:lnTo>
                    <a:pt x="144" y="153"/>
                  </a:lnTo>
                  <a:lnTo>
                    <a:pt x="235" y="171"/>
                  </a:lnTo>
                  <a:lnTo>
                    <a:pt x="217" y="189"/>
                  </a:lnTo>
                  <a:lnTo>
                    <a:pt x="402" y="208"/>
                  </a:lnTo>
                  <a:lnTo>
                    <a:pt x="424" y="200"/>
                  </a:lnTo>
                  <a:lnTo>
                    <a:pt x="450" y="177"/>
                  </a:lnTo>
                  <a:lnTo>
                    <a:pt x="447" y="127"/>
                  </a:lnTo>
                  <a:lnTo>
                    <a:pt x="447" y="127"/>
                  </a:lnTo>
                  <a:lnTo>
                    <a:pt x="249" y="97"/>
                  </a:lnTo>
                  <a:lnTo>
                    <a:pt x="123" y="25"/>
                  </a:lnTo>
                  <a:lnTo>
                    <a:pt x="8" y="0"/>
                  </a:lnTo>
                  <a:close/>
                </a:path>
              </a:pathLst>
            </a:custGeom>
            <a:solidFill>
              <a:srgbClr val="0099FF"/>
            </a:solidFill>
            <a:ln w="3175" cmpd="sng">
              <a:solidFill>
                <a:schemeClr val="bg2"/>
              </a:solidFill>
              <a:round/>
              <a:headEnd/>
              <a:tailEnd/>
            </a:ln>
          </p:spPr>
          <p:txBody>
            <a:bodyPr/>
            <a:lstStyle/>
            <a:p>
              <a:endParaRPr lang="ko-KR" altLang="en-US"/>
            </a:p>
          </p:txBody>
        </p:sp>
        <p:sp>
          <p:nvSpPr>
            <p:cNvPr id="230531" name="Freeform 131"/>
            <p:cNvSpPr>
              <a:spLocks/>
            </p:cNvSpPr>
            <p:nvPr/>
          </p:nvSpPr>
          <p:spPr bwMode="auto">
            <a:xfrm>
              <a:off x="4519" y="2268"/>
              <a:ext cx="45" cy="22"/>
            </a:xfrm>
            <a:custGeom>
              <a:avLst/>
              <a:gdLst/>
              <a:ahLst/>
              <a:cxnLst>
                <a:cxn ang="0">
                  <a:pos x="0" y="24"/>
                </a:cxn>
                <a:cxn ang="0">
                  <a:pos x="4" y="72"/>
                </a:cxn>
                <a:cxn ang="0">
                  <a:pos x="104" y="74"/>
                </a:cxn>
                <a:cxn ang="0">
                  <a:pos x="140" y="55"/>
                </a:cxn>
                <a:cxn ang="0">
                  <a:pos x="143" y="32"/>
                </a:cxn>
                <a:cxn ang="0">
                  <a:pos x="152" y="0"/>
                </a:cxn>
                <a:cxn ang="0">
                  <a:pos x="56" y="9"/>
                </a:cxn>
                <a:cxn ang="0">
                  <a:pos x="56" y="9"/>
                </a:cxn>
                <a:cxn ang="0">
                  <a:pos x="0" y="24"/>
                </a:cxn>
              </a:cxnLst>
              <a:rect l="0" t="0" r="r" b="b"/>
              <a:pathLst>
                <a:path w="152" h="74">
                  <a:moveTo>
                    <a:pt x="0" y="24"/>
                  </a:moveTo>
                  <a:lnTo>
                    <a:pt x="4" y="72"/>
                  </a:lnTo>
                  <a:lnTo>
                    <a:pt x="104" y="74"/>
                  </a:lnTo>
                  <a:lnTo>
                    <a:pt x="140" y="55"/>
                  </a:lnTo>
                  <a:lnTo>
                    <a:pt x="143" y="32"/>
                  </a:lnTo>
                  <a:lnTo>
                    <a:pt x="152" y="0"/>
                  </a:lnTo>
                  <a:lnTo>
                    <a:pt x="56" y="9"/>
                  </a:lnTo>
                  <a:lnTo>
                    <a:pt x="56" y="9"/>
                  </a:lnTo>
                  <a:lnTo>
                    <a:pt x="0" y="24"/>
                  </a:lnTo>
                  <a:close/>
                </a:path>
              </a:pathLst>
            </a:custGeom>
            <a:solidFill>
              <a:srgbClr val="0099FF"/>
            </a:solidFill>
            <a:ln w="3175" cmpd="sng">
              <a:solidFill>
                <a:schemeClr val="bg2"/>
              </a:solidFill>
              <a:round/>
              <a:headEnd/>
              <a:tailEnd/>
            </a:ln>
          </p:spPr>
          <p:txBody>
            <a:bodyPr/>
            <a:lstStyle/>
            <a:p>
              <a:endParaRPr lang="ko-KR" altLang="en-US"/>
            </a:p>
          </p:txBody>
        </p:sp>
        <p:sp>
          <p:nvSpPr>
            <p:cNvPr id="230532" name="Freeform 132"/>
            <p:cNvSpPr>
              <a:spLocks/>
            </p:cNvSpPr>
            <p:nvPr/>
          </p:nvSpPr>
          <p:spPr bwMode="auto">
            <a:xfrm>
              <a:off x="5061" y="2316"/>
              <a:ext cx="21" cy="57"/>
            </a:xfrm>
            <a:custGeom>
              <a:avLst/>
              <a:gdLst/>
              <a:ahLst/>
              <a:cxnLst>
                <a:cxn ang="0">
                  <a:pos x="4" y="0"/>
                </a:cxn>
                <a:cxn ang="0">
                  <a:pos x="0" y="94"/>
                </a:cxn>
                <a:cxn ang="0">
                  <a:pos x="0" y="138"/>
                </a:cxn>
                <a:cxn ang="0">
                  <a:pos x="12" y="184"/>
                </a:cxn>
                <a:cxn ang="0">
                  <a:pos x="31" y="154"/>
                </a:cxn>
                <a:cxn ang="0">
                  <a:pos x="68" y="108"/>
                </a:cxn>
                <a:cxn ang="0">
                  <a:pos x="70" y="78"/>
                </a:cxn>
                <a:cxn ang="0">
                  <a:pos x="46" y="44"/>
                </a:cxn>
                <a:cxn ang="0">
                  <a:pos x="30" y="10"/>
                </a:cxn>
                <a:cxn ang="0">
                  <a:pos x="30" y="10"/>
                </a:cxn>
                <a:cxn ang="0">
                  <a:pos x="4" y="0"/>
                </a:cxn>
              </a:cxnLst>
              <a:rect l="0" t="0" r="r" b="b"/>
              <a:pathLst>
                <a:path w="70" h="184">
                  <a:moveTo>
                    <a:pt x="4" y="0"/>
                  </a:moveTo>
                  <a:lnTo>
                    <a:pt x="0" y="94"/>
                  </a:lnTo>
                  <a:lnTo>
                    <a:pt x="0" y="138"/>
                  </a:lnTo>
                  <a:lnTo>
                    <a:pt x="12" y="184"/>
                  </a:lnTo>
                  <a:lnTo>
                    <a:pt x="31" y="154"/>
                  </a:lnTo>
                  <a:lnTo>
                    <a:pt x="68" y="108"/>
                  </a:lnTo>
                  <a:lnTo>
                    <a:pt x="70" y="78"/>
                  </a:lnTo>
                  <a:lnTo>
                    <a:pt x="46" y="44"/>
                  </a:lnTo>
                  <a:lnTo>
                    <a:pt x="30" y="10"/>
                  </a:lnTo>
                  <a:lnTo>
                    <a:pt x="30" y="10"/>
                  </a:lnTo>
                  <a:lnTo>
                    <a:pt x="4" y="0"/>
                  </a:lnTo>
                  <a:close/>
                </a:path>
              </a:pathLst>
            </a:custGeom>
            <a:solidFill>
              <a:srgbClr val="0099FF"/>
            </a:solidFill>
            <a:ln w="3175" cmpd="sng">
              <a:solidFill>
                <a:schemeClr val="bg2"/>
              </a:solidFill>
              <a:round/>
              <a:headEnd/>
              <a:tailEnd/>
            </a:ln>
          </p:spPr>
          <p:txBody>
            <a:bodyPr/>
            <a:lstStyle/>
            <a:p>
              <a:endParaRPr lang="ko-KR" altLang="en-US"/>
            </a:p>
          </p:txBody>
        </p:sp>
        <p:sp>
          <p:nvSpPr>
            <p:cNvPr id="230533" name="Freeform 133"/>
            <p:cNvSpPr>
              <a:spLocks/>
            </p:cNvSpPr>
            <p:nvPr/>
          </p:nvSpPr>
          <p:spPr bwMode="auto">
            <a:xfrm>
              <a:off x="4697" y="2391"/>
              <a:ext cx="167" cy="352"/>
            </a:xfrm>
            <a:custGeom>
              <a:avLst/>
              <a:gdLst/>
              <a:ahLst/>
              <a:cxnLst>
                <a:cxn ang="0">
                  <a:pos x="278" y="111"/>
                </a:cxn>
                <a:cxn ang="0">
                  <a:pos x="224" y="12"/>
                </a:cxn>
                <a:cxn ang="0">
                  <a:pos x="166" y="0"/>
                </a:cxn>
                <a:cxn ang="0">
                  <a:pos x="166" y="46"/>
                </a:cxn>
                <a:cxn ang="0">
                  <a:pos x="166" y="46"/>
                </a:cxn>
                <a:cxn ang="0">
                  <a:pos x="125" y="59"/>
                </a:cxn>
                <a:cxn ang="0">
                  <a:pos x="109" y="55"/>
                </a:cxn>
                <a:cxn ang="0">
                  <a:pos x="109" y="55"/>
                </a:cxn>
                <a:cxn ang="0">
                  <a:pos x="107" y="121"/>
                </a:cxn>
                <a:cxn ang="0">
                  <a:pos x="107" y="121"/>
                </a:cxn>
                <a:cxn ang="0">
                  <a:pos x="6" y="161"/>
                </a:cxn>
                <a:cxn ang="0">
                  <a:pos x="15" y="172"/>
                </a:cxn>
                <a:cxn ang="0">
                  <a:pos x="15" y="172"/>
                </a:cxn>
                <a:cxn ang="0">
                  <a:pos x="0" y="315"/>
                </a:cxn>
                <a:cxn ang="0">
                  <a:pos x="0" y="315"/>
                </a:cxn>
                <a:cxn ang="0">
                  <a:pos x="84" y="447"/>
                </a:cxn>
                <a:cxn ang="0">
                  <a:pos x="84" y="447"/>
                </a:cxn>
                <a:cxn ang="0">
                  <a:pos x="79" y="522"/>
                </a:cxn>
                <a:cxn ang="0">
                  <a:pos x="132" y="624"/>
                </a:cxn>
                <a:cxn ang="0">
                  <a:pos x="133" y="745"/>
                </a:cxn>
                <a:cxn ang="0">
                  <a:pos x="139" y="828"/>
                </a:cxn>
                <a:cxn ang="0">
                  <a:pos x="114" y="860"/>
                </a:cxn>
                <a:cxn ang="0">
                  <a:pos x="114" y="860"/>
                </a:cxn>
                <a:cxn ang="0">
                  <a:pos x="107" y="978"/>
                </a:cxn>
                <a:cxn ang="0">
                  <a:pos x="107" y="978"/>
                </a:cxn>
                <a:cxn ang="0">
                  <a:pos x="107" y="978"/>
                </a:cxn>
                <a:cxn ang="0">
                  <a:pos x="107" y="978"/>
                </a:cxn>
                <a:cxn ang="0">
                  <a:pos x="185" y="1040"/>
                </a:cxn>
                <a:cxn ang="0">
                  <a:pos x="185" y="1040"/>
                </a:cxn>
                <a:cxn ang="0">
                  <a:pos x="203" y="1092"/>
                </a:cxn>
                <a:cxn ang="0">
                  <a:pos x="233" y="1100"/>
                </a:cxn>
                <a:cxn ang="0">
                  <a:pos x="301" y="1131"/>
                </a:cxn>
                <a:cxn ang="0">
                  <a:pos x="301" y="1131"/>
                </a:cxn>
                <a:cxn ang="0">
                  <a:pos x="301" y="1131"/>
                </a:cxn>
                <a:cxn ang="0">
                  <a:pos x="388" y="1152"/>
                </a:cxn>
                <a:cxn ang="0">
                  <a:pos x="276" y="1061"/>
                </a:cxn>
                <a:cxn ang="0">
                  <a:pos x="171" y="908"/>
                </a:cxn>
                <a:cxn ang="0">
                  <a:pos x="189" y="628"/>
                </a:cxn>
                <a:cxn ang="0">
                  <a:pos x="253" y="665"/>
                </a:cxn>
                <a:cxn ang="0">
                  <a:pos x="285" y="650"/>
                </a:cxn>
                <a:cxn ang="0">
                  <a:pos x="354" y="563"/>
                </a:cxn>
                <a:cxn ang="0">
                  <a:pos x="442" y="563"/>
                </a:cxn>
                <a:cxn ang="0">
                  <a:pos x="470" y="544"/>
                </a:cxn>
                <a:cxn ang="0">
                  <a:pos x="500" y="560"/>
                </a:cxn>
                <a:cxn ang="0">
                  <a:pos x="558" y="528"/>
                </a:cxn>
                <a:cxn ang="0">
                  <a:pos x="331" y="129"/>
                </a:cxn>
                <a:cxn ang="0">
                  <a:pos x="278" y="111"/>
                </a:cxn>
              </a:cxnLst>
              <a:rect l="0" t="0" r="r" b="b"/>
              <a:pathLst>
                <a:path w="558" h="1152">
                  <a:moveTo>
                    <a:pt x="278" y="111"/>
                  </a:moveTo>
                  <a:lnTo>
                    <a:pt x="224" y="12"/>
                  </a:lnTo>
                  <a:lnTo>
                    <a:pt x="166" y="0"/>
                  </a:lnTo>
                  <a:lnTo>
                    <a:pt x="166" y="46"/>
                  </a:lnTo>
                  <a:lnTo>
                    <a:pt x="166" y="46"/>
                  </a:lnTo>
                  <a:lnTo>
                    <a:pt x="125" y="59"/>
                  </a:lnTo>
                  <a:lnTo>
                    <a:pt x="109" y="55"/>
                  </a:lnTo>
                  <a:lnTo>
                    <a:pt x="109" y="55"/>
                  </a:lnTo>
                  <a:lnTo>
                    <a:pt x="107" y="121"/>
                  </a:lnTo>
                  <a:lnTo>
                    <a:pt x="107" y="121"/>
                  </a:lnTo>
                  <a:lnTo>
                    <a:pt x="6" y="161"/>
                  </a:lnTo>
                  <a:lnTo>
                    <a:pt x="15" y="172"/>
                  </a:lnTo>
                  <a:lnTo>
                    <a:pt x="15" y="172"/>
                  </a:lnTo>
                  <a:lnTo>
                    <a:pt x="0" y="315"/>
                  </a:lnTo>
                  <a:lnTo>
                    <a:pt x="0" y="315"/>
                  </a:lnTo>
                  <a:lnTo>
                    <a:pt x="84" y="447"/>
                  </a:lnTo>
                  <a:lnTo>
                    <a:pt x="84" y="447"/>
                  </a:lnTo>
                  <a:lnTo>
                    <a:pt x="79" y="522"/>
                  </a:lnTo>
                  <a:lnTo>
                    <a:pt x="132" y="624"/>
                  </a:lnTo>
                  <a:lnTo>
                    <a:pt x="133" y="745"/>
                  </a:lnTo>
                  <a:lnTo>
                    <a:pt x="139" y="828"/>
                  </a:lnTo>
                  <a:lnTo>
                    <a:pt x="114" y="860"/>
                  </a:lnTo>
                  <a:lnTo>
                    <a:pt x="114" y="860"/>
                  </a:lnTo>
                  <a:lnTo>
                    <a:pt x="107" y="978"/>
                  </a:lnTo>
                  <a:lnTo>
                    <a:pt x="107" y="978"/>
                  </a:lnTo>
                  <a:lnTo>
                    <a:pt x="107" y="978"/>
                  </a:lnTo>
                  <a:lnTo>
                    <a:pt x="107" y="978"/>
                  </a:lnTo>
                  <a:lnTo>
                    <a:pt x="185" y="1040"/>
                  </a:lnTo>
                  <a:lnTo>
                    <a:pt x="185" y="1040"/>
                  </a:lnTo>
                  <a:lnTo>
                    <a:pt x="203" y="1092"/>
                  </a:lnTo>
                  <a:lnTo>
                    <a:pt x="233" y="1100"/>
                  </a:lnTo>
                  <a:lnTo>
                    <a:pt x="301" y="1131"/>
                  </a:lnTo>
                  <a:lnTo>
                    <a:pt x="301" y="1131"/>
                  </a:lnTo>
                  <a:lnTo>
                    <a:pt x="301" y="1131"/>
                  </a:lnTo>
                  <a:lnTo>
                    <a:pt x="388" y="1152"/>
                  </a:lnTo>
                  <a:lnTo>
                    <a:pt x="276" y="1061"/>
                  </a:lnTo>
                  <a:lnTo>
                    <a:pt x="171" y="908"/>
                  </a:lnTo>
                  <a:lnTo>
                    <a:pt x="189" y="628"/>
                  </a:lnTo>
                  <a:lnTo>
                    <a:pt x="253" y="665"/>
                  </a:lnTo>
                  <a:lnTo>
                    <a:pt x="285" y="650"/>
                  </a:lnTo>
                  <a:lnTo>
                    <a:pt x="354" y="563"/>
                  </a:lnTo>
                  <a:lnTo>
                    <a:pt x="442" y="563"/>
                  </a:lnTo>
                  <a:lnTo>
                    <a:pt x="470" y="544"/>
                  </a:lnTo>
                  <a:lnTo>
                    <a:pt x="500" y="560"/>
                  </a:lnTo>
                  <a:lnTo>
                    <a:pt x="558" y="528"/>
                  </a:lnTo>
                  <a:lnTo>
                    <a:pt x="331" y="129"/>
                  </a:lnTo>
                  <a:lnTo>
                    <a:pt x="278" y="111"/>
                  </a:lnTo>
                  <a:close/>
                </a:path>
              </a:pathLst>
            </a:custGeom>
            <a:solidFill>
              <a:srgbClr val="0099FF"/>
            </a:solidFill>
            <a:ln w="3175" cmpd="sng">
              <a:solidFill>
                <a:schemeClr val="bg2"/>
              </a:solidFill>
              <a:round/>
              <a:headEnd/>
              <a:tailEnd/>
            </a:ln>
          </p:spPr>
          <p:txBody>
            <a:bodyPr/>
            <a:lstStyle/>
            <a:p>
              <a:endParaRPr lang="ko-KR" altLang="en-US"/>
            </a:p>
          </p:txBody>
        </p:sp>
        <p:sp>
          <p:nvSpPr>
            <p:cNvPr id="230534" name="Freeform 134"/>
            <p:cNvSpPr>
              <a:spLocks/>
            </p:cNvSpPr>
            <p:nvPr/>
          </p:nvSpPr>
          <p:spPr bwMode="auto">
            <a:xfrm>
              <a:off x="4876" y="2432"/>
              <a:ext cx="42" cy="33"/>
            </a:xfrm>
            <a:custGeom>
              <a:avLst/>
              <a:gdLst/>
              <a:ahLst/>
              <a:cxnLst>
                <a:cxn ang="0">
                  <a:pos x="139" y="0"/>
                </a:cxn>
                <a:cxn ang="0">
                  <a:pos x="17" y="27"/>
                </a:cxn>
                <a:cxn ang="0">
                  <a:pos x="0" y="84"/>
                </a:cxn>
                <a:cxn ang="0">
                  <a:pos x="57" y="108"/>
                </a:cxn>
                <a:cxn ang="0">
                  <a:pos x="133" y="61"/>
                </a:cxn>
                <a:cxn ang="0">
                  <a:pos x="139" y="0"/>
                </a:cxn>
              </a:cxnLst>
              <a:rect l="0" t="0" r="r" b="b"/>
              <a:pathLst>
                <a:path w="139" h="108">
                  <a:moveTo>
                    <a:pt x="139" y="0"/>
                  </a:moveTo>
                  <a:lnTo>
                    <a:pt x="17" y="27"/>
                  </a:lnTo>
                  <a:lnTo>
                    <a:pt x="0" y="84"/>
                  </a:lnTo>
                  <a:lnTo>
                    <a:pt x="57" y="108"/>
                  </a:lnTo>
                  <a:lnTo>
                    <a:pt x="133" y="61"/>
                  </a:lnTo>
                  <a:lnTo>
                    <a:pt x="139" y="0"/>
                  </a:lnTo>
                  <a:close/>
                </a:path>
              </a:pathLst>
            </a:custGeom>
            <a:solidFill>
              <a:srgbClr val="0099FF"/>
            </a:solidFill>
            <a:ln w="3175" cmpd="sng">
              <a:solidFill>
                <a:schemeClr val="bg2"/>
              </a:solidFill>
              <a:round/>
              <a:headEnd/>
              <a:tailEnd/>
            </a:ln>
          </p:spPr>
          <p:txBody>
            <a:bodyPr/>
            <a:lstStyle/>
            <a:p>
              <a:endParaRPr lang="ko-KR" altLang="en-US"/>
            </a:p>
          </p:txBody>
        </p:sp>
        <p:sp>
          <p:nvSpPr>
            <p:cNvPr id="230535" name="Freeform 135"/>
            <p:cNvSpPr>
              <a:spLocks/>
            </p:cNvSpPr>
            <p:nvPr/>
          </p:nvSpPr>
          <p:spPr bwMode="auto">
            <a:xfrm>
              <a:off x="5021" y="2716"/>
              <a:ext cx="81" cy="67"/>
            </a:xfrm>
            <a:custGeom>
              <a:avLst/>
              <a:gdLst/>
              <a:ahLst/>
              <a:cxnLst>
                <a:cxn ang="0">
                  <a:pos x="183" y="0"/>
                </a:cxn>
                <a:cxn ang="0">
                  <a:pos x="123" y="11"/>
                </a:cxn>
                <a:cxn ang="0">
                  <a:pos x="78" y="93"/>
                </a:cxn>
                <a:cxn ang="0">
                  <a:pos x="14" y="121"/>
                </a:cxn>
                <a:cxn ang="0">
                  <a:pos x="0" y="158"/>
                </a:cxn>
                <a:cxn ang="0">
                  <a:pos x="5" y="186"/>
                </a:cxn>
                <a:cxn ang="0">
                  <a:pos x="19" y="210"/>
                </a:cxn>
                <a:cxn ang="0">
                  <a:pos x="19" y="210"/>
                </a:cxn>
                <a:cxn ang="0">
                  <a:pos x="112" y="215"/>
                </a:cxn>
                <a:cxn ang="0">
                  <a:pos x="112" y="215"/>
                </a:cxn>
                <a:cxn ang="0">
                  <a:pos x="112" y="215"/>
                </a:cxn>
                <a:cxn ang="0">
                  <a:pos x="192" y="217"/>
                </a:cxn>
                <a:cxn ang="0">
                  <a:pos x="192" y="217"/>
                </a:cxn>
                <a:cxn ang="0">
                  <a:pos x="192" y="217"/>
                </a:cxn>
                <a:cxn ang="0">
                  <a:pos x="267" y="130"/>
                </a:cxn>
                <a:cxn ang="0">
                  <a:pos x="267" y="130"/>
                </a:cxn>
                <a:cxn ang="0">
                  <a:pos x="198" y="49"/>
                </a:cxn>
                <a:cxn ang="0">
                  <a:pos x="183" y="0"/>
                </a:cxn>
              </a:cxnLst>
              <a:rect l="0" t="0" r="r" b="b"/>
              <a:pathLst>
                <a:path w="267" h="217">
                  <a:moveTo>
                    <a:pt x="183" y="0"/>
                  </a:moveTo>
                  <a:lnTo>
                    <a:pt x="123" y="11"/>
                  </a:lnTo>
                  <a:lnTo>
                    <a:pt x="78" y="93"/>
                  </a:lnTo>
                  <a:lnTo>
                    <a:pt x="14" y="121"/>
                  </a:lnTo>
                  <a:lnTo>
                    <a:pt x="0" y="158"/>
                  </a:lnTo>
                  <a:lnTo>
                    <a:pt x="5" y="186"/>
                  </a:lnTo>
                  <a:lnTo>
                    <a:pt x="19" y="210"/>
                  </a:lnTo>
                  <a:lnTo>
                    <a:pt x="19" y="210"/>
                  </a:lnTo>
                  <a:lnTo>
                    <a:pt x="112" y="215"/>
                  </a:lnTo>
                  <a:lnTo>
                    <a:pt x="112" y="215"/>
                  </a:lnTo>
                  <a:lnTo>
                    <a:pt x="112" y="215"/>
                  </a:lnTo>
                  <a:lnTo>
                    <a:pt x="192" y="217"/>
                  </a:lnTo>
                  <a:lnTo>
                    <a:pt x="192" y="217"/>
                  </a:lnTo>
                  <a:lnTo>
                    <a:pt x="192" y="217"/>
                  </a:lnTo>
                  <a:lnTo>
                    <a:pt x="267" y="130"/>
                  </a:lnTo>
                  <a:lnTo>
                    <a:pt x="267" y="130"/>
                  </a:lnTo>
                  <a:lnTo>
                    <a:pt x="198" y="49"/>
                  </a:lnTo>
                  <a:lnTo>
                    <a:pt x="183" y="0"/>
                  </a:lnTo>
                  <a:close/>
                </a:path>
              </a:pathLst>
            </a:custGeom>
            <a:solidFill>
              <a:srgbClr val="0099FF"/>
            </a:solidFill>
            <a:ln w="3175" cmpd="sng">
              <a:solidFill>
                <a:schemeClr val="bg2"/>
              </a:solidFill>
              <a:round/>
              <a:headEnd/>
              <a:tailEnd/>
            </a:ln>
          </p:spPr>
          <p:txBody>
            <a:bodyPr/>
            <a:lstStyle/>
            <a:p>
              <a:endParaRPr lang="ko-KR" altLang="en-US"/>
            </a:p>
          </p:txBody>
        </p:sp>
        <p:sp>
          <p:nvSpPr>
            <p:cNvPr id="230536" name="Freeform 136"/>
            <p:cNvSpPr>
              <a:spLocks/>
            </p:cNvSpPr>
            <p:nvPr/>
          </p:nvSpPr>
          <p:spPr bwMode="auto">
            <a:xfrm>
              <a:off x="5488" y="2921"/>
              <a:ext cx="116" cy="119"/>
            </a:xfrm>
            <a:custGeom>
              <a:avLst/>
              <a:gdLst/>
              <a:ahLst/>
              <a:cxnLst>
                <a:cxn ang="0">
                  <a:pos x="20" y="0"/>
                </a:cxn>
                <a:cxn ang="0">
                  <a:pos x="20" y="0"/>
                </a:cxn>
                <a:cxn ang="0">
                  <a:pos x="0" y="161"/>
                </a:cxn>
                <a:cxn ang="0">
                  <a:pos x="114" y="224"/>
                </a:cxn>
                <a:cxn ang="0">
                  <a:pos x="178" y="283"/>
                </a:cxn>
                <a:cxn ang="0">
                  <a:pos x="245" y="369"/>
                </a:cxn>
                <a:cxn ang="0">
                  <a:pos x="358" y="385"/>
                </a:cxn>
                <a:cxn ang="0">
                  <a:pos x="390" y="323"/>
                </a:cxn>
                <a:cxn ang="0">
                  <a:pos x="390" y="323"/>
                </a:cxn>
                <a:cxn ang="0">
                  <a:pos x="391" y="295"/>
                </a:cxn>
                <a:cxn ang="0">
                  <a:pos x="286" y="224"/>
                </a:cxn>
                <a:cxn ang="0">
                  <a:pos x="287" y="148"/>
                </a:cxn>
                <a:cxn ang="0">
                  <a:pos x="215" y="90"/>
                </a:cxn>
                <a:cxn ang="0">
                  <a:pos x="20" y="0"/>
                </a:cxn>
                <a:cxn ang="0">
                  <a:pos x="20" y="0"/>
                </a:cxn>
              </a:cxnLst>
              <a:rect l="0" t="0" r="r" b="b"/>
              <a:pathLst>
                <a:path w="391" h="385">
                  <a:moveTo>
                    <a:pt x="20" y="0"/>
                  </a:moveTo>
                  <a:lnTo>
                    <a:pt x="20" y="0"/>
                  </a:lnTo>
                  <a:lnTo>
                    <a:pt x="0" y="161"/>
                  </a:lnTo>
                  <a:lnTo>
                    <a:pt x="114" y="224"/>
                  </a:lnTo>
                  <a:lnTo>
                    <a:pt x="178" y="283"/>
                  </a:lnTo>
                  <a:lnTo>
                    <a:pt x="245" y="369"/>
                  </a:lnTo>
                  <a:lnTo>
                    <a:pt x="358" y="385"/>
                  </a:lnTo>
                  <a:lnTo>
                    <a:pt x="390" y="323"/>
                  </a:lnTo>
                  <a:lnTo>
                    <a:pt x="390" y="323"/>
                  </a:lnTo>
                  <a:lnTo>
                    <a:pt x="391" y="295"/>
                  </a:lnTo>
                  <a:lnTo>
                    <a:pt x="286" y="224"/>
                  </a:lnTo>
                  <a:lnTo>
                    <a:pt x="287" y="148"/>
                  </a:lnTo>
                  <a:lnTo>
                    <a:pt x="215" y="90"/>
                  </a:lnTo>
                  <a:lnTo>
                    <a:pt x="20" y="0"/>
                  </a:lnTo>
                  <a:lnTo>
                    <a:pt x="20" y="0"/>
                  </a:lnTo>
                  <a:close/>
                </a:path>
              </a:pathLst>
            </a:custGeom>
            <a:solidFill>
              <a:srgbClr val="0099FF"/>
            </a:solidFill>
            <a:ln w="3175" cmpd="sng">
              <a:solidFill>
                <a:schemeClr val="bg2"/>
              </a:solidFill>
              <a:round/>
              <a:headEnd/>
              <a:tailEnd/>
            </a:ln>
          </p:spPr>
          <p:txBody>
            <a:bodyPr/>
            <a:lstStyle/>
            <a:p>
              <a:endParaRPr lang="ko-KR" altLang="en-US"/>
            </a:p>
          </p:txBody>
        </p:sp>
      </p:grpSp>
      <p:sp>
        <p:nvSpPr>
          <p:cNvPr id="230537" name="Text Box 137"/>
          <p:cNvSpPr txBox="1">
            <a:spLocks noChangeArrowheads="1"/>
          </p:cNvSpPr>
          <p:nvPr/>
        </p:nvSpPr>
        <p:spPr bwMode="auto">
          <a:xfrm>
            <a:off x="1517650" y="2870200"/>
            <a:ext cx="1190625" cy="730250"/>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United state</a:t>
            </a:r>
          </a:p>
          <a:p>
            <a:pPr>
              <a:spcBef>
                <a:spcPct val="0"/>
              </a:spcBef>
            </a:pPr>
            <a:r>
              <a:rPr kumimoji="1" lang="en-US" altLang="ko-KR" sz="1400" b="1">
                <a:effectLst>
                  <a:outerShdw blurRad="38100" dist="38100" dir="2700000" algn="tl">
                    <a:srgbClr val="003366"/>
                  </a:outerShdw>
                </a:effectLst>
              </a:rPr>
              <a:t>19.8%(1997) </a:t>
            </a:r>
          </a:p>
          <a:p>
            <a:pPr>
              <a:spcBef>
                <a:spcPct val="0"/>
              </a:spcBef>
            </a:pPr>
            <a:r>
              <a:rPr kumimoji="1" lang="en-US" altLang="ko-KR" sz="1400" b="1">
                <a:effectLst>
                  <a:outerShdw blurRad="38100" dist="38100" dir="2700000" algn="tl">
                    <a:srgbClr val="003366"/>
                  </a:outerShdw>
                </a:effectLst>
              </a:rPr>
              <a:t>32.6% (1993)</a:t>
            </a:r>
          </a:p>
        </p:txBody>
      </p:sp>
      <p:sp>
        <p:nvSpPr>
          <p:cNvPr id="230538" name="Text Box 138"/>
          <p:cNvSpPr txBox="1">
            <a:spLocks noChangeArrowheads="1"/>
          </p:cNvSpPr>
          <p:nvPr/>
        </p:nvSpPr>
        <p:spPr bwMode="auto">
          <a:xfrm>
            <a:off x="3074988" y="2184400"/>
            <a:ext cx="119062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England</a:t>
            </a:r>
          </a:p>
          <a:p>
            <a:pPr>
              <a:spcBef>
                <a:spcPct val="0"/>
              </a:spcBef>
            </a:pPr>
            <a:r>
              <a:rPr kumimoji="1" lang="en-US" altLang="ko-KR" sz="1400" b="1">
                <a:effectLst>
                  <a:outerShdw blurRad="38100" dist="38100" dir="2700000" algn="tl">
                    <a:srgbClr val="003366"/>
                  </a:outerShdw>
                </a:effectLst>
              </a:rPr>
              <a:t>28.7% (2000)</a:t>
            </a:r>
          </a:p>
        </p:txBody>
      </p:sp>
      <p:sp>
        <p:nvSpPr>
          <p:cNvPr id="230539" name="Text Box 139"/>
          <p:cNvSpPr txBox="1">
            <a:spLocks noChangeArrowheads="1"/>
          </p:cNvSpPr>
          <p:nvPr/>
        </p:nvSpPr>
        <p:spPr bwMode="auto">
          <a:xfrm>
            <a:off x="3810000" y="1651000"/>
            <a:ext cx="110172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Sweden</a:t>
            </a:r>
          </a:p>
          <a:p>
            <a:pPr>
              <a:spcBef>
                <a:spcPct val="0"/>
              </a:spcBef>
            </a:pPr>
            <a:r>
              <a:rPr kumimoji="1" lang="en-US" altLang="ko-KR" sz="1400" b="1">
                <a:effectLst>
                  <a:outerShdw blurRad="38100" dist="38100" dir="2700000" algn="tl">
                    <a:srgbClr val="003366"/>
                  </a:outerShdw>
                </a:effectLst>
              </a:rPr>
              <a:t>25% (1998) </a:t>
            </a:r>
          </a:p>
        </p:txBody>
      </p:sp>
      <p:sp>
        <p:nvSpPr>
          <p:cNvPr id="230540" name="Text Box 140"/>
          <p:cNvSpPr txBox="1">
            <a:spLocks noChangeArrowheads="1"/>
          </p:cNvSpPr>
          <p:nvPr/>
        </p:nvSpPr>
        <p:spPr bwMode="auto">
          <a:xfrm>
            <a:off x="6516688" y="2565400"/>
            <a:ext cx="96837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Korea</a:t>
            </a:r>
          </a:p>
          <a:p>
            <a:pPr>
              <a:spcBef>
                <a:spcPct val="0"/>
              </a:spcBef>
            </a:pPr>
            <a:r>
              <a:rPr kumimoji="1" lang="en-US" altLang="ko-KR" sz="1400" b="1">
                <a:effectLst>
                  <a:outerShdw blurRad="38100" dist="38100" dir="2700000" algn="tl">
                    <a:srgbClr val="003366"/>
                  </a:outerShdw>
                </a:effectLst>
              </a:rPr>
              <a:t>3% (1994)</a:t>
            </a:r>
          </a:p>
        </p:txBody>
      </p:sp>
      <p:sp>
        <p:nvSpPr>
          <p:cNvPr id="230541" name="Text Box 141"/>
          <p:cNvSpPr txBox="1">
            <a:spLocks noChangeArrowheads="1"/>
          </p:cNvSpPr>
          <p:nvPr/>
        </p:nvSpPr>
        <p:spPr bwMode="auto">
          <a:xfrm>
            <a:off x="4622800" y="3175000"/>
            <a:ext cx="110172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Italy</a:t>
            </a:r>
          </a:p>
          <a:p>
            <a:pPr>
              <a:spcBef>
                <a:spcPct val="0"/>
              </a:spcBef>
            </a:pPr>
            <a:r>
              <a:rPr kumimoji="1" lang="en-US" altLang="ko-KR" sz="1400" b="1">
                <a:effectLst>
                  <a:outerShdw blurRad="38100" dist="38100" dir="2700000" algn="tl">
                    <a:srgbClr val="003366"/>
                  </a:outerShdw>
                </a:effectLst>
              </a:rPr>
              <a:t>21% (1999) </a:t>
            </a:r>
          </a:p>
        </p:txBody>
      </p:sp>
      <p:sp>
        <p:nvSpPr>
          <p:cNvPr id="230542" name="Text Box 142"/>
          <p:cNvSpPr txBox="1">
            <a:spLocks noChangeArrowheads="1"/>
          </p:cNvSpPr>
          <p:nvPr/>
        </p:nvSpPr>
        <p:spPr bwMode="auto">
          <a:xfrm>
            <a:off x="6834188" y="3479800"/>
            <a:ext cx="105727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Hong Kong</a:t>
            </a:r>
          </a:p>
          <a:p>
            <a:pPr>
              <a:spcBef>
                <a:spcPct val="0"/>
              </a:spcBef>
            </a:pPr>
            <a:r>
              <a:rPr kumimoji="1" lang="en-US" altLang="ko-KR" sz="1400" b="1">
                <a:effectLst>
                  <a:outerShdw blurRad="38100" dist="38100" dir="2700000" algn="tl">
                    <a:srgbClr val="003366"/>
                  </a:outerShdw>
                </a:effectLst>
              </a:rPr>
              <a:t>5% (1997) </a:t>
            </a:r>
          </a:p>
        </p:txBody>
      </p:sp>
      <p:sp>
        <p:nvSpPr>
          <p:cNvPr id="230543" name="Text Box 143"/>
          <p:cNvSpPr txBox="1">
            <a:spLocks noChangeArrowheads="1"/>
          </p:cNvSpPr>
          <p:nvPr/>
        </p:nvSpPr>
        <p:spPr bwMode="auto">
          <a:xfrm>
            <a:off x="5846763" y="4165600"/>
            <a:ext cx="114617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Singapore</a:t>
            </a:r>
          </a:p>
          <a:p>
            <a:pPr>
              <a:spcBef>
                <a:spcPct val="0"/>
              </a:spcBef>
            </a:pPr>
            <a:r>
              <a:rPr kumimoji="1" lang="en-US" altLang="ko-KR" sz="1400" b="1">
                <a:effectLst>
                  <a:outerShdw blurRad="38100" dist="38100" dir="2700000" algn="tl">
                    <a:srgbClr val="003366"/>
                  </a:outerShdw>
                </a:effectLst>
              </a:rPr>
              <a:t>1.6% (1998)</a:t>
            </a:r>
            <a:r>
              <a:rPr kumimoji="1" lang="en-US" altLang="ko-KR" sz="1400" b="1">
                <a:solidFill>
                  <a:srgbClr val="FF0000"/>
                </a:solidFill>
                <a:effectLst>
                  <a:outerShdw blurRad="38100" dist="38100" dir="2700000" algn="tl">
                    <a:srgbClr val="FFFFFF"/>
                  </a:outerShdw>
                </a:effectLst>
              </a:rPr>
              <a:t> </a:t>
            </a:r>
          </a:p>
        </p:txBody>
      </p:sp>
      <p:sp>
        <p:nvSpPr>
          <p:cNvPr id="230544" name="Text Box 144"/>
          <p:cNvSpPr txBox="1">
            <a:spLocks noChangeArrowheads="1"/>
          </p:cNvSpPr>
          <p:nvPr/>
        </p:nvSpPr>
        <p:spPr bwMode="auto">
          <a:xfrm>
            <a:off x="7402513" y="5445125"/>
            <a:ext cx="1187450"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New Zealand</a:t>
            </a:r>
          </a:p>
          <a:p>
            <a:pPr>
              <a:spcBef>
                <a:spcPct val="0"/>
              </a:spcBef>
            </a:pPr>
            <a:r>
              <a:rPr kumimoji="1" lang="en-US" altLang="ko-KR" sz="1400" b="1">
                <a:effectLst>
                  <a:outerShdw blurRad="38100" dist="38100" dir="2700000" algn="tl">
                    <a:srgbClr val="003366"/>
                  </a:outerShdw>
                </a:effectLst>
              </a:rPr>
              <a:t>30% (2000)</a:t>
            </a:r>
          </a:p>
        </p:txBody>
      </p:sp>
      <p:sp>
        <p:nvSpPr>
          <p:cNvPr id="230545" name="Text Box 145"/>
          <p:cNvSpPr txBox="1">
            <a:spLocks noChangeArrowheads="1"/>
          </p:cNvSpPr>
          <p:nvPr/>
        </p:nvSpPr>
        <p:spPr bwMode="auto">
          <a:xfrm>
            <a:off x="5003800" y="1651000"/>
            <a:ext cx="101282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ea typeface=""/>
              </a:rPr>
              <a:t>Finland</a:t>
            </a:r>
          </a:p>
          <a:p>
            <a:pPr>
              <a:spcBef>
                <a:spcPct val="0"/>
              </a:spcBef>
            </a:pPr>
            <a:r>
              <a:rPr kumimoji="1" lang="en-US" altLang="ko-KR" sz="1400" b="1">
                <a:effectLst>
                  <a:outerShdw blurRad="38100" dist="38100" dir="2700000" algn="tl">
                    <a:srgbClr val="003366"/>
                  </a:outerShdw>
                </a:effectLst>
              </a:rPr>
              <a:t>9% (1995)</a:t>
            </a:r>
            <a:r>
              <a:rPr kumimoji="1" lang="en-US" altLang="ko-KR" sz="1400" b="1">
                <a:solidFill>
                  <a:srgbClr val="FF0000"/>
                </a:solidFill>
                <a:effectLst>
                  <a:outerShdw blurRad="38100" dist="38100" dir="2700000" algn="tl">
                    <a:srgbClr val="FFFFFF"/>
                  </a:outerShdw>
                </a:effectLst>
              </a:rPr>
              <a:t> </a:t>
            </a:r>
          </a:p>
        </p:txBody>
      </p:sp>
      <p:sp>
        <p:nvSpPr>
          <p:cNvPr id="230546" name="Text Box 146"/>
          <p:cNvSpPr txBox="1">
            <a:spLocks noChangeArrowheads="1"/>
          </p:cNvSpPr>
          <p:nvPr/>
        </p:nvSpPr>
        <p:spPr bwMode="auto">
          <a:xfrm>
            <a:off x="3825875" y="2717800"/>
            <a:ext cx="110172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France</a:t>
            </a:r>
          </a:p>
          <a:p>
            <a:pPr>
              <a:spcBef>
                <a:spcPct val="0"/>
              </a:spcBef>
            </a:pPr>
            <a:r>
              <a:rPr kumimoji="1" lang="en-US" altLang="ko-KR" sz="1400" b="1">
                <a:effectLst>
                  <a:outerShdw blurRad="38100" dist="38100" dir="2700000" algn="tl">
                    <a:srgbClr val="003366"/>
                  </a:outerShdw>
                </a:effectLst>
              </a:rPr>
              <a:t>27% (1988)</a:t>
            </a:r>
            <a:r>
              <a:rPr kumimoji="1" lang="en-US" altLang="ko-KR" sz="1400" b="1">
                <a:solidFill>
                  <a:srgbClr val="FF0000"/>
                </a:solidFill>
                <a:effectLst>
                  <a:outerShdw blurRad="38100" dist="38100" dir="2700000" algn="tl">
                    <a:srgbClr val="FFFFFF"/>
                  </a:outerShdw>
                </a:effectLst>
              </a:rPr>
              <a:t> </a:t>
            </a:r>
          </a:p>
        </p:txBody>
      </p:sp>
      <p:sp>
        <p:nvSpPr>
          <p:cNvPr id="230547" name="Text Box 147"/>
          <p:cNvSpPr txBox="1">
            <a:spLocks noChangeArrowheads="1"/>
          </p:cNvSpPr>
          <p:nvPr/>
        </p:nvSpPr>
        <p:spPr bwMode="auto">
          <a:xfrm>
            <a:off x="1719263" y="2108200"/>
            <a:ext cx="105727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Canada</a:t>
            </a:r>
          </a:p>
          <a:p>
            <a:pPr>
              <a:spcBef>
                <a:spcPct val="0"/>
              </a:spcBef>
            </a:pPr>
            <a:r>
              <a:rPr kumimoji="1" lang="en-US" altLang="ko-KR" sz="1400" b="1">
                <a:effectLst>
                  <a:outerShdw blurRad="38100" dist="38100" dir="2700000" algn="tl">
                    <a:srgbClr val="003366"/>
                  </a:outerShdw>
                </a:effectLst>
              </a:rPr>
              <a:t>13%(1999)</a:t>
            </a:r>
            <a:r>
              <a:rPr kumimoji="1" lang="en-US" altLang="ko-KR" sz="1400" b="1">
                <a:solidFill>
                  <a:srgbClr val="FF0000"/>
                </a:solidFill>
                <a:effectLst>
                  <a:outerShdw blurRad="38100" dist="38100" dir="2700000" algn="tl">
                    <a:srgbClr val="FFFFFF"/>
                  </a:outerShdw>
                </a:effectLst>
              </a:rPr>
              <a:t> </a:t>
            </a:r>
          </a:p>
        </p:txBody>
      </p:sp>
      <p:sp>
        <p:nvSpPr>
          <p:cNvPr id="230548" name="Text Box 148"/>
          <p:cNvSpPr txBox="1">
            <a:spLocks noChangeArrowheads="1"/>
          </p:cNvSpPr>
          <p:nvPr/>
        </p:nvSpPr>
        <p:spPr bwMode="auto">
          <a:xfrm>
            <a:off x="7369175" y="2946400"/>
            <a:ext cx="96837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Taiwan</a:t>
            </a:r>
          </a:p>
          <a:p>
            <a:pPr>
              <a:spcBef>
                <a:spcPct val="0"/>
              </a:spcBef>
            </a:pPr>
            <a:r>
              <a:rPr kumimoji="1" lang="en-US" altLang="ko-KR" sz="1400" b="1">
                <a:effectLst>
                  <a:outerShdw blurRad="38100" dist="38100" dir="2700000" algn="tl">
                    <a:srgbClr val="003366"/>
                  </a:outerShdw>
                </a:effectLst>
              </a:rPr>
              <a:t>5% (1997)</a:t>
            </a:r>
          </a:p>
        </p:txBody>
      </p:sp>
      <p:sp>
        <p:nvSpPr>
          <p:cNvPr id="230549" name="Text Box 149"/>
          <p:cNvSpPr txBox="1">
            <a:spLocks noChangeArrowheads="1"/>
          </p:cNvSpPr>
          <p:nvPr/>
        </p:nvSpPr>
        <p:spPr bwMode="auto">
          <a:xfrm>
            <a:off x="5602288" y="2990850"/>
            <a:ext cx="968375" cy="517525"/>
          </a:xfrm>
          <a:prstGeom prst="rect">
            <a:avLst/>
          </a:prstGeom>
          <a:noFill/>
          <a:ln w="12700">
            <a:noFill/>
            <a:miter lim="800000"/>
            <a:headEnd/>
            <a:tailEnd/>
          </a:ln>
          <a:effectLst/>
        </p:spPr>
        <p:txBody>
          <a:bodyPr wrap="none">
            <a:spAutoFit/>
          </a:bodyPr>
          <a:lstStyle/>
          <a:p>
            <a:pPr>
              <a:spcBef>
                <a:spcPct val="0"/>
              </a:spcBef>
            </a:pPr>
            <a:r>
              <a:rPr kumimoji="1" lang="en-US" altLang="ko-KR" sz="1400" b="1">
                <a:solidFill>
                  <a:srgbClr val="FF0000"/>
                </a:solidFill>
              </a:rPr>
              <a:t>China</a:t>
            </a:r>
          </a:p>
          <a:p>
            <a:pPr>
              <a:spcBef>
                <a:spcPct val="0"/>
              </a:spcBef>
            </a:pPr>
            <a:r>
              <a:rPr kumimoji="1" lang="en-US" altLang="ko-KR" sz="1400" b="1">
                <a:effectLst>
                  <a:outerShdw blurRad="38100" dist="38100" dir="2700000" algn="tl">
                    <a:srgbClr val="003366"/>
                  </a:outerShdw>
                </a:effectLst>
              </a:rPr>
              <a:t>9% (2000)</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7950" y="315913"/>
            <a:ext cx="8964613" cy="1096962"/>
          </a:xfrm>
        </p:spPr>
        <p:txBody>
          <a:bodyPr>
            <a:noAutofit/>
          </a:bodyPr>
          <a:lstStyle/>
          <a:p>
            <a:r>
              <a:rPr lang="en-US" altLang="ko-KR" sz="3600" b="1" dirty="0">
                <a:effectLst/>
                <a:latin typeface="휴먼엑스포" pitchFamily="18" charset="-127"/>
                <a:ea typeface="휴먼엑스포" pitchFamily="18" charset="-127"/>
              </a:rPr>
              <a:t>The prevalence of upper GI disorder</a:t>
            </a:r>
          </a:p>
        </p:txBody>
      </p:sp>
      <p:sp>
        <p:nvSpPr>
          <p:cNvPr id="31747" name="Rectangle 3"/>
          <p:cNvSpPr>
            <a:spLocks noGrp="1" noChangeArrowheads="1"/>
          </p:cNvSpPr>
          <p:nvPr>
            <p:ph type="body" idx="1"/>
          </p:nvPr>
        </p:nvSpPr>
        <p:spPr>
          <a:xfrm>
            <a:off x="179388" y="1524000"/>
            <a:ext cx="8785100" cy="4572000"/>
          </a:xfrm>
        </p:spPr>
        <p:txBody>
          <a:bodyPr/>
          <a:lstStyle/>
          <a:p>
            <a:pPr>
              <a:buFont typeface="Wingdings" pitchFamily="2" charset="2"/>
              <a:buNone/>
            </a:pPr>
            <a:endParaRPr lang="en-US" altLang="ko-KR" dirty="0"/>
          </a:p>
          <a:p>
            <a:pPr>
              <a:buFont typeface="Wingdings" pitchFamily="2" charset="2"/>
              <a:buNone/>
            </a:pPr>
            <a:endParaRPr lang="en-US" altLang="ko-KR" dirty="0"/>
          </a:p>
          <a:p>
            <a:pPr>
              <a:buFont typeface="Wingdings" pitchFamily="2" charset="2"/>
              <a:buNone/>
            </a:pPr>
            <a:endParaRPr lang="en-US" altLang="ko-KR" dirty="0"/>
          </a:p>
          <a:p>
            <a:pPr>
              <a:buFont typeface="Wingdings" pitchFamily="2" charset="2"/>
              <a:buNone/>
            </a:pPr>
            <a:endParaRPr lang="en-US" altLang="ko-KR" dirty="0"/>
          </a:p>
          <a:p>
            <a:pPr>
              <a:buFont typeface="Wingdings" pitchFamily="2" charset="2"/>
              <a:buNone/>
            </a:pPr>
            <a:endParaRPr lang="en-US" altLang="ko-KR" dirty="0"/>
          </a:p>
          <a:p>
            <a:pPr>
              <a:buFont typeface="Wingdings" pitchFamily="2" charset="2"/>
              <a:buNone/>
            </a:pPr>
            <a:endParaRPr lang="en-US" altLang="ko-KR" dirty="0"/>
          </a:p>
          <a:p>
            <a:pPr>
              <a:buFont typeface="Wingdings" pitchFamily="2" charset="2"/>
              <a:buNone/>
            </a:pPr>
            <a:r>
              <a:rPr lang="en-US" altLang="ko-KR" dirty="0"/>
              <a:t> </a:t>
            </a:r>
            <a:r>
              <a:rPr lang="en-US" altLang="ko-KR" sz="2000" b="1" dirty="0"/>
              <a:t>Peptic disease    Stomach cancer      </a:t>
            </a:r>
            <a:r>
              <a:rPr lang="en-US" altLang="ko-KR" sz="2400" b="1" dirty="0">
                <a:solidFill>
                  <a:srgbClr val="FF0000"/>
                </a:solidFill>
              </a:rPr>
              <a:t>GERD</a:t>
            </a:r>
            <a:r>
              <a:rPr lang="en-US" altLang="ko-KR" sz="2000" b="1" dirty="0"/>
              <a:t>       </a:t>
            </a:r>
            <a:r>
              <a:rPr lang="en-US" altLang="ko-KR" sz="2000" b="1" dirty="0" smtClean="0"/>
              <a:t>     </a:t>
            </a:r>
            <a:r>
              <a:rPr lang="en-US" altLang="ko-KR" sz="2000" b="1" dirty="0"/>
              <a:t>Functional </a:t>
            </a:r>
            <a:r>
              <a:rPr lang="en-US" altLang="ko-KR" sz="2000" b="1" dirty="0" smtClean="0"/>
              <a:t>        </a:t>
            </a:r>
          </a:p>
          <a:p>
            <a:pPr>
              <a:buFont typeface="Wingdings" pitchFamily="2" charset="2"/>
              <a:buNone/>
            </a:pPr>
            <a:r>
              <a:rPr lang="en-US" altLang="ko-KR" sz="2000" b="1" dirty="0" smtClean="0"/>
              <a:t>                                                                          dyspepsia</a:t>
            </a:r>
            <a:endParaRPr lang="en-US" altLang="ko-KR" sz="2000" b="1" dirty="0"/>
          </a:p>
        </p:txBody>
      </p:sp>
      <p:sp>
        <p:nvSpPr>
          <p:cNvPr id="31748" name="AutoShape 4"/>
          <p:cNvSpPr>
            <a:spLocks noChangeArrowheads="1"/>
          </p:cNvSpPr>
          <p:nvPr/>
        </p:nvSpPr>
        <p:spPr bwMode="auto">
          <a:xfrm>
            <a:off x="790575" y="2433638"/>
            <a:ext cx="917575" cy="1443037"/>
          </a:xfrm>
          <a:prstGeom prst="downArrow">
            <a:avLst>
              <a:gd name="adj1" fmla="val 50000"/>
              <a:gd name="adj2" fmla="val 39317"/>
            </a:avLst>
          </a:prstGeom>
          <a:solidFill>
            <a:srgbClr val="FFFF99"/>
          </a:solidFill>
          <a:ln w="9525">
            <a:solidFill>
              <a:schemeClr val="tx1"/>
            </a:solidFill>
            <a:miter lim="800000"/>
            <a:headEnd/>
            <a:tailEnd/>
          </a:ln>
          <a:effectLst/>
        </p:spPr>
        <p:txBody>
          <a:bodyPr wrap="none" anchor="ctr"/>
          <a:lstStyle/>
          <a:p>
            <a:endParaRPr lang="ko-KR" altLang="en-US" dirty="0">
              <a:solidFill>
                <a:srgbClr val="002060"/>
              </a:solidFill>
            </a:endParaRPr>
          </a:p>
        </p:txBody>
      </p:sp>
      <p:sp>
        <p:nvSpPr>
          <p:cNvPr id="31749" name="AutoShape 5"/>
          <p:cNvSpPr>
            <a:spLocks noChangeArrowheads="1"/>
          </p:cNvSpPr>
          <p:nvPr/>
        </p:nvSpPr>
        <p:spPr bwMode="auto">
          <a:xfrm>
            <a:off x="2847975" y="2433638"/>
            <a:ext cx="917575" cy="1443037"/>
          </a:xfrm>
          <a:prstGeom prst="downArrow">
            <a:avLst>
              <a:gd name="adj1" fmla="val 50000"/>
              <a:gd name="adj2" fmla="val 39317"/>
            </a:avLst>
          </a:prstGeom>
          <a:solidFill>
            <a:srgbClr val="FFFF99"/>
          </a:solidFill>
          <a:ln w="9525">
            <a:solidFill>
              <a:schemeClr val="tx1"/>
            </a:solidFill>
            <a:miter lim="800000"/>
            <a:headEnd/>
            <a:tailEnd/>
          </a:ln>
          <a:effectLst/>
        </p:spPr>
        <p:txBody>
          <a:bodyPr wrap="none" anchor="ctr"/>
          <a:lstStyle/>
          <a:p>
            <a:endParaRPr lang="ko-KR" altLang="en-US"/>
          </a:p>
        </p:txBody>
      </p:sp>
      <p:sp>
        <p:nvSpPr>
          <p:cNvPr id="31750" name="AutoShape 6"/>
          <p:cNvSpPr>
            <a:spLocks noChangeArrowheads="1"/>
          </p:cNvSpPr>
          <p:nvPr/>
        </p:nvSpPr>
        <p:spPr bwMode="auto">
          <a:xfrm>
            <a:off x="4795838" y="2420938"/>
            <a:ext cx="917575" cy="1443037"/>
          </a:xfrm>
          <a:prstGeom prst="upArrow">
            <a:avLst>
              <a:gd name="adj1" fmla="val 50000"/>
              <a:gd name="adj2" fmla="val 39317"/>
            </a:avLst>
          </a:prstGeom>
          <a:solidFill>
            <a:srgbClr val="FFFF99"/>
          </a:solidFill>
          <a:ln w="9525">
            <a:solidFill>
              <a:schemeClr val="tx1"/>
            </a:solidFill>
            <a:miter lim="800000"/>
            <a:headEnd/>
            <a:tailEnd/>
          </a:ln>
          <a:effectLst/>
        </p:spPr>
        <p:txBody>
          <a:bodyPr wrap="none" anchor="ctr"/>
          <a:lstStyle/>
          <a:p>
            <a:endParaRPr lang="ko-KR" altLang="en-US"/>
          </a:p>
        </p:txBody>
      </p:sp>
      <p:sp>
        <p:nvSpPr>
          <p:cNvPr id="31751" name="AutoShape 7"/>
          <p:cNvSpPr>
            <a:spLocks noChangeArrowheads="1"/>
          </p:cNvSpPr>
          <p:nvPr/>
        </p:nvSpPr>
        <p:spPr bwMode="auto">
          <a:xfrm>
            <a:off x="7038975" y="2433638"/>
            <a:ext cx="917575" cy="1443037"/>
          </a:xfrm>
          <a:prstGeom prst="upArrow">
            <a:avLst>
              <a:gd name="adj1" fmla="val 50000"/>
              <a:gd name="adj2" fmla="val 39317"/>
            </a:avLst>
          </a:prstGeom>
          <a:solidFill>
            <a:srgbClr val="FFFF99"/>
          </a:solidFill>
          <a:ln w="9525">
            <a:solidFill>
              <a:schemeClr val="tx1"/>
            </a:solidFill>
            <a:miter lim="800000"/>
            <a:headEnd/>
            <a:tailEnd/>
          </a:ln>
          <a:effectLst/>
        </p:spPr>
        <p:txBody>
          <a:bodyPr wrap="none" anchor="ctr"/>
          <a:lstStyle/>
          <a:p>
            <a:endParaRPr lang="ko-KR"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4"/>
          <p:cNvSpPr>
            <a:spLocks noGrp="1"/>
          </p:cNvSpPr>
          <p:nvPr>
            <p:ph type="sldNum" sz="quarter" idx="11"/>
          </p:nvPr>
        </p:nvSpPr>
        <p:spPr/>
        <p:txBody>
          <a:bodyPr/>
          <a:lstStyle/>
          <a:p>
            <a:fld id="{4ACDD917-2AE5-470B-A85F-0816694F0D68}" type="slidenum">
              <a:rPr lang="en-US" altLang="ko-KR"/>
              <a:pPr/>
              <a:t>28</a:t>
            </a:fld>
            <a:endParaRPr lang="en-US" altLang="ko-KR"/>
          </a:p>
        </p:txBody>
      </p:sp>
      <p:sp>
        <p:nvSpPr>
          <p:cNvPr id="289794" name="Rectangle 2"/>
          <p:cNvSpPr>
            <a:spLocks noGrp="1" noChangeArrowheads="1"/>
          </p:cNvSpPr>
          <p:nvPr>
            <p:ph type="title"/>
          </p:nvPr>
        </p:nvSpPr>
        <p:spPr/>
        <p:txBody>
          <a:bodyPr/>
          <a:lstStyle/>
          <a:p>
            <a:r>
              <a:rPr lang="en-GB" altLang="ko-KR" b="1" dirty="0">
                <a:latin typeface="휴먼엑스포" pitchFamily="18" charset="-127"/>
                <a:ea typeface="휴먼엑스포" pitchFamily="18" charset="-127"/>
              </a:rPr>
              <a:t>Mechanism of GERD</a:t>
            </a:r>
          </a:p>
        </p:txBody>
      </p:sp>
      <p:sp>
        <p:nvSpPr>
          <p:cNvPr id="289795" name="Rectangle 3"/>
          <p:cNvSpPr>
            <a:spLocks noGrp="1" noChangeArrowheads="1"/>
          </p:cNvSpPr>
          <p:nvPr>
            <p:ph type="body" idx="1"/>
          </p:nvPr>
        </p:nvSpPr>
        <p:spPr>
          <a:xfrm>
            <a:off x="3505200" y="1549400"/>
            <a:ext cx="5410200" cy="3962400"/>
          </a:xfrm>
        </p:spPr>
        <p:txBody>
          <a:bodyPr>
            <a:normAutofit lnSpcReduction="10000"/>
          </a:bodyPr>
          <a:lstStyle/>
          <a:p>
            <a:pPr marL="381000" indent="-381000"/>
            <a:r>
              <a:rPr lang="en-GB" altLang="ko-KR" sz="1800" dirty="0"/>
              <a:t>Impaired </a:t>
            </a:r>
            <a:r>
              <a:rPr lang="en-GB" altLang="ko-KR" sz="2400" b="1" dirty="0" err="1"/>
              <a:t>esophageal</a:t>
            </a:r>
            <a:r>
              <a:rPr lang="en-GB" altLang="ko-KR" sz="2400" b="1" dirty="0"/>
              <a:t> Clearance</a:t>
            </a:r>
            <a:endParaRPr lang="en-GB" altLang="ko-KR" sz="1800" b="1" dirty="0"/>
          </a:p>
          <a:p>
            <a:pPr marL="857250" lvl="1"/>
            <a:r>
              <a:rPr lang="en-GB" altLang="ko-KR" sz="1600" dirty="0"/>
              <a:t>impaired peristalsis </a:t>
            </a:r>
          </a:p>
          <a:p>
            <a:pPr marL="857250" lvl="1"/>
            <a:r>
              <a:rPr lang="en-GB" altLang="ko-KR" sz="1600" dirty="0"/>
              <a:t>low amplitude contractions </a:t>
            </a:r>
          </a:p>
          <a:p>
            <a:pPr marL="857250" lvl="1"/>
            <a:endParaRPr lang="en-GB" altLang="ko-KR" sz="1600" dirty="0"/>
          </a:p>
          <a:p>
            <a:pPr marL="381000" indent="-381000"/>
            <a:r>
              <a:rPr lang="en-GB" altLang="ko-KR" sz="1800" dirty="0"/>
              <a:t>Incompetent </a:t>
            </a:r>
            <a:r>
              <a:rPr lang="en-GB" altLang="ko-KR" sz="2400" b="1" dirty="0"/>
              <a:t>Lower </a:t>
            </a:r>
            <a:r>
              <a:rPr lang="en-GB" altLang="ko-KR" sz="2400" b="1" dirty="0" err="1"/>
              <a:t>esophageal</a:t>
            </a:r>
            <a:r>
              <a:rPr lang="en-GB" altLang="ko-KR" sz="2400" b="1" dirty="0"/>
              <a:t> Sphincter </a:t>
            </a:r>
            <a:r>
              <a:rPr lang="en-GB" altLang="ko-KR" sz="1800" dirty="0"/>
              <a:t>(LES)</a:t>
            </a:r>
          </a:p>
          <a:p>
            <a:pPr marL="857250" lvl="1"/>
            <a:r>
              <a:rPr lang="en-GB" altLang="ko-KR" sz="1600" dirty="0"/>
              <a:t>inappropriate relaxation</a:t>
            </a:r>
          </a:p>
          <a:p>
            <a:pPr marL="857250" lvl="1"/>
            <a:r>
              <a:rPr lang="en-GB" altLang="ko-KR" sz="1600" dirty="0"/>
              <a:t>abnormally low LES pressure</a:t>
            </a:r>
          </a:p>
          <a:p>
            <a:pPr marL="381000" indent="-381000">
              <a:spcBef>
                <a:spcPct val="100000"/>
              </a:spcBef>
            </a:pPr>
            <a:r>
              <a:rPr lang="en-GB" altLang="ko-KR" sz="1800" dirty="0"/>
              <a:t>Delayed </a:t>
            </a:r>
            <a:r>
              <a:rPr lang="en-GB" altLang="ko-KR" sz="2400" b="1" dirty="0"/>
              <a:t>Gastric Emptying</a:t>
            </a:r>
            <a:endParaRPr lang="en-GB" altLang="ko-KR" sz="1800" b="1" dirty="0"/>
          </a:p>
          <a:p>
            <a:pPr marL="381000" indent="-381000">
              <a:spcBef>
                <a:spcPct val="100000"/>
              </a:spcBef>
            </a:pPr>
            <a:r>
              <a:rPr lang="en-GB" altLang="ko-KR" sz="1800" dirty="0"/>
              <a:t>Duodenal-Gastric </a:t>
            </a:r>
            <a:r>
              <a:rPr lang="en-GB" altLang="ko-KR" sz="2400" b="1" dirty="0"/>
              <a:t>Reflux</a:t>
            </a:r>
            <a:endParaRPr lang="en-GB" altLang="ko-KR" sz="1800" b="1" dirty="0"/>
          </a:p>
        </p:txBody>
      </p:sp>
      <p:pic>
        <p:nvPicPr>
          <p:cNvPr id="289796" name="Picture 4"/>
          <p:cNvPicPr>
            <a:picLocks noChangeArrowheads="1"/>
          </p:cNvPicPr>
          <p:nvPr/>
        </p:nvPicPr>
        <p:blipFill>
          <a:blip r:embed="rId3" cstate="print"/>
          <a:srcRect t="19835" b="10597"/>
          <a:stretch>
            <a:fillRect/>
          </a:stretch>
        </p:blipFill>
        <p:spPr bwMode="auto">
          <a:xfrm>
            <a:off x="889000" y="1589088"/>
            <a:ext cx="2338212" cy="4430712"/>
          </a:xfrm>
          <a:prstGeom prst="rect">
            <a:avLst/>
          </a:prstGeom>
          <a:noFill/>
          <a:ln w="9525">
            <a:noFill/>
            <a:miter lim="800000"/>
            <a:headEnd/>
            <a:tailEnd/>
          </a:ln>
          <a:effectLst/>
        </p:spPr>
      </p:pic>
      <p:sp>
        <p:nvSpPr>
          <p:cNvPr id="289797" name="Line 5"/>
          <p:cNvSpPr>
            <a:spLocks noChangeShapeType="1"/>
          </p:cNvSpPr>
          <p:nvPr/>
        </p:nvSpPr>
        <p:spPr bwMode="auto">
          <a:xfrm flipH="1">
            <a:off x="1754012" y="1752600"/>
            <a:ext cx="1768122" cy="547688"/>
          </a:xfrm>
          <a:prstGeom prst="line">
            <a:avLst/>
          </a:prstGeom>
          <a:noFill/>
          <a:ln w="28575">
            <a:solidFill>
              <a:schemeClr val="tx1"/>
            </a:solidFill>
            <a:round/>
            <a:headEnd/>
            <a:tailEnd type="triangle" w="med" len="med"/>
          </a:ln>
          <a:effectLst/>
        </p:spPr>
        <p:txBody>
          <a:bodyPr wrap="none" anchor="ctr"/>
          <a:lstStyle/>
          <a:p>
            <a:endParaRPr lang="ko-KR" altLang="en-US"/>
          </a:p>
        </p:txBody>
      </p:sp>
      <p:sp>
        <p:nvSpPr>
          <p:cNvPr id="289798" name="Line 6"/>
          <p:cNvSpPr>
            <a:spLocks noChangeShapeType="1"/>
          </p:cNvSpPr>
          <p:nvPr/>
        </p:nvSpPr>
        <p:spPr bwMode="auto">
          <a:xfrm flipH="1">
            <a:off x="2627784" y="4581128"/>
            <a:ext cx="864096" cy="20960"/>
          </a:xfrm>
          <a:prstGeom prst="line">
            <a:avLst/>
          </a:prstGeom>
          <a:noFill/>
          <a:ln w="28575">
            <a:solidFill>
              <a:schemeClr val="tx1"/>
            </a:solidFill>
            <a:round/>
            <a:headEnd/>
            <a:tailEnd type="triangle" w="med" len="med"/>
          </a:ln>
          <a:effectLst/>
        </p:spPr>
        <p:txBody>
          <a:bodyPr wrap="none" anchor="ctr"/>
          <a:lstStyle/>
          <a:p>
            <a:endParaRPr lang="ko-KR" altLang="en-US"/>
          </a:p>
        </p:txBody>
      </p:sp>
      <p:sp>
        <p:nvSpPr>
          <p:cNvPr id="289799" name="Line 7"/>
          <p:cNvSpPr>
            <a:spLocks noChangeShapeType="1"/>
          </p:cNvSpPr>
          <p:nvPr/>
        </p:nvSpPr>
        <p:spPr bwMode="auto">
          <a:xfrm flipH="1">
            <a:off x="2184400" y="3068960"/>
            <a:ext cx="1307480" cy="817240"/>
          </a:xfrm>
          <a:prstGeom prst="line">
            <a:avLst/>
          </a:prstGeom>
          <a:noFill/>
          <a:ln w="28575">
            <a:solidFill>
              <a:schemeClr val="tx1"/>
            </a:solidFill>
            <a:round/>
            <a:headEnd/>
            <a:tailEnd type="triangle" w="med" len="med"/>
          </a:ln>
          <a:effectLst/>
        </p:spPr>
        <p:txBody>
          <a:bodyPr wrap="none" anchor="ctr"/>
          <a:lstStyle/>
          <a:p>
            <a:endParaRPr lang="ko-KR" altLang="en-US"/>
          </a:p>
        </p:txBody>
      </p:sp>
      <p:sp>
        <p:nvSpPr>
          <p:cNvPr id="289800" name="Line 8"/>
          <p:cNvSpPr>
            <a:spLocks noChangeShapeType="1"/>
          </p:cNvSpPr>
          <p:nvPr/>
        </p:nvSpPr>
        <p:spPr bwMode="auto">
          <a:xfrm flipH="1">
            <a:off x="1259632" y="5229200"/>
            <a:ext cx="2232248" cy="169168"/>
          </a:xfrm>
          <a:prstGeom prst="line">
            <a:avLst/>
          </a:prstGeom>
          <a:noFill/>
          <a:ln w="28575">
            <a:solidFill>
              <a:schemeClr val="tx1"/>
            </a:solidFill>
            <a:round/>
            <a:headEnd/>
            <a:tailEnd type="triangle" w="med" len="med"/>
          </a:ln>
          <a:effectLst/>
        </p:spPr>
        <p:txBody>
          <a:bodyPr wrap="none" anchor="ctr"/>
          <a:lstStyle/>
          <a:p>
            <a:endParaRPr lang="ko-KR" alt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latin typeface="휴먼엑스포" pitchFamily="18" charset="-127"/>
                <a:ea typeface="휴먼엑스포" pitchFamily="18" charset="-127"/>
              </a:rPr>
              <a:t>Dx</a:t>
            </a:r>
            <a:r>
              <a:rPr lang="en-US" altLang="ko-KR" b="1" dirty="0" smtClean="0">
                <a:latin typeface="휴먼엑스포" pitchFamily="18" charset="-127"/>
                <a:ea typeface="휴먼엑스포" pitchFamily="18" charset="-127"/>
              </a:rPr>
              <a:t> of GERD with Cough</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p:txBody>
          <a:bodyPr>
            <a:normAutofit fontScale="92500" lnSpcReduction="20000"/>
          </a:bodyPr>
          <a:lstStyle/>
          <a:p>
            <a:pPr>
              <a:lnSpc>
                <a:spcPct val="90000"/>
              </a:lnSpc>
            </a:pPr>
            <a:r>
              <a:rPr lang="en-US" altLang="ko-KR" sz="3000" b="1" dirty="0" smtClean="0">
                <a:latin typeface="Arial" pitchFamily="34" charset="0"/>
              </a:rPr>
              <a:t>Definite </a:t>
            </a:r>
            <a:r>
              <a:rPr lang="en-US" altLang="ko-KR" sz="3000" b="1" dirty="0" err="1" smtClean="0">
                <a:latin typeface="Arial" pitchFamily="34" charset="0"/>
              </a:rPr>
              <a:t>Dx</a:t>
            </a:r>
            <a:r>
              <a:rPr lang="en-US" altLang="ko-KR" sz="3000" b="1" dirty="0" smtClean="0">
                <a:latin typeface="Arial" pitchFamily="34" charset="0"/>
              </a:rPr>
              <a:t> </a:t>
            </a:r>
            <a:r>
              <a:rPr lang="en-US" altLang="ko-KR" sz="3000" dirty="0" smtClean="0">
                <a:latin typeface="Arial" pitchFamily="34" charset="0"/>
              </a:rPr>
              <a:t>of cough due to GERD : cough nearly or complete disappear with </a:t>
            </a:r>
            <a:r>
              <a:rPr lang="en-US" altLang="ko-KR" sz="3000" b="1" dirty="0" err="1" smtClean="0">
                <a:solidFill>
                  <a:srgbClr val="FF0000"/>
                </a:solidFill>
                <a:latin typeface="Arial" pitchFamily="34" charset="0"/>
              </a:rPr>
              <a:t>antireflux</a:t>
            </a:r>
            <a:r>
              <a:rPr lang="en-US" altLang="ko-KR" sz="3000" b="1" dirty="0" smtClean="0">
                <a:solidFill>
                  <a:srgbClr val="FF0000"/>
                </a:solidFill>
                <a:latin typeface="Arial" pitchFamily="34" charset="0"/>
              </a:rPr>
              <a:t> therapy</a:t>
            </a:r>
          </a:p>
          <a:p>
            <a:pPr>
              <a:lnSpc>
                <a:spcPct val="90000"/>
              </a:lnSpc>
            </a:pPr>
            <a:endParaRPr lang="en-US" altLang="ko-KR" sz="3000" dirty="0" smtClean="0">
              <a:latin typeface="Arial" pitchFamily="34" charset="0"/>
            </a:endParaRPr>
          </a:p>
          <a:p>
            <a:pPr>
              <a:lnSpc>
                <a:spcPct val="90000"/>
              </a:lnSpc>
            </a:pPr>
            <a:r>
              <a:rPr lang="en-US" altLang="ko-KR" sz="3000" dirty="0" smtClean="0">
                <a:latin typeface="Arial" pitchFamily="34" charset="0"/>
              </a:rPr>
              <a:t>24-hr esophageal pH-monitoring test : most sensitive and specific  -&gt; Limited</a:t>
            </a:r>
          </a:p>
          <a:p>
            <a:pPr>
              <a:lnSpc>
                <a:spcPct val="90000"/>
              </a:lnSpc>
            </a:pPr>
            <a:endParaRPr lang="en-US" altLang="ko-KR" sz="3000" dirty="0" smtClean="0">
              <a:latin typeface="Arial" pitchFamily="34" charset="0"/>
            </a:endParaRPr>
          </a:p>
          <a:p>
            <a:pPr>
              <a:lnSpc>
                <a:spcPct val="90000"/>
              </a:lnSpc>
            </a:pPr>
            <a:r>
              <a:rPr lang="en-US" altLang="ko-KR" sz="3000" dirty="0" smtClean="0">
                <a:latin typeface="Arial" pitchFamily="34" charset="0"/>
              </a:rPr>
              <a:t>The </a:t>
            </a:r>
            <a:r>
              <a:rPr lang="en-US" altLang="ko-KR" sz="3000" b="1" dirty="0" smtClean="0">
                <a:solidFill>
                  <a:srgbClr val="FF0000"/>
                </a:solidFill>
                <a:latin typeface="Arial" pitchFamily="34" charset="0"/>
              </a:rPr>
              <a:t>degree</a:t>
            </a:r>
            <a:r>
              <a:rPr lang="en-US" altLang="ko-KR" sz="3000" dirty="0" smtClean="0">
                <a:latin typeface="Arial" pitchFamily="34" charset="0"/>
              </a:rPr>
              <a:t> of reflux dose </a:t>
            </a:r>
            <a:r>
              <a:rPr lang="en-US" altLang="ko-KR" sz="3000" b="1" dirty="0" smtClean="0">
                <a:solidFill>
                  <a:srgbClr val="0070C0"/>
                </a:solidFill>
                <a:latin typeface="Arial" pitchFamily="34" charset="0"/>
              </a:rPr>
              <a:t>not</a:t>
            </a:r>
            <a:r>
              <a:rPr lang="en-US" altLang="ko-KR" sz="3000" dirty="0" smtClean="0">
                <a:latin typeface="Arial" pitchFamily="34" charset="0"/>
              </a:rPr>
              <a:t> directly </a:t>
            </a:r>
            <a:r>
              <a:rPr lang="en-US" altLang="ko-KR" sz="3000" b="1" dirty="0" smtClean="0">
                <a:solidFill>
                  <a:srgbClr val="0070C0"/>
                </a:solidFill>
                <a:latin typeface="Arial" pitchFamily="34" charset="0"/>
              </a:rPr>
              <a:t>correlate</a:t>
            </a:r>
            <a:r>
              <a:rPr lang="en-US" altLang="ko-KR" sz="3000" dirty="0" smtClean="0">
                <a:latin typeface="Arial" pitchFamily="34" charset="0"/>
              </a:rPr>
              <a:t> with the severity of cough</a:t>
            </a:r>
          </a:p>
          <a:p>
            <a:pPr>
              <a:lnSpc>
                <a:spcPct val="90000"/>
              </a:lnSpc>
            </a:pPr>
            <a:endParaRPr lang="en-US" altLang="ko-KR" sz="3000" dirty="0" smtClean="0">
              <a:latin typeface="Arial" pitchFamily="34" charset="0"/>
            </a:endParaRPr>
          </a:p>
          <a:p>
            <a:pPr>
              <a:lnSpc>
                <a:spcPct val="90000"/>
              </a:lnSpc>
            </a:pPr>
            <a:r>
              <a:rPr lang="en-US" altLang="ko-KR" sz="3000" dirty="0" smtClean="0">
                <a:latin typeface="Arial" pitchFamily="34" charset="0"/>
              </a:rPr>
              <a:t>Nonacid GERD : Barium </a:t>
            </a:r>
            <a:r>
              <a:rPr lang="en-US" altLang="ko-KR" sz="3000" dirty="0" err="1" smtClean="0">
                <a:latin typeface="Arial" pitchFamily="34" charset="0"/>
              </a:rPr>
              <a:t>esophagraphy</a:t>
            </a:r>
            <a:endParaRPr lang="en-US" altLang="ko-KR" sz="3000" dirty="0" smtClean="0">
              <a:latin typeface="Arial" pitchFamily="34" charset="0"/>
            </a:endParaRPr>
          </a:p>
          <a:p>
            <a:pPr lvl="1">
              <a:lnSpc>
                <a:spcPct val="90000"/>
              </a:lnSpc>
            </a:pPr>
            <a:r>
              <a:rPr lang="en-US" altLang="ko-KR" sz="2600" dirty="0" smtClean="0">
                <a:latin typeface="Arial" pitchFamily="34" charset="0"/>
              </a:rPr>
              <a:t>Normal </a:t>
            </a:r>
            <a:r>
              <a:rPr lang="en-US" altLang="ko-KR" sz="2600" dirty="0" err="1" smtClean="0">
                <a:latin typeface="Arial" pitchFamily="34" charset="0"/>
              </a:rPr>
              <a:t>esophagography</a:t>
            </a:r>
            <a:r>
              <a:rPr lang="en-US" altLang="ko-KR" sz="2600" dirty="0" smtClean="0">
                <a:latin typeface="Arial" pitchFamily="34" charset="0"/>
              </a:rPr>
              <a:t> : do not rule out GE</a:t>
            </a:r>
            <a:r>
              <a:rPr lang="en-US" altLang="ko-KR" dirty="0" smtClean="0">
                <a:latin typeface="Arial" pitchFamily="34" charset="0"/>
              </a:rPr>
              <a:t>RD</a:t>
            </a:r>
          </a:p>
          <a:p>
            <a:endParaRPr lang="ko-KR" alt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4000" b="1" dirty="0" smtClean="0">
                <a:latin typeface="휴먼엑스포" pitchFamily="18" charset="-127"/>
                <a:ea typeface="휴먼엑스포" pitchFamily="18" charset="-127"/>
              </a:rPr>
              <a:t>Common causes of Cough (1)</a:t>
            </a:r>
            <a:endParaRPr lang="ko-KR" altLang="en-US" sz="4000" b="1" dirty="0">
              <a:latin typeface="휴먼엑스포" pitchFamily="18" charset="-127"/>
              <a:ea typeface="휴먼엑스포" pitchFamily="18" charset="-127"/>
            </a:endParaRPr>
          </a:p>
        </p:txBody>
      </p:sp>
      <p:sp>
        <p:nvSpPr>
          <p:cNvPr id="3" name="내용 개체 틀 2"/>
          <p:cNvSpPr>
            <a:spLocks noGrp="1"/>
          </p:cNvSpPr>
          <p:nvPr>
            <p:ph idx="1"/>
          </p:nvPr>
        </p:nvSpPr>
        <p:spPr/>
        <p:txBody>
          <a:bodyPr>
            <a:normAutofit fontScale="92500" lnSpcReduction="20000"/>
          </a:bodyPr>
          <a:lstStyle/>
          <a:p>
            <a:r>
              <a:rPr lang="en-US" altLang="ko-KR" sz="3900" b="1" dirty="0" smtClean="0">
                <a:latin typeface="Arial" pitchFamily="34" charset="0"/>
                <a:cs typeface="Arial" pitchFamily="34" charset="0"/>
              </a:rPr>
              <a:t>Infection</a:t>
            </a:r>
          </a:p>
          <a:p>
            <a:endParaRPr lang="en-US" altLang="ko-KR" b="1" dirty="0" smtClean="0">
              <a:latin typeface="Arial" pitchFamily="34" charset="0"/>
              <a:cs typeface="Arial" pitchFamily="34" charset="0"/>
            </a:endParaRPr>
          </a:p>
          <a:p>
            <a:pPr lvl="1">
              <a:lnSpc>
                <a:spcPct val="90000"/>
              </a:lnSpc>
            </a:pPr>
            <a:r>
              <a:rPr lang="en-US" altLang="ko-KR" b="1" dirty="0" smtClean="0">
                <a:latin typeface="Arial" pitchFamily="34" charset="0"/>
                <a:cs typeface="Arial" pitchFamily="34" charset="0"/>
              </a:rPr>
              <a:t>Acute infections</a:t>
            </a:r>
          </a:p>
          <a:p>
            <a:pPr lvl="2">
              <a:lnSpc>
                <a:spcPct val="90000"/>
              </a:lnSpc>
            </a:pPr>
            <a:r>
              <a:rPr lang="en-US" altLang="ko-KR" b="1" dirty="0" err="1" smtClean="0">
                <a:latin typeface="Arial" pitchFamily="34" charset="0"/>
                <a:cs typeface="Arial" pitchFamily="34" charset="0"/>
              </a:rPr>
              <a:t>Tracheobronchitis</a:t>
            </a:r>
            <a:endParaRPr lang="en-US" altLang="ko-KR" b="1" dirty="0" smtClean="0">
              <a:latin typeface="Arial" pitchFamily="34" charset="0"/>
              <a:cs typeface="Arial" pitchFamily="34" charset="0"/>
            </a:endParaRPr>
          </a:p>
          <a:p>
            <a:pPr lvl="2">
              <a:lnSpc>
                <a:spcPct val="90000"/>
              </a:lnSpc>
            </a:pPr>
            <a:r>
              <a:rPr lang="en-US" altLang="ko-KR" b="1" dirty="0" smtClean="0">
                <a:latin typeface="Arial" pitchFamily="34" charset="0"/>
                <a:cs typeface="Arial" pitchFamily="34" charset="0"/>
              </a:rPr>
              <a:t>Bronchop</a:t>
            </a:r>
            <a:r>
              <a:rPr lang="en-US" altLang="ko-KR" b="1" dirty="0" smtClean="0">
                <a:latin typeface="Arial" pitchFamily="34" charset="0"/>
              </a:rPr>
              <a:t>neumonia</a:t>
            </a:r>
          </a:p>
          <a:p>
            <a:pPr lvl="2">
              <a:lnSpc>
                <a:spcPct val="90000"/>
              </a:lnSpc>
            </a:pPr>
            <a:r>
              <a:rPr lang="en-US" altLang="ko-KR" b="1" dirty="0" smtClean="0">
                <a:latin typeface="Arial" pitchFamily="34" charset="0"/>
              </a:rPr>
              <a:t>Viral pneumonia</a:t>
            </a:r>
          </a:p>
          <a:p>
            <a:pPr lvl="2">
              <a:lnSpc>
                <a:spcPct val="90000"/>
              </a:lnSpc>
            </a:pPr>
            <a:r>
              <a:rPr lang="en-US" altLang="ko-KR" b="1" dirty="0" smtClean="0">
                <a:latin typeface="Arial" pitchFamily="34" charset="0"/>
              </a:rPr>
              <a:t>Exacerbation of COPD bronchitis</a:t>
            </a:r>
          </a:p>
          <a:p>
            <a:pPr lvl="2">
              <a:lnSpc>
                <a:spcPct val="90000"/>
              </a:lnSpc>
            </a:pPr>
            <a:r>
              <a:rPr lang="en-US" altLang="ko-KR" b="1" dirty="0" err="1" smtClean="0">
                <a:latin typeface="Arial" pitchFamily="34" charset="0"/>
              </a:rPr>
              <a:t>Pertussis</a:t>
            </a:r>
            <a:endParaRPr lang="en-US" altLang="ko-KR" b="1" dirty="0" smtClean="0">
              <a:latin typeface="Arial" pitchFamily="34" charset="0"/>
            </a:endParaRPr>
          </a:p>
          <a:p>
            <a:pPr lvl="2">
              <a:lnSpc>
                <a:spcPct val="90000"/>
              </a:lnSpc>
            </a:pPr>
            <a:endParaRPr lang="en-US" altLang="ko-KR" b="1" dirty="0" smtClean="0">
              <a:latin typeface="Arial" pitchFamily="34" charset="0"/>
            </a:endParaRPr>
          </a:p>
          <a:p>
            <a:pPr lvl="1">
              <a:lnSpc>
                <a:spcPct val="90000"/>
              </a:lnSpc>
            </a:pPr>
            <a:r>
              <a:rPr lang="en-US" altLang="ko-KR" b="1" dirty="0" smtClean="0">
                <a:latin typeface="Arial" pitchFamily="34" charset="0"/>
              </a:rPr>
              <a:t>Chronic infections</a:t>
            </a:r>
          </a:p>
          <a:p>
            <a:pPr lvl="2">
              <a:lnSpc>
                <a:spcPct val="90000"/>
              </a:lnSpc>
            </a:pPr>
            <a:r>
              <a:rPr lang="en-US" altLang="ko-KR" b="1" dirty="0" err="1" smtClean="0">
                <a:latin typeface="Arial" pitchFamily="34" charset="0"/>
              </a:rPr>
              <a:t>Bronchiectasis</a:t>
            </a:r>
            <a:endParaRPr lang="en-US" altLang="ko-KR" b="1" dirty="0" smtClean="0">
              <a:latin typeface="Arial" pitchFamily="34" charset="0"/>
            </a:endParaRPr>
          </a:p>
          <a:p>
            <a:pPr lvl="2">
              <a:lnSpc>
                <a:spcPct val="90000"/>
              </a:lnSpc>
            </a:pPr>
            <a:r>
              <a:rPr lang="en-US" altLang="ko-KR" b="1" dirty="0" smtClean="0">
                <a:solidFill>
                  <a:srgbClr val="FF0000"/>
                </a:solidFill>
                <a:latin typeface="Arial" pitchFamily="34" charset="0"/>
              </a:rPr>
              <a:t>Tuberculosis (mild fever, wt loss)</a:t>
            </a:r>
          </a:p>
          <a:p>
            <a:endParaRPr lang="ko-KR" altLang="en-US" dirty="0"/>
          </a:p>
        </p:txBody>
      </p:sp>
      <p:pic>
        <p:nvPicPr>
          <p:cNvPr id="12290" name="Picture 2"/>
          <p:cNvPicPr>
            <a:picLocks noChangeAspect="1" noChangeArrowheads="1"/>
          </p:cNvPicPr>
          <p:nvPr/>
        </p:nvPicPr>
        <p:blipFill>
          <a:blip r:embed="rId2" cstate="print"/>
          <a:srcRect/>
          <a:stretch>
            <a:fillRect/>
          </a:stretch>
        </p:blipFill>
        <p:spPr bwMode="auto">
          <a:xfrm>
            <a:off x="6948264" y="1412776"/>
            <a:ext cx="1609725" cy="234315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6948264" y="3861048"/>
            <a:ext cx="1859643" cy="18722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latin typeface="휴먼엑스포" pitchFamily="18" charset="-127"/>
                <a:ea typeface="휴먼엑스포" pitchFamily="18" charset="-127"/>
              </a:rPr>
              <a:t>Tx</a:t>
            </a:r>
            <a:r>
              <a:rPr lang="en-US" altLang="ko-KR" b="1" dirty="0" smtClean="0">
                <a:latin typeface="휴먼엑스포" pitchFamily="18" charset="-127"/>
                <a:ea typeface="휴먼엑스포" pitchFamily="18" charset="-127"/>
              </a:rPr>
              <a:t> of GERD</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1916832"/>
            <a:ext cx="8229600" cy="4608512"/>
          </a:xfrm>
        </p:spPr>
        <p:txBody>
          <a:bodyPr>
            <a:normAutofit fontScale="77500" lnSpcReduction="20000"/>
          </a:bodyPr>
          <a:lstStyle/>
          <a:p>
            <a:r>
              <a:rPr lang="en-US" altLang="ko-KR" dirty="0" smtClean="0">
                <a:latin typeface="Arial" pitchFamily="34" charset="0"/>
              </a:rPr>
              <a:t>1) dietary and life style modification </a:t>
            </a:r>
          </a:p>
          <a:p>
            <a:pPr>
              <a:buNone/>
            </a:pPr>
            <a:r>
              <a:rPr lang="en-US" altLang="ko-KR" dirty="0" smtClean="0">
                <a:latin typeface="Arial" pitchFamily="34" charset="0"/>
              </a:rPr>
              <a:t>    2) acid suppression therapy  : PPI</a:t>
            </a:r>
          </a:p>
          <a:p>
            <a:pPr>
              <a:buNone/>
            </a:pPr>
            <a:r>
              <a:rPr lang="en-US" altLang="ko-KR" dirty="0" smtClean="0">
                <a:latin typeface="Arial" pitchFamily="34" charset="0"/>
              </a:rPr>
              <a:t>    3) addition of </a:t>
            </a:r>
            <a:r>
              <a:rPr lang="en-US" altLang="ko-KR" dirty="0" err="1" smtClean="0">
                <a:latin typeface="Arial" pitchFamily="34" charset="0"/>
              </a:rPr>
              <a:t>prokinetic</a:t>
            </a:r>
            <a:r>
              <a:rPr lang="en-US" altLang="ko-KR" dirty="0" smtClean="0">
                <a:latin typeface="Arial" pitchFamily="34" charset="0"/>
              </a:rPr>
              <a:t>(</a:t>
            </a:r>
            <a:r>
              <a:rPr lang="ko-KR" altLang="en-US" dirty="0" smtClean="0">
                <a:latin typeface="Arial" pitchFamily="34" charset="0"/>
              </a:rPr>
              <a:t>한의학</a:t>
            </a:r>
            <a:r>
              <a:rPr lang="en-US" altLang="ko-KR" dirty="0" smtClean="0">
                <a:latin typeface="Arial" pitchFamily="34" charset="0"/>
              </a:rPr>
              <a:t>?) therapy </a:t>
            </a:r>
          </a:p>
          <a:p>
            <a:endParaRPr lang="en-US" altLang="ko-KR" dirty="0" smtClean="0">
              <a:latin typeface="Arial" pitchFamily="34" charset="0"/>
            </a:endParaRPr>
          </a:p>
          <a:p>
            <a:r>
              <a:rPr lang="en-US" altLang="ko-KR" dirty="0" smtClean="0">
                <a:latin typeface="Arial" pitchFamily="34" charset="0"/>
              </a:rPr>
              <a:t>If medical therapy failed -&gt; objective investigation of GERD</a:t>
            </a:r>
          </a:p>
          <a:p>
            <a:endParaRPr lang="en-US" altLang="ko-KR" dirty="0" smtClean="0">
              <a:latin typeface="Arial" pitchFamily="34" charset="0"/>
            </a:endParaRPr>
          </a:p>
          <a:p>
            <a:r>
              <a:rPr lang="en-US" altLang="ko-KR" b="1" dirty="0" err="1" smtClean="0">
                <a:latin typeface="Arial" pitchFamily="34" charset="0"/>
              </a:rPr>
              <a:t>Antireflux</a:t>
            </a:r>
            <a:r>
              <a:rPr lang="en-US" altLang="ko-KR" b="1" dirty="0" smtClean="0">
                <a:latin typeface="Arial" pitchFamily="34" charset="0"/>
              </a:rPr>
              <a:t> diet </a:t>
            </a:r>
            <a:endParaRPr lang="en-US" altLang="ko-KR" dirty="0" smtClean="0">
              <a:latin typeface="Arial" pitchFamily="34" charset="0"/>
            </a:endParaRPr>
          </a:p>
          <a:p>
            <a:pPr lvl="1"/>
            <a:r>
              <a:rPr lang="en-US" altLang="ko-KR" dirty="0" smtClean="0">
                <a:latin typeface="Arial" pitchFamily="34" charset="0"/>
              </a:rPr>
              <a:t>no &gt;45g of </a:t>
            </a:r>
            <a:r>
              <a:rPr lang="en-US" altLang="ko-KR" b="1" dirty="0" smtClean="0">
                <a:solidFill>
                  <a:srgbClr val="FF0000"/>
                </a:solidFill>
                <a:latin typeface="Arial" pitchFamily="34" charset="0"/>
              </a:rPr>
              <a:t>fat</a:t>
            </a:r>
            <a:r>
              <a:rPr lang="en-US" altLang="ko-KR" dirty="0" smtClean="0">
                <a:latin typeface="Arial" pitchFamily="34" charset="0"/>
              </a:rPr>
              <a:t> in 24h, </a:t>
            </a:r>
          </a:p>
          <a:p>
            <a:pPr lvl="1"/>
            <a:r>
              <a:rPr lang="en-US" altLang="ko-KR" dirty="0" smtClean="0">
                <a:latin typeface="Arial" pitchFamily="34" charset="0"/>
              </a:rPr>
              <a:t>no coffee, tea, soda, chocolates, mints, citrus products,    </a:t>
            </a:r>
          </a:p>
          <a:p>
            <a:pPr lvl="1">
              <a:buNone/>
            </a:pPr>
            <a:r>
              <a:rPr lang="en-US" altLang="ko-KR" dirty="0" smtClean="0">
                <a:latin typeface="Arial" pitchFamily="34" charset="0"/>
              </a:rPr>
              <a:t>       alcohol, smoking, vigorous exercise, </a:t>
            </a:r>
            <a:r>
              <a:rPr lang="en-US" altLang="ko-KR" b="1" dirty="0" smtClean="0">
                <a:solidFill>
                  <a:srgbClr val="FF0000"/>
                </a:solidFill>
                <a:latin typeface="Arial" pitchFamily="34" charset="0"/>
              </a:rPr>
              <a:t>tomato, onion</a:t>
            </a:r>
          </a:p>
          <a:p>
            <a:pPr lvl="1"/>
            <a:endParaRPr lang="ko-KR" alt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323850" y="404664"/>
            <a:ext cx="8532813" cy="1368152"/>
          </a:xfrm>
        </p:spPr>
        <p:txBody>
          <a:bodyPr>
            <a:normAutofit fontScale="90000"/>
          </a:bodyPr>
          <a:lstStyle/>
          <a:p>
            <a:r>
              <a:rPr lang="en-US" altLang="ko-KR" b="1" dirty="0" err="1">
                <a:latin typeface="휴먼엑스포" pitchFamily="18" charset="-127"/>
                <a:ea typeface="휴먼엑스포" pitchFamily="18" charset="-127"/>
              </a:rPr>
              <a:t>Gastroesophageal</a:t>
            </a:r>
            <a:r>
              <a:rPr lang="en-US" altLang="ko-KR" b="1" dirty="0">
                <a:latin typeface="휴먼엑스포" pitchFamily="18" charset="-127"/>
                <a:ea typeface="휴먼엑스포" pitchFamily="18" charset="-127"/>
              </a:rPr>
              <a:t> reflux disease</a:t>
            </a:r>
          </a:p>
        </p:txBody>
      </p:sp>
      <p:sp>
        <p:nvSpPr>
          <p:cNvPr id="785411" name="Rectangle 3"/>
          <p:cNvSpPr>
            <a:spLocks noGrp="1" noChangeArrowheads="1"/>
          </p:cNvSpPr>
          <p:nvPr>
            <p:ph type="body" idx="1"/>
          </p:nvPr>
        </p:nvSpPr>
        <p:spPr>
          <a:xfrm>
            <a:off x="4716463" y="3861048"/>
            <a:ext cx="3960812" cy="1799977"/>
          </a:xfrm>
        </p:spPr>
        <p:txBody>
          <a:bodyPr>
            <a:normAutofit fontScale="92500"/>
          </a:bodyPr>
          <a:lstStyle/>
          <a:p>
            <a:pPr>
              <a:lnSpc>
                <a:spcPct val="170000"/>
              </a:lnSpc>
              <a:buClr>
                <a:srgbClr val="FF0000"/>
              </a:buClr>
            </a:pPr>
            <a:r>
              <a:rPr lang="en-US" altLang="ko-KR" b="1" dirty="0">
                <a:solidFill>
                  <a:srgbClr val="FF0000"/>
                </a:solidFill>
              </a:rPr>
              <a:t>Heartburn</a:t>
            </a:r>
          </a:p>
          <a:p>
            <a:pPr>
              <a:lnSpc>
                <a:spcPct val="170000"/>
              </a:lnSpc>
              <a:buClr>
                <a:srgbClr val="FF0000"/>
              </a:buClr>
            </a:pPr>
            <a:r>
              <a:rPr lang="en-US" altLang="ko-KR" b="1" dirty="0">
                <a:solidFill>
                  <a:srgbClr val="FF0000"/>
                </a:solidFill>
              </a:rPr>
              <a:t>Acid regurgitation</a:t>
            </a:r>
          </a:p>
          <a:p>
            <a:pPr>
              <a:lnSpc>
                <a:spcPct val="170000"/>
              </a:lnSpc>
              <a:buClr>
                <a:srgbClr val="FF0000"/>
              </a:buClr>
            </a:pPr>
            <a:endParaRPr lang="en-US" altLang="ko-KR" b="1" dirty="0">
              <a:solidFill>
                <a:srgbClr val="FF0000"/>
              </a:solidFill>
            </a:endParaRPr>
          </a:p>
        </p:txBody>
      </p:sp>
      <p:pic>
        <p:nvPicPr>
          <p:cNvPr id="785412" name="Picture 4" descr="heartburn"/>
          <p:cNvPicPr>
            <a:picLocks noChangeAspect="1" noChangeArrowheads="1"/>
          </p:cNvPicPr>
          <p:nvPr/>
        </p:nvPicPr>
        <p:blipFill>
          <a:blip r:embed="rId2" cstate="print"/>
          <a:srcRect/>
          <a:stretch>
            <a:fillRect/>
          </a:stretch>
        </p:blipFill>
        <p:spPr bwMode="auto">
          <a:xfrm>
            <a:off x="611188" y="2851150"/>
            <a:ext cx="3744912" cy="2774950"/>
          </a:xfrm>
          <a:prstGeom prst="rect">
            <a:avLst/>
          </a:prstGeom>
          <a:noFill/>
          <a:ln w="9525">
            <a:noFill/>
            <a:miter lim="800000"/>
            <a:headEnd/>
            <a:tailEnd/>
          </a:ln>
        </p:spPr>
      </p:pic>
      <p:sp>
        <p:nvSpPr>
          <p:cNvPr id="785414" name="AutoShape 6"/>
          <p:cNvSpPr>
            <a:spLocks noChangeArrowheads="1"/>
          </p:cNvSpPr>
          <p:nvPr/>
        </p:nvSpPr>
        <p:spPr bwMode="auto">
          <a:xfrm>
            <a:off x="5724128" y="1844824"/>
            <a:ext cx="3024336" cy="2016224"/>
          </a:xfrm>
          <a:prstGeom prst="cloudCallout">
            <a:avLst>
              <a:gd name="adj1" fmla="val -29602"/>
              <a:gd name="adj2" fmla="val 59917"/>
            </a:avLst>
          </a:prstGeom>
          <a:solidFill>
            <a:schemeClr val="accent1"/>
          </a:solidFill>
          <a:ln w="9525">
            <a:solidFill>
              <a:schemeClr val="tx1"/>
            </a:solidFill>
            <a:round/>
            <a:headEnd/>
            <a:tailEnd/>
          </a:ln>
          <a:effectLst/>
        </p:spPr>
        <p:txBody>
          <a:bodyPr/>
          <a:lstStyle/>
          <a:p>
            <a:pPr algn="ctr">
              <a:lnSpc>
                <a:spcPct val="120000"/>
              </a:lnSpc>
            </a:pPr>
            <a:r>
              <a:rPr lang="en-US" altLang="ko-KR" sz="2800" b="1" dirty="0">
                <a:latin typeface="Arial" pitchFamily="34" charset="0"/>
              </a:rPr>
              <a:t>Typical reflux symptoms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85411">
                                            <p:txEl>
                                              <p:pRg st="0" end="0"/>
                                            </p:txEl>
                                          </p:spTgt>
                                        </p:tgtEl>
                                        <p:attrNameLst>
                                          <p:attrName>style.visibility</p:attrName>
                                        </p:attrNameLst>
                                      </p:cBhvr>
                                      <p:to>
                                        <p:strVal val="visible"/>
                                      </p:to>
                                    </p:set>
                                    <p:anim calcmode="discrete" valueType="clr">
                                      <p:cBhvr override="childStyle">
                                        <p:cTn id="7" dur="80"/>
                                        <p:tgtEl>
                                          <p:spTgt spid="7854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854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85411">
                                            <p:txEl>
                                              <p:pRg st="0" end="0"/>
                                            </p:txEl>
                                          </p:spTgt>
                                        </p:tgtEl>
                                        <p:attrNameLst>
                                          <p:attrName>fill.type</p:attrName>
                                        </p:attrNameLst>
                                      </p:cBhvr>
                                      <p:to>
                                        <p:strVal val="solid"/>
                                      </p:to>
                                    </p:set>
                                  </p:childTnLst>
                                </p:cTn>
                              </p:par>
                            </p:childTnLst>
                          </p:cTn>
                        </p:par>
                        <p:par>
                          <p:cTn id="10" fill="hold">
                            <p:stCondLst>
                              <p:cond delay="4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785411">
                                            <p:txEl>
                                              <p:pRg st="1" end="1"/>
                                            </p:txEl>
                                          </p:spTgt>
                                        </p:tgtEl>
                                        <p:attrNameLst>
                                          <p:attrName>style.visibility</p:attrName>
                                        </p:attrNameLst>
                                      </p:cBhvr>
                                      <p:to>
                                        <p:strVal val="visible"/>
                                      </p:to>
                                    </p:set>
                                    <p:anim calcmode="discrete" valueType="clr">
                                      <p:cBhvr override="childStyle">
                                        <p:cTn id="13" dur="80"/>
                                        <p:tgtEl>
                                          <p:spTgt spid="7854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85411">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785411">
                                            <p:txEl>
                                              <p:pRg st="1" end="1"/>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785414"/>
                                        </p:tgtEl>
                                        <p:attrNameLst>
                                          <p:attrName>style.visibility</p:attrName>
                                        </p:attrNameLst>
                                      </p:cBhvr>
                                      <p:to>
                                        <p:strVal val="visible"/>
                                      </p:to>
                                    </p:set>
                                    <p:animEffect transition="in" filter="wheel(4)">
                                      <p:cBhvr>
                                        <p:cTn id="20" dur="1000"/>
                                        <p:tgtEl>
                                          <p:spTgt spid="78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1" grpId="0" build="p"/>
      <p:bldP spid="7854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p:txBody>
          <a:bodyPr>
            <a:normAutofit fontScale="90000"/>
          </a:bodyPr>
          <a:lstStyle/>
          <a:p>
            <a:r>
              <a:rPr lang="en-US" altLang="ko-KR" b="1" dirty="0">
                <a:latin typeface="휴먼엑스포" pitchFamily="18" charset="-127"/>
                <a:ea typeface="휴먼엑스포" pitchFamily="18" charset="-127"/>
              </a:rPr>
              <a:t>Damage to only esophagus ?</a:t>
            </a:r>
          </a:p>
        </p:txBody>
      </p:sp>
      <p:pic>
        <p:nvPicPr>
          <p:cNvPr id="779268" name="Picture 4" descr="j0426142[1]"/>
          <p:cNvPicPr>
            <a:picLocks noChangeAspect="1" noChangeArrowheads="1"/>
          </p:cNvPicPr>
          <p:nvPr/>
        </p:nvPicPr>
        <p:blipFill>
          <a:blip r:embed="rId2" cstate="print"/>
          <a:srcRect/>
          <a:stretch>
            <a:fillRect/>
          </a:stretch>
        </p:blipFill>
        <p:spPr bwMode="auto">
          <a:xfrm>
            <a:off x="1476375" y="1836738"/>
            <a:ext cx="1949450" cy="4616450"/>
          </a:xfrm>
          <a:prstGeom prst="rect">
            <a:avLst/>
          </a:prstGeom>
          <a:noFill/>
        </p:spPr>
      </p:pic>
      <p:sp>
        <p:nvSpPr>
          <p:cNvPr id="779269" name="Oval 5"/>
          <p:cNvSpPr>
            <a:spLocks noChangeArrowheads="1"/>
          </p:cNvSpPr>
          <p:nvPr/>
        </p:nvSpPr>
        <p:spPr bwMode="auto">
          <a:xfrm>
            <a:off x="1619250" y="1549400"/>
            <a:ext cx="1689100" cy="1503363"/>
          </a:xfrm>
          <a:prstGeom prst="ellipse">
            <a:avLst/>
          </a:prstGeom>
          <a:solidFill>
            <a:srgbClr val="CC99FF">
              <a:alpha val="38000"/>
            </a:srgbClr>
          </a:solidFill>
          <a:ln w="9525">
            <a:noFill/>
            <a:round/>
            <a:headEnd/>
            <a:tailEnd/>
          </a:ln>
          <a:effectLst/>
        </p:spPr>
        <p:txBody>
          <a:bodyPr wrap="none" anchor="ctr"/>
          <a:lstStyle/>
          <a:p>
            <a:endParaRPr lang="ko-KR" altLang="en-US"/>
          </a:p>
        </p:txBody>
      </p:sp>
      <p:pic>
        <p:nvPicPr>
          <p:cNvPr id="779273" name="Picture 9" descr="j0281283[1]"/>
          <p:cNvPicPr>
            <a:picLocks noChangeAspect="1" noChangeArrowheads="1"/>
          </p:cNvPicPr>
          <p:nvPr/>
        </p:nvPicPr>
        <p:blipFill>
          <a:blip r:embed="rId3" cstate="print"/>
          <a:srcRect/>
          <a:stretch>
            <a:fillRect/>
          </a:stretch>
        </p:blipFill>
        <p:spPr bwMode="auto">
          <a:xfrm>
            <a:off x="7020272" y="3933056"/>
            <a:ext cx="1539875" cy="1990725"/>
          </a:xfrm>
          <a:prstGeom prst="rect">
            <a:avLst/>
          </a:prstGeom>
          <a:noFill/>
        </p:spPr>
      </p:pic>
      <p:pic>
        <p:nvPicPr>
          <p:cNvPr id="779274" name="Picture 10" descr="j0281285[1]"/>
          <p:cNvPicPr>
            <a:picLocks noChangeAspect="1" noChangeArrowheads="1"/>
          </p:cNvPicPr>
          <p:nvPr/>
        </p:nvPicPr>
        <p:blipFill>
          <a:blip r:embed="rId4" cstate="print"/>
          <a:srcRect/>
          <a:stretch>
            <a:fillRect/>
          </a:stretch>
        </p:blipFill>
        <p:spPr bwMode="auto">
          <a:xfrm>
            <a:off x="4788024" y="3933056"/>
            <a:ext cx="1274763" cy="1885950"/>
          </a:xfrm>
          <a:prstGeom prst="rect">
            <a:avLst/>
          </a:prstGeom>
          <a:noFill/>
        </p:spPr>
      </p:pic>
      <p:pic>
        <p:nvPicPr>
          <p:cNvPr id="779275" name="Picture 11" descr="hm00388_[1]"/>
          <p:cNvPicPr>
            <a:picLocks noChangeAspect="1" noChangeArrowheads="1"/>
          </p:cNvPicPr>
          <p:nvPr/>
        </p:nvPicPr>
        <p:blipFill>
          <a:blip r:embed="rId5" cstate="print"/>
          <a:srcRect/>
          <a:stretch>
            <a:fillRect/>
          </a:stretch>
        </p:blipFill>
        <p:spPr bwMode="auto">
          <a:xfrm>
            <a:off x="7164288" y="1844824"/>
            <a:ext cx="1512888" cy="1524000"/>
          </a:xfrm>
          <a:prstGeom prst="rect">
            <a:avLst/>
          </a:prstGeom>
          <a:noFill/>
        </p:spPr>
      </p:pic>
      <p:pic>
        <p:nvPicPr>
          <p:cNvPr id="779276" name="Picture 12" descr="j0423561[1]"/>
          <p:cNvPicPr>
            <a:picLocks noChangeAspect="1" noChangeArrowheads="1"/>
          </p:cNvPicPr>
          <p:nvPr/>
        </p:nvPicPr>
        <p:blipFill>
          <a:blip r:embed="rId6" cstate="print"/>
          <a:srcRect/>
          <a:stretch>
            <a:fillRect/>
          </a:stretch>
        </p:blipFill>
        <p:spPr bwMode="auto">
          <a:xfrm>
            <a:off x="1763713" y="2492375"/>
            <a:ext cx="1185862" cy="1584325"/>
          </a:xfrm>
          <a:prstGeom prst="rect">
            <a:avLst/>
          </a:prstGeom>
          <a:noFill/>
        </p:spPr>
      </p:pic>
      <p:pic>
        <p:nvPicPr>
          <p:cNvPr id="779277" name="Picture 13" descr="j0426170[1]"/>
          <p:cNvPicPr>
            <a:picLocks noChangeAspect="1" noChangeArrowheads="1"/>
          </p:cNvPicPr>
          <p:nvPr/>
        </p:nvPicPr>
        <p:blipFill>
          <a:blip r:embed="rId7" cstate="print"/>
          <a:srcRect/>
          <a:stretch>
            <a:fillRect/>
          </a:stretch>
        </p:blipFill>
        <p:spPr bwMode="auto">
          <a:xfrm>
            <a:off x="1044575" y="2327275"/>
            <a:ext cx="2519363" cy="2038350"/>
          </a:xfrm>
          <a:prstGeom prst="rect">
            <a:avLst/>
          </a:prstGeom>
          <a:noFill/>
        </p:spPr>
      </p:pic>
      <p:grpSp>
        <p:nvGrpSpPr>
          <p:cNvPr id="2" name="Group 15"/>
          <p:cNvGrpSpPr>
            <a:grpSpLocks/>
          </p:cNvGrpSpPr>
          <p:nvPr/>
        </p:nvGrpSpPr>
        <p:grpSpPr bwMode="auto">
          <a:xfrm>
            <a:off x="4572001" y="1628799"/>
            <a:ext cx="2232248" cy="1860525"/>
            <a:chOff x="2880" y="935"/>
            <a:chExt cx="1678" cy="1263"/>
          </a:xfrm>
        </p:grpSpPr>
        <p:pic>
          <p:nvPicPr>
            <p:cNvPr id="779271" name="Picture 7" descr="pharynx"/>
            <p:cNvPicPr>
              <a:picLocks noChangeAspect="1" noChangeArrowheads="1"/>
            </p:cNvPicPr>
            <p:nvPr/>
          </p:nvPicPr>
          <p:blipFill>
            <a:blip r:embed="rId8" cstate="print"/>
            <a:srcRect/>
            <a:stretch>
              <a:fillRect/>
            </a:stretch>
          </p:blipFill>
          <p:spPr bwMode="auto">
            <a:xfrm>
              <a:off x="2880" y="935"/>
              <a:ext cx="1678" cy="1263"/>
            </a:xfrm>
            <a:prstGeom prst="rect">
              <a:avLst/>
            </a:prstGeom>
            <a:noFill/>
          </p:spPr>
        </p:pic>
        <p:sp>
          <p:nvSpPr>
            <p:cNvPr id="779278" name="Rectangle 14"/>
            <p:cNvSpPr>
              <a:spLocks noChangeArrowheads="1"/>
            </p:cNvSpPr>
            <p:nvPr/>
          </p:nvSpPr>
          <p:spPr bwMode="auto">
            <a:xfrm>
              <a:off x="3515" y="935"/>
              <a:ext cx="1043" cy="182"/>
            </a:xfrm>
            <a:prstGeom prst="rect">
              <a:avLst/>
            </a:prstGeom>
            <a:solidFill>
              <a:schemeClr val="bg1"/>
            </a:solidFill>
            <a:ln w="9525">
              <a:noFill/>
              <a:miter lim="800000"/>
              <a:headEnd/>
              <a:tailEnd/>
            </a:ln>
            <a:effectLst/>
          </p:spPr>
          <p:txBody>
            <a:bodyPr wrap="none" anchor="ctr"/>
            <a:lstStyle/>
            <a:p>
              <a:endParaRPr lang="ko-KR"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79276"/>
                                        </p:tgtEl>
                                        <p:attrNameLst>
                                          <p:attrName>style.visibility</p:attrName>
                                        </p:attrNameLst>
                                      </p:cBhvr>
                                      <p:to>
                                        <p:strVal val="visible"/>
                                      </p:to>
                                    </p:set>
                                    <p:animEffect transition="in" filter="wedge">
                                      <p:cBhvr>
                                        <p:cTn id="7" dur="1000"/>
                                        <p:tgtEl>
                                          <p:spTgt spid="77927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79277"/>
                                        </p:tgtEl>
                                        <p:attrNameLst>
                                          <p:attrName>style.visibility</p:attrName>
                                        </p:attrNameLst>
                                      </p:cBhvr>
                                      <p:to>
                                        <p:strVal val="visible"/>
                                      </p:to>
                                    </p:set>
                                    <p:animEffect transition="in" filter="wedge">
                                      <p:cBhvr>
                                        <p:cTn id="12" dur="2000"/>
                                        <p:tgtEl>
                                          <p:spTgt spid="77927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79269"/>
                                        </p:tgtEl>
                                        <p:attrNameLst>
                                          <p:attrName>style.visibility</p:attrName>
                                        </p:attrNameLst>
                                      </p:cBhvr>
                                      <p:to>
                                        <p:strVal val="visible"/>
                                      </p:to>
                                    </p:set>
                                    <p:animEffect transition="in" filter="wheel(4)">
                                      <p:cBhvr>
                                        <p:cTn id="17" dur="1000"/>
                                        <p:tgtEl>
                                          <p:spTgt spid="779269"/>
                                        </p:tgtEl>
                                      </p:cBhvr>
                                    </p:animEffect>
                                  </p:childTnLst>
                                </p:cTn>
                              </p:par>
                              <p:par>
                                <p:cTn id="18" presetID="20" presetClass="entr" presetSubtype="0" fill="hold" nodeType="withEffect">
                                  <p:stCondLst>
                                    <p:cond delay="0"/>
                                  </p:stCondLst>
                                  <p:childTnLst>
                                    <p:set>
                                      <p:cBhvr>
                                        <p:cTn id="19" dur="1" fill="hold">
                                          <p:stCondLst>
                                            <p:cond delay="0"/>
                                          </p:stCondLst>
                                        </p:cTn>
                                        <p:tgtEl>
                                          <p:spTgt spid="779275"/>
                                        </p:tgtEl>
                                        <p:attrNameLst>
                                          <p:attrName>style.visibility</p:attrName>
                                        </p:attrNameLst>
                                      </p:cBhvr>
                                      <p:to>
                                        <p:strVal val="visible"/>
                                      </p:to>
                                    </p:set>
                                    <p:animEffect transition="in" filter="wedge">
                                      <p:cBhvr>
                                        <p:cTn id="20" dur="2000"/>
                                        <p:tgtEl>
                                          <p:spTgt spid="779275"/>
                                        </p:tgtEl>
                                      </p:cBhvr>
                                    </p:animEffect>
                                  </p:childTnLst>
                                </p:cTn>
                              </p:par>
                              <p:par>
                                <p:cTn id="21" presetID="20" presetClass="entr" presetSubtype="0" fill="hold" nodeType="withEffect">
                                  <p:stCondLst>
                                    <p:cond delay="0"/>
                                  </p:stCondLst>
                                  <p:childTnLst>
                                    <p:set>
                                      <p:cBhvr>
                                        <p:cTn id="22" dur="1" fill="hold">
                                          <p:stCondLst>
                                            <p:cond delay="0"/>
                                          </p:stCondLst>
                                        </p:cTn>
                                        <p:tgtEl>
                                          <p:spTgt spid="779274"/>
                                        </p:tgtEl>
                                        <p:attrNameLst>
                                          <p:attrName>style.visibility</p:attrName>
                                        </p:attrNameLst>
                                      </p:cBhvr>
                                      <p:to>
                                        <p:strVal val="visible"/>
                                      </p:to>
                                    </p:set>
                                    <p:animEffect transition="in" filter="wedge">
                                      <p:cBhvr>
                                        <p:cTn id="23" dur="2000"/>
                                        <p:tgtEl>
                                          <p:spTgt spid="779274"/>
                                        </p:tgtEl>
                                      </p:cBhvr>
                                    </p:animEffect>
                                  </p:childTnLst>
                                </p:cTn>
                              </p:par>
                              <p:par>
                                <p:cTn id="24" presetID="20" presetClass="entr" presetSubtype="0" fill="hold" nodeType="withEffect">
                                  <p:stCondLst>
                                    <p:cond delay="0"/>
                                  </p:stCondLst>
                                  <p:childTnLst>
                                    <p:set>
                                      <p:cBhvr>
                                        <p:cTn id="25" dur="1" fill="hold">
                                          <p:stCondLst>
                                            <p:cond delay="0"/>
                                          </p:stCondLst>
                                        </p:cTn>
                                        <p:tgtEl>
                                          <p:spTgt spid="779273"/>
                                        </p:tgtEl>
                                        <p:attrNameLst>
                                          <p:attrName>style.visibility</p:attrName>
                                        </p:attrNameLst>
                                      </p:cBhvr>
                                      <p:to>
                                        <p:strVal val="visible"/>
                                      </p:to>
                                    </p:set>
                                    <p:animEffect transition="in" filter="wedge">
                                      <p:cBhvr>
                                        <p:cTn id="26" dur="2000"/>
                                        <p:tgtEl>
                                          <p:spTgt spid="779273"/>
                                        </p:tgtEl>
                                      </p:cBhvr>
                                    </p:animEffect>
                                  </p:childTnLst>
                                </p:cTn>
                              </p:par>
                              <p:par>
                                <p:cTn id="27" presetID="2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edge">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grpSp>
        <p:nvGrpSpPr>
          <p:cNvPr id="4" name="Group 3"/>
          <p:cNvGrpSpPr>
            <a:grpSpLocks/>
          </p:cNvGrpSpPr>
          <p:nvPr/>
        </p:nvGrpSpPr>
        <p:grpSpPr bwMode="auto">
          <a:xfrm>
            <a:off x="123825" y="1181100"/>
            <a:ext cx="8867775" cy="4802188"/>
            <a:chOff x="78" y="744"/>
            <a:chExt cx="5586" cy="3025"/>
          </a:xfrm>
        </p:grpSpPr>
        <p:sp>
          <p:nvSpPr>
            <p:cNvPr id="5" name="Text Box 4"/>
            <p:cNvSpPr txBox="1">
              <a:spLocks noChangeArrowheads="1"/>
            </p:cNvSpPr>
            <p:nvPr/>
          </p:nvSpPr>
          <p:spPr bwMode="auto">
            <a:xfrm>
              <a:off x="434" y="746"/>
              <a:ext cx="1918" cy="294"/>
            </a:xfrm>
            <a:prstGeom prst="rect">
              <a:avLst/>
            </a:prstGeom>
            <a:solidFill>
              <a:srgbClr val="CCFFFF"/>
            </a:solidFill>
            <a:ln w="9525">
              <a:solidFill>
                <a:schemeClr val="tx1"/>
              </a:solidFill>
              <a:miter lim="800000"/>
              <a:headEnd/>
              <a:tailEnd/>
            </a:ln>
            <a:effectLst/>
          </p:spPr>
          <p:txBody>
            <a:bodyPr wrap="none">
              <a:spAutoFit/>
            </a:bodyPr>
            <a:lstStyle/>
            <a:p>
              <a:pPr latinLnBrk="0"/>
              <a:r>
                <a:rPr kumimoji="0" lang="en-US" altLang="ko-KR" sz="2400">
                  <a:latin typeface="Times New Roman" pitchFamily="18" charset="0"/>
                </a:rPr>
                <a:t>Esophageal Syndromes</a:t>
              </a:r>
            </a:p>
          </p:txBody>
        </p:sp>
        <p:sp>
          <p:nvSpPr>
            <p:cNvPr id="6" name="Text Box 5"/>
            <p:cNvSpPr txBox="1">
              <a:spLocks noChangeArrowheads="1"/>
            </p:cNvSpPr>
            <p:nvPr/>
          </p:nvSpPr>
          <p:spPr bwMode="auto">
            <a:xfrm>
              <a:off x="3267" y="744"/>
              <a:ext cx="2301" cy="294"/>
            </a:xfrm>
            <a:prstGeom prst="rect">
              <a:avLst/>
            </a:prstGeom>
            <a:solidFill>
              <a:srgbClr val="CCFFFF"/>
            </a:solidFill>
            <a:ln w="9525">
              <a:solidFill>
                <a:schemeClr val="tx1"/>
              </a:solidFill>
              <a:miter lim="800000"/>
              <a:headEnd/>
              <a:tailEnd/>
            </a:ln>
            <a:effectLst/>
          </p:spPr>
          <p:txBody>
            <a:bodyPr wrap="none">
              <a:spAutoFit/>
            </a:bodyPr>
            <a:lstStyle/>
            <a:p>
              <a:pPr latinLnBrk="0"/>
              <a:r>
                <a:rPr kumimoji="0" lang="en-US" altLang="ko-KR" sz="2400">
                  <a:latin typeface="Times New Roman" pitchFamily="18" charset="0"/>
                </a:rPr>
                <a:t>Extraesophageal Syndromes</a:t>
              </a:r>
            </a:p>
          </p:txBody>
        </p:sp>
        <p:sp>
          <p:nvSpPr>
            <p:cNvPr id="7" name="Text Box 6"/>
            <p:cNvSpPr txBox="1">
              <a:spLocks noChangeArrowheads="1"/>
            </p:cNvSpPr>
            <p:nvPr/>
          </p:nvSpPr>
          <p:spPr bwMode="auto">
            <a:xfrm>
              <a:off x="144" y="1392"/>
              <a:ext cx="1144" cy="524"/>
            </a:xfrm>
            <a:prstGeom prst="rect">
              <a:avLst/>
            </a:prstGeom>
            <a:solidFill>
              <a:srgbClr val="CCFFFF"/>
            </a:solidFill>
            <a:ln w="9525">
              <a:solidFill>
                <a:schemeClr val="tx1"/>
              </a:solidFill>
              <a:miter lim="800000"/>
              <a:headEnd/>
              <a:tailEnd/>
            </a:ln>
            <a:effectLst/>
          </p:spPr>
          <p:txBody>
            <a:bodyPr wrap="none">
              <a:spAutoFit/>
            </a:bodyPr>
            <a:lstStyle/>
            <a:p>
              <a:pPr latinLnBrk="0"/>
              <a:r>
                <a:rPr kumimoji="0" lang="en-US" altLang="ko-KR" sz="2400">
                  <a:latin typeface="Times New Roman" pitchFamily="18" charset="0"/>
                </a:rPr>
                <a:t>Symptomatic</a:t>
              </a:r>
            </a:p>
            <a:p>
              <a:pPr latinLnBrk="0"/>
              <a:r>
                <a:rPr kumimoji="0" lang="en-US" altLang="ko-KR" sz="2400">
                  <a:latin typeface="Times New Roman" pitchFamily="18" charset="0"/>
                </a:rPr>
                <a:t>Syndromes</a:t>
              </a:r>
            </a:p>
          </p:txBody>
        </p:sp>
        <p:sp>
          <p:nvSpPr>
            <p:cNvPr id="8" name="Text Box 7"/>
            <p:cNvSpPr txBox="1">
              <a:spLocks noChangeArrowheads="1"/>
            </p:cNvSpPr>
            <p:nvPr/>
          </p:nvSpPr>
          <p:spPr bwMode="auto">
            <a:xfrm>
              <a:off x="1428" y="1392"/>
              <a:ext cx="1512" cy="524"/>
            </a:xfrm>
            <a:prstGeom prst="rect">
              <a:avLst/>
            </a:prstGeom>
            <a:solidFill>
              <a:srgbClr val="CCFFFF"/>
            </a:solidFill>
            <a:ln w="9525">
              <a:solidFill>
                <a:schemeClr val="tx1"/>
              </a:solidFill>
              <a:miter lim="800000"/>
              <a:headEnd/>
              <a:tailEnd/>
            </a:ln>
            <a:effectLst/>
          </p:spPr>
          <p:txBody>
            <a:bodyPr wrap="none">
              <a:spAutoFit/>
            </a:bodyPr>
            <a:lstStyle/>
            <a:p>
              <a:pPr latinLnBrk="0"/>
              <a:r>
                <a:rPr kumimoji="0" lang="en-US" altLang="ko-KR" sz="2400" dirty="0">
                  <a:latin typeface="Times New Roman" pitchFamily="18" charset="0"/>
                </a:rPr>
                <a:t>Syndromes with </a:t>
              </a:r>
            </a:p>
            <a:p>
              <a:pPr latinLnBrk="0"/>
              <a:r>
                <a:rPr kumimoji="0" lang="en-US" altLang="ko-KR" sz="2400" dirty="0">
                  <a:latin typeface="Times New Roman" pitchFamily="18" charset="0"/>
                </a:rPr>
                <a:t>Esophageal injury</a:t>
              </a:r>
            </a:p>
          </p:txBody>
        </p:sp>
        <p:sp>
          <p:nvSpPr>
            <p:cNvPr id="9" name="Text Box 8"/>
            <p:cNvSpPr txBox="1">
              <a:spLocks noChangeArrowheads="1"/>
            </p:cNvSpPr>
            <p:nvPr/>
          </p:nvSpPr>
          <p:spPr bwMode="auto">
            <a:xfrm>
              <a:off x="4561" y="1392"/>
              <a:ext cx="1103" cy="524"/>
            </a:xfrm>
            <a:prstGeom prst="rect">
              <a:avLst/>
            </a:prstGeom>
            <a:solidFill>
              <a:srgbClr val="CCFFFF"/>
            </a:solidFill>
            <a:ln w="9525">
              <a:solidFill>
                <a:schemeClr val="tx1"/>
              </a:solidFill>
              <a:miter lim="800000"/>
              <a:headEnd/>
              <a:tailEnd/>
            </a:ln>
            <a:effectLst/>
          </p:spPr>
          <p:txBody>
            <a:bodyPr wrap="none">
              <a:spAutoFit/>
            </a:bodyPr>
            <a:lstStyle/>
            <a:p>
              <a:pPr latinLnBrk="0"/>
              <a:r>
                <a:rPr kumimoji="0" lang="en-US" altLang="ko-KR" sz="2400">
                  <a:latin typeface="Times New Roman" pitchFamily="18" charset="0"/>
                </a:rPr>
                <a:t>Proposed </a:t>
              </a:r>
            </a:p>
            <a:p>
              <a:pPr latinLnBrk="0"/>
              <a:r>
                <a:rPr kumimoji="0" lang="en-US" altLang="ko-KR" sz="2400">
                  <a:latin typeface="Times New Roman" pitchFamily="18" charset="0"/>
                </a:rPr>
                <a:t>Associations</a:t>
              </a:r>
            </a:p>
          </p:txBody>
        </p:sp>
        <p:sp>
          <p:nvSpPr>
            <p:cNvPr id="10" name="Text Box 9"/>
            <p:cNvSpPr txBox="1">
              <a:spLocks noChangeArrowheads="1"/>
            </p:cNvSpPr>
            <p:nvPr/>
          </p:nvSpPr>
          <p:spPr bwMode="auto">
            <a:xfrm>
              <a:off x="3150" y="1392"/>
              <a:ext cx="1248" cy="524"/>
            </a:xfrm>
            <a:prstGeom prst="rect">
              <a:avLst/>
            </a:prstGeom>
            <a:solidFill>
              <a:srgbClr val="CCFFFF"/>
            </a:solidFill>
            <a:ln w="9525">
              <a:solidFill>
                <a:schemeClr val="tx1"/>
              </a:solidFill>
              <a:miter lim="800000"/>
              <a:headEnd/>
              <a:tailEnd/>
            </a:ln>
            <a:effectLst/>
          </p:spPr>
          <p:txBody>
            <a:bodyPr>
              <a:spAutoFit/>
            </a:bodyPr>
            <a:lstStyle/>
            <a:p>
              <a:pPr latinLnBrk="0"/>
              <a:r>
                <a:rPr kumimoji="0" lang="en-US" altLang="ko-KR" sz="2400" dirty="0">
                  <a:latin typeface="Times New Roman" pitchFamily="18" charset="0"/>
                </a:rPr>
                <a:t>Established </a:t>
              </a:r>
            </a:p>
            <a:p>
              <a:pPr latinLnBrk="0"/>
              <a:r>
                <a:rPr kumimoji="0" lang="en-US" altLang="ko-KR" sz="2400" dirty="0">
                  <a:latin typeface="Times New Roman" pitchFamily="18" charset="0"/>
                </a:rPr>
                <a:t>Associations</a:t>
              </a:r>
            </a:p>
          </p:txBody>
        </p:sp>
        <p:sp>
          <p:nvSpPr>
            <p:cNvPr id="11" name="Text Box 10"/>
            <p:cNvSpPr txBox="1">
              <a:spLocks noChangeArrowheads="1"/>
            </p:cNvSpPr>
            <p:nvPr/>
          </p:nvSpPr>
          <p:spPr bwMode="auto">
            <a:xfrm>
              <a:off x="78" y="2171"/>
              <a:ext cx="1248" cy="832"/>
            </a:xfrm>
            <a:prstGeom prst="rect">
              <a:avLst/>
            </a:prstGeom>
            <a:solidFill>
              <a:srgbClr val="CCFFFF"/>
            </a:solidFill>
            <a:ln w="9525">
              <a:solidFill>
                <a:schemeClr val="tx1"/>
              </a:solidFill>
              <a:miter lim="800000"/>
              <a:headEnd/>
              <a:tailEnd/>
            </a:ln>
            <a:effectLst/>
          </p:spPr>
          <p:txBody>
            <a:bodyPr>
              <a:spAutoFit/>
            </a:bodyPr>
            <a:lstStyle/>
            <a:p>
              <a:pPr marL="457200" indent="-457200" latinLnBrk="0"/>
              <a:r>
                <a:rPr kumimoji="0" lang="en-US" altLang="ko-KR" sz="2000">
                  <a:latin typeface="Times New Roman" pitchFamily="18" charset="0"/>
                </a:rPr>
                <a:t>1.Typical Reflux </a:t>
              </a:r>
            </a:p>
            <a:p>
              <a:pPr marL="457200" indent="-457200" latinLnBrk="0"/>
              <a:r>
                <a:rPr kumimoji="0" lang="en-US" altLang="ko-KR" sz="2000">
                  <a:latin typeface="Times New Roman" pitchFamily="18" charset="0"/>
                </a:rPr>
                <a:t>   Syndrome</a:t>
              </a:r>
            </a:p>
            <a:p>
              <a:pPr marL="457200" indent="-457200" latinLnBrk="0"/>
              <a:r>
                <a:rPr kumimoji="0" lang="en-US" altLang="ko-KR" sz="2000">
                  <a:latin typeface="Times New Roman" pitchFamily="18" charset="0"/>
                </a:rPr>
                <a:t>2.Reflux Chest </a:t>
              </a:r>
            </a:p>
            <a:p>
              <a:pPr marL="457200" indent="-457200" latinLnBrk="0"/>
              <a:r>
                <a:rPr kumimoji="0" lang="en-US" altLang="ko-KR" sz="2000">
                  <a:latin typeface="Times New Roman" pitchFamily="18" charset="0"/>
                </a:rPr>
                <a:t>   Pain Syndrome</a:t>
              </a:r>
            </a:p>
          </p:txBody>
        </p:sp>
        <p:sp>
          <p:nvSpPr>
            <p:cNvPr id="12" name="Text Box 11"/>
            <p:cNvSpPr txBox="1">
              <a:spLocks noChangeArrowheads="1"/>
            </p:cNvSpPr>
            <p:nvPr/>
          </p:nvSpPr>
          <p:spPr bwMode="auto">
            <a:xfrm>
              <a:off x="1401" y="2171"/>
              <a:ext cx="1563" cy="1024"/>
            </a:xfrm>
            <a:prstGeom prst="rect">
              <a:avLst/>
            </a:prstGeom>
            <a:solidFill>
              <a:srgbClr val="CCFFFF"/>
            </a:solidFill>
            <a:ln w="9525">
              <a:solidFill>
                <a:schemeClr val="tx1"/>
              </a:solidFill>
              <a:miter lim="800000"/>
              <a:headEnd/>
              <a:tailEnd/>
            </a:ln>
            <a:effectLst/>
          </p:spPr>
          <p:txBody>
            <a:bodyPr>
              <a:spAutoFit/>
            </a:bodyPr>
            <a:lstStyle/>
            <a:p>
              <a:pPr marL="457200" indent="-457200" latinLnBrk="0"/>
              <a:r>
                <a:rPr kumimoji="0" lang="en-US" altLang="ko-KR" sz="2000" dirty="0">
                  <a:latin typeface="Times New Roman" pitchFamily="18" charset="0"/>
                </a:rPr>
                <a:t>1.Reflux </a:t>
              </a:r>
              <a:r>
                <a:rPr kumimoji="0" lang="en-US" altLang="ko-KR" sz="2000" dirty="0" err="1">
                  <a:latin typeface="Times New Roman" pitchFamily="18" charset="0"/>
                </a:rPr>
                <a:t>Esophagitis</a:t>
              </a:r>
              <a:endParaRPr kumimoji="0" lang="en-US" altLang="ko-KR" sz="2000" dirty="0">
                <a:latin typeface="Times New Roman" pitchFamily="18" charset="0"/>
              </a:endParaRPr>
            </a:p>
            <a:p>
              <a:pPr marL="457200" indent="-457200" latinLnBrk="0"/>
              <a:r>
                <a:rPr kumimoji="0" lang="en-US" altLang="ko-KR" sz="2000" dirty="0">
                  <a:latin typeface="Times New Roman" pitchFamily="18" charset="0"/>
                </a:rPr>
                <a:t>2.Reflux Stricture</a:t>
              </a:r>
            </a:p>
            <a:p>
              <a:pPr marL="457200" indent="-457200" latinLnBrk="0"/>
              <a:r>
                <a:rPr kumimoji="0" lang="en-US" altLang="ko-KR" sz="2000" dirty="0">
                  <a:latin typeface="Times New Roman" pitchFamily="18" charset="0"/>
                </a:rPr>
                <a:t>3.Barrett’s Esophagus </a:t>
              </a:r>
            </a:p>
            <a:p>
              <a:pPr marL="457200" indent="-457200" latinLnBrk="0"/>
              <a:r>
                <a:rPr kumimoji="0" lang="en-US" altLang="ko-KR" sz="2000" dirty="0">
                  <a:latin typeface="Times New Roman" pitchFamily="18" charset="0"/>
                </a:rPr>
                <a:t>4.Esophageal</a:t>
              </a:r>
            </a:p>
            <a:p>
              <a:pPr marL="457200" indent="-457200" latinLnBrk="0"/>
              <a:r>
                <a:rPr kumimoji="0" lang="en-US" altLang="ko-KR" sz="2000" dirty="0">
                  <a:latin typeface="Times New Roman" pitchFamily="18" charset="0"/>
                </a:rPr>
                <a:t>  </a:t>
              </a:r>
              <a:r>
                <a:rPr kumimoji="0" lang="en-US" altLang="ko-KR" sz="2000" dirty="0" err="1">
                  <a:latin typeface="Times New Roman" pitchFamily="18" charset="0"/>
                </a:rPr>
                <a:t>Adenocarcinoma</a:t>
              </a:r>
              <a:endParaRPr kumimoji="0" lang="en-US" altLang="ko-KR" sz="2000" dirty="0">
                <a:latin typeface="Times New Roman" pitchFamily="18" charset="0"/>
              </a:endParaRPr>
            </a:p>
          </p:txBody>
        </p:sp>
        <p:sp>
          <p:nvSpPr>
            <p:cNvPr id="13" name="Text Box 12"/>
            <p:cNvSpPr txBox="1">
              <a:spLocks noChangeArrowheads="1"/>
            </p:cNvSpPr>
            <p:nvPr/>
          </p:nvSpPr>
          <p:spPr bwMode="auto">
            <a:xfrm>
              <a:off x="3045" y="2169"/>
              <a:ext cx="1467" cy="1600"/>
            </a:xfrm>
            <a:prstGeom prst="rect">
              <a:avLst/>
            </a:prstGeom>
            <a:solidFill>
              <a:srgbClr val="CCFFFF"/>
            </a:solidFill>
            <a:ln w="9525">
              <a:solidFill>
                <a:schemeClr val="tx1"/>
              </a:solidFill>
              <a:miter lim="800000"/>
              <a:headEnd/>
              <a:tailEnd/>
            </a:ln>
            <a:effectLst/>
          </p:spPr>
          <p:txBody>
            <a:bodyPr>
              <a:spAutoFit/>
            </a:bodyPr>
            <a:lstStyle/>
            <a:p>
              <a:pPr marL="457200" indent="-457200" latinLnBrk="0"/>
              <a:r>
                <a:rPr kumimoji="0" lang="en-US" altLang="ko-KR" sz="2000">
                  <a:latin typeface="Times New Roman" pitchFamily="18" charset="0"/>
                </a:rPr>
                <a:t>1.Reflux Cough</a:t>
              </a:r>
            </a:p>
            <a:p>
              <a:pPr marL="457200" indent="-457200" latinLnBrk="0"/>
              <a:r>
                <a:rPr kumimoji="0" lang="en-US" altLang="ko-KR" sz="2000">
                  <a:latin typeface="Times New Roman" pitchFamily="18" charset="0"/>
                </a:rPr>
                <a:t>   Syndrome</a:t>
              </a:r>
            </a:p>
            <a:p>
              <a:pPr marL="457200" indent="-457200" latinLnBrk="0"/>
              <a:r>
                <a:rPr kumimoji="0" lang="en-US" altLang="ko-KR" sz="2000">
                  <a:latin typeface="Times New Roman" pitchFamily="18" charset="0"/>
                </a:rPr>
                <a:t>2.Reflux Laryngitis </a:t>
              </a:r>
            </a:p>
            <a:p>
              <a:pPr marL="457200" indent="-457200" latinLnBrk="0"/>
              <a:r>
                <a:rPr kumimoji="0" lang="en-US" altLang="ko-KR" sz="2000">
                  <a:latin typeface="Times New Roman" pitchFamily="18" charset="0"/>
                </a:rPr>
                <a:t>   Syndrome</a:t>
              </a:r>
            </a:p>
            <a:p>
              <a:pPr marL="457200" indent="-457200" latinLnBrk="0"/>
              <a:r>
                <a:rPr kumimoji="0" lang="en-US" altLang="ko-KR" sz="2000">
                  <a:latin typeface="Times New Roman" pitchFamily="18" charset="0"/>
                </a:rPr>
                <a:t>3.Reflux Asthma</a:t>
              </a:r>
            </a:p>
            <a:p>
              <a:pPr marL="457200" indent="-457200" latinLnBrk="0"/>
              <a:r>
                <a:rPr kumimoji="0" lang="en-US" altLang="ko-KR" sz="2000">
                  <a:latin typeface="Times New Roman" pitchFamily="18" charset="0"/>
                </a:rPr>
                <a:t>   Syndrome</a:t>
              </a:r>
            </a:p>
            <a:p>
              <a:pPr marL="457200" indent="-457200" latinLnBrk="0"/>
              <a:r>
                <a:rPr kumimoji="0" lang="en-US" altLang="ko-KR" sz="2000">
                  <a:latin typeface="Times New Roman" pitchFamily="18" charset="0"/>
                </a:rPr>
                <a:t>4.Reflux Dental </a:t>
              </a:r>
            </a:p>
            <a:p>
              <a:pPr marL="457200" indent="-457200" latinLnBrk="0"/>
              <a:r>
                <a:rPr kumimoji="0" lang="en-US" altLang="ko-KR" sz="2000">
                  <a:latin typeface="Times New Roman" pitchFamily="18" charset="0"/>
                </a:rPr>
                <a:t>   Erosion Syndrome</a:t>
              </a:r>
            </a:p>
          </p:txBody>
        </p:sp>
        <p:sp>
          <p:nvSpPr>
            <p:cNvPr id="14" name="Text Box 13"/>
            <p:cNvSpPr txBox="1">
              <a:spLocks noChangeArrowheads="1"/>
            </p:cNvSpPr>
            <p:nvPr/>
          </p:nvSpPr>
          <p:spPr bwMode="auto">
            <a:xfrm>
              <a:off x="4590" y="2169"/>
              <a:ext cx="1074" cy="1408"/>
            </a:xfrm>
            <a:prstGeom prst="rect">
              <a:avLst/>
            </a:prstGeom>
            <a:solidFill>
              <a:srgbClr val="CCFFFF"/>
            </a:solidFill>
            <a:ln w="9525">
              <a:solidFill>
                <a:schemeClr val="tx1"/>
              </a:solidFill>
              <a:miter lim="800000"/>
              <a:headEnd/>
              <a:tailEnd/>
            </a:ln>
            <a:effectLst/>
          </p:spPr>
          <p:txBody>
            <a:bodyPr>
              <a:spAutoFit/>
            </a:bodyPr>
            <a:lstStyle/>
            <a:p>
              <a:pPr marL="457200" indent="-457200" latinLnBrk="0"/>
              <a:r>
                <a:rPr kumimoji="0" lang="en-US" altLang="ko-KR" sz="2000">
                  <a:latin typeface="Times New Roman" pitchFamily="18" charset="0"/>
                </a:rPr>
                <a:t>1.Pharyngitis</a:t>
              </a:r>
            </a:p>
            <a:p>
              <a:pPr marL="457200" indent="-457200" latinLnBrk="0"/>
              <a:r>
                <a:rPr kumimoji="0" lang="en-US" altLang="ko-KR" sz="2000">
                  <a:latin typeface="Times New Roman" pitchFamily="18" charset="0"/>
                </a:rPr>
                <a:t>2.Sinusitis </a:t>
              </a:r>
            </a:p>
            <a:p>
              <a:pPr marL="457200" indent="-457200" latinLnBrk="0"/>
              <a:r>
                <a:rPr kumimoji="0" lang="en-US" altLang="ko-KR" sz="2000">
                  <a:latin typeface="Times New Roman" pitchFamily="18" charset="0"/>
                </a:rPr>
                <a:t>3.Idiopathic </a:t>
              </a:r>
            </a:p>
            <a:p>
              <a:pPr marL="457200" indent="-457200" latinLnBrk="0"/>
              <a:r>
                <a:rPr kumimoji="0" lang="en-US" altLang="ko-KR" sz="2000">
                  <a:latin typeface="Times New Roman" pitchFamily="18" charset="0"/>
                </a:rPr>
                <a:t>   Pulmonary </a:t>
              </a:r>
            </a:p>
            <a:p>
              <a:pPr marL="457200" indent="-457200" latinLnBrk="0"/>
              <a:r>
                <a:rPr kumimoji="0" lang="en-US" altLang="ko-KR" sz="2000">
                  <a:latin typeface="Times New Roman" pitchFamily="18" charset="0"/>
                </a:rPr>
                <a:t>   Fibrosis</a:t>
              </a:r>
            </a:p>
            <a:p>
              <a:pPr marL="457200" indent="-457200" latinLnBrk="0"/>
              <a:r>
                <a:rPr kumimoji="0" lang="en-US" altLang="ko-KR" sz="2000">
                  <a:latin typeface="Times New Roman" pitchFamily="18" charset="0"/>
                </a:rPr>
                <a:t>4.Recurrent </a:t>
              </a:r>
            </a:p>
            <a:p>
              <a:pPr marL="457200" indent="-457200" latinLnBrk="0"/>
              <a:r>
                <a:rPr kumimoji="0" lang="en-US" altLang="ko-KR" sz="2000">
                  <a:latin typeface="Times New Roman" pitchFamily="18" charset="0"/>
                </a:rPr>
                <a:t>   Otitis Media</a:t>
              </a:r>
            </a:p>
          </p:txBody>
        </p:sp>
        <p:sp>
          <p:nvSpPr>
            <p:cNvPr id="15" name="Line 14"/>
            <p:cNvSpPr>
              <a:spLocks noChangeShapeType="1"/>
            </p:cNvSpPr>
            <p:nvPr/>
          </p:nvSpPr>
          <p:spPr bwMode="auto">
            <a:xfrm flipH="1">
              <a:off x="672" y="1056"/>
              <a:ext cx="672" cy="336"/>
            </a:xfrm>
            <a:prstGeom prst="line">
              <a:avLst/>
            </a:prstGeom>
            <a:noFill/>
            <a:ln w="9525">
              <a:solidFill>
                <a:schemeClr val="tx1"/>
              </a:solidFill>
              <a:round/>
              <a:headEnd/>
              <a:tailEnd type="triangle" w="med" len="med"/>
            </a:ln>
            <a:effectLst/>
          </p:spPr>
          <p:txBody>
            <a:bodyPr/>
            <a:lstStyle/>
            <a:p>
              <a:endParaRPr lang="ko-KR" altLang="en-US"/>
            </a:p>
          </p:txBody>
        </p:sp>
        <p:sp>
          <p:nvSpPr>
            <p:cNvPr id="16" name="Line 15"/>
            <p:cNvSpPr>
              <a:spLocks noChangeShapeType="1"/>
            </p:cNvSpPr>
            <p:nvPr/>
          </p:nvSpPr>
          <p:spPr bwMode="auto">
            <a:xfrm>
              <a:off x="1353" y="1056"/>
              <a:ext cx="816" cy="336"/>
            </a:xfrm>
            <a:prstGeom prst="line">
              <a:avLst/>
            </a:prstGeom>
            <a:noFill/>
            <a:ln w="9525">
              <a:solidFill>
                <a:schemeClr val="tx1"/>
              </a:solidFill>
              <a:round/>
              <a:headEnd/>
              <a:tailEnd type="triangle" w="med" len="med"/>
            </a:ln>
            <a:effectLst/>
          </p:spPr>
          <p:txBody>
            <a:bodyPr/>
            <a:lstStyle/>
            <a:p>
              <a:endParaRPr lang="ko-KR" altLang="en-US"/>
            </a:p>
          </p:txBody>
        </p:sp>
        <p:sp>
          <p:nvSpPr>
            <p:cNvPr id="17" name="Line 16"/>
            <p:cNvSpPr>
              <a:spLocks noChangeShapeType="1"/>
            </p:cNvSpPr>
            <p:nvPr/>
          </p:nvSpPr>
          <p:spPr bwMode="auto">
            <a:xfrm>
              <a:off x="720" y="1920"/>
              <a:ext cx="0" cy="240"/>
            </a:xfrm>
            <a:prstGeom prst="line">
              <a:avLst/>
            </a:prstGeom>
            <a:noFill/>
            <a:ln w="9525">
              <a:solidFill>
                <a:schemeClr val="tx1"/>
              </a:solidFill>
              <a:round/>
              <a:headEnd/>
              <a:tailEnd type="triangle" w="med" len="med"/>
            </a:ln>
            <a:effectLst/>
          </p:spPr>
          <p:txBody>
            <a:bodyPr/>
            <a:lstStyle/>
            <a:p>
              <a:endParaRPr lang="ko-KR" altLang="en-US"/>
            </a:p>
          </p:txBody>
        </p:sp>
        <p:sp>
          <p:nvSpPr>
            <p:cNvPr id="18" name="Line 17"/>
            <p:cNvSpPr>
              <a:spLocks noChangeShapeType="1"/>
            </p:cNvSpPr>
            <p:nvPr/>
          </p:nvSpPr>
          <p:spPr bwMode="auto">
            <a:xfrm>
              <a:off x="2160" y="1920"/>
              <a:ext cx="0" cy="240"/>
            </a:xfrm>
            <a:prstGeom prst="line">
              <a:avLst/>
            </a:prstGeom>
            <a:noFill/>
            <a:ln w="9525">
              <a:solidFill>
                <a:schemeClr val="tx1"/>
              </a:solidFill>
              <a:round/>
              <a:headEnd/>
              <a:tailEnd type="triangle" w="med" len="med"/>
            </a:ln>
            <a:effectLst/>
          </p:spPr>
          <p:txBody>
            <a:bodyPr/>
            <a:lstStyle/>
            <a:p>
              <a:endParaRPr lang="ko-KR" altLang="en-US"/>
            </a:p>
          </p:txBody>
        </p:sp>
        <p:sp>
          <p:nvSpPr>
            <p:cNvPr id="19" name="Line 18"/>
            <p:cNvSpPr>
              <a:spLocks noChangeShapeType="1"/>
            </p:cNvSpPr>
            <p:nvPr/>
          </p:nvSpPr>
          <p:spPr bwMode="auto">
            <a:xfrm>
              <a:off x="3792" y="1920"/>
              <a:ext cx="0" cy="240"/>
            </a:xfrm>
            <a:prstGeom prst="line">
              <a:avLst/>
            </a:prstGeom>
            <a:noFill/>
            <a:ln w="9525">
              <a:solidFill>
                <a:schemeClr val="tx1"/>
              </a:solidFill>
              <a:round/>
              <a:headEnd/>
              <a:tailEnd type="triangle" w="med" len="med"/>
            </a:ln>
            <a:effectLst/>
          </p:spPr>
          <p:txBody>
            <a:bodyPr/>
            <a:lstStyle/>
            <a:p>
              <a:endParaRPr lang="ko-KR" altLang="en-US"/>
            </a:p>
          </p:txBody>
        </p:sp>
        <p:sp>
          <p:nvSpPr>
            <p:cNvPr id="20" name="Line 19"/>
            <p:cNvSpPr>
              <a:spLocks noChangeShapeType="1"/>
            </p:cNvSpPr>
            <p:nvPr/>
          </p:nvSpPr>
          <p:spPr bwMode="auto">
            <a:xfrm>
              <a:off x="5136" y="1920"/>
              <a:ext cx="0" cy="240"/>
            </a:xfrm>
            <a:prstGeom prst="line">
              <a:avLst/>
            </a:prstGeom>
            <a:noFill/>
            <a:ln w="9525">
              <a:solidFill>
                <a:schemeClr val="tx1"/>
              </a:solidFill>
              <a:round/>
              <a:headEnd/>
              <a:tailEnd type="triangle" w="med" len="med"/>
            </a:ln>
            <a:effectLst/>
          </p:spPr>
          <p:txBody>
            <a:bodyPr/>
            <a:lstStyle/>
            <a:p>
              <a:endParaRPr lang="ko-KR" altLang="en-US"/>
            </a:p>
          </p:txBody>
        </p:sp>
        <p:sp>
          <p:nvSpPr>
            <p:cNvPr id="21" name="Line 20"/>
            <p:cNvSpPr>
              <a:spLocks noChangeShapeType="1"/>
            </p:cNvSpPr>
            <p:nvPr/>
          </p:nvSpPr>
          <p:spPr bwMode="auto">
            <a:xfrm flipH="1">
              <a:off x="3783" y="1044"/>
              <a:ext cx="672" cy="336"/>
            </a:xfrm>
            <a:prstGeom prst="line">
              <a:avLst/>
            </a:prstGeom>
            <a:noFill/>
            <a:ln w="9525">
              <a:solidFill>
                <a:schemeClr val="tx1"/>
              </a:solidFill>
              <a:round/>
              <a:headEnd/>
              <a:tailEnd type="triangle" w="med" len="med"/>
            </a:ln>
            <a:effectLst/>
          </p:spPr>
          <p:txBody>
            <a:bodyPr/>
            <a:lstStyle/>
            <a:p>
              <a:endParaRPr lang="ko-KR" altLang="en-US"/>
            </a:p>
          </p:txBody>
        </p:sp>
        <p:sp>
          <p:nvSpPr>
            <p:cNvPr id="22" name="Line 21"/>
            <p:cNvSpPr>
              <a:spLocks noChangeShapeType="1"/>
            </p:cNvSpPr>
            <p:nvPr/>
          </p:nvSpPr>
          <p:spPr bwMode="auto">
            <a:xfrm>
              <a:off x="4464" y="1044"/>
              <a:ext cx="624" cy="348"/>
            </a:xfrm>
            <a:prstGeom prst="line">
              <a:avLst/>
            </a:prstGeom>
            <a:noFill/>
            <a:ln w="9525">
              <a:solidFill>
                <a:schemeClr val="tx1"/>
              </a:solidFill>
              <a:round/>
              <a:headEnd/>
              <a:tailEnd type="triangle" w="med" len="med"/>
            </a:ln>
            <a:effectLst/>
          </p:spPr>
          <p:txBody>
            <a:bodyPr/>
            <a:lstStyle/>
            <a:p>
              <a:endParaRPr lang="ko-KR" altLang="en-US"/>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6" name="AutoShape 4"/>
          <p:cNvSpPr>
            <a:spLocks noChangeArrowheads="1"/>
          </p:cNvSpPr>
          <p:nvPr/>
        </p:nvSpPr>
        <p:spPr bwMode="auto">
          <a:xfrm>
            <a:off x="1835696" y="1484784"/>
            <a:ext cx="4752528" cy="4896544"/>
          </a:xfrm>
          <a:prstGeom prst="triangle">
            <a:avLst>
              <a:gd name="adj" fmla="val 50000"/>
            </a:avLst>
          </a:prstGeom>
          <a:solidFill>
            <a:srgbClr val="FFFF99"/>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p>
            <a:pPr algn="ctr"/>
            <a:endParaRPr lang="en-US" altLang="ko-KR" sz="2000" b="1" dirty="0"/>
          </a:p>
          <a:p>
            <a:pPr algn="ctr"/>
            <a:r>
              <a:rPr lang="ko-KR" altLang="en-US" sz="1600" b="1" dirty="0" smtClean="0">
                <a:solidFill>
                  <a:srgbClr val="000099"/>
                </a:solidFill>
              </a:rPr>
              <a:t>치아침식</a:t>
            </a:r>
            <a:endParaRPr lang="ko-KR" altLang="en-US" sz="1600" b="1" dirty="0">
              <a:solidFill>
                <a:srgbClr val="000099"/>
              </a:solidFill>
            </a:endParaRPr>
          </a:p>
          <a:p>
            <a:pPr algn="ctr"/>
            <a:r>
              <a:rPr lang="ko-KR" altLang="en-US" sz="1600" b="1" dirty="0">
                <a:solidFill>
                  <a:srgbClr val="000099"/>
                </a:solidFill>
              </a:rPr>
              <a:t>수면 </a:t>
            </a:r>
            <a:r>
              <a:rPr lang="ko-KR" altLang="en-US" sz="1600" b="1" dirty="0" smtClean="0">
                <a:solidFill>
                  <a:srgbClr val="000099"/>
                </a:solidFill>
              </a:rPr>
              <a:t>무호흡증</a:t>
            </a:r>
            <a:endParaRPr lang="en-US" altLang="ko-KR" sz="1600" b="1" dirty="0" smtClean="0">
              <a:solidFill>
                <a:srgbClr val="000099"/>
              </a:solidFill>
            </a:endParaRPr>
          </a:p>
          <a:p>
            <a:pPr algn="ctr"/>
            <a:endParaRPr lang="ko-KR" altLang="en-US" sz="1600" b="1" dirty="0">
              <a:solidFill>
                <a:srgbClr val="000099"/>
              </a:solidFill>
            </a:endParaRPr>
          </a:p>
          <a:p>
            <a:pPr algn="ctr"/>
            <a:r>
              <a:rPr lang="ko-KR" altLang="en-US" sz="1600" b="1" dirty="0" err="1">
                <a:solidFill>
                  <a:srgbClr val="000099"/>
                </a:solidFill>
              </a:rPr>
              <a:t>흡인성</a:t>
            </a:r>
            <a:r>
              <a:rPr lang="ko-KR" altLang="en-US" sz="1600" b="1" dirty="0">
                <a:solidFill>
                  <a:srgbClr val="000099"/>
                </a:solidFill>
              </a:rPr>
              <a:t> 폐렴</a:t>
            </a:r>
          </a:p>
          <a:p>
            <a:pPr algn="ctr"/>
            <a:r>
              <a:rPr lang="ko-KR" altLang="en-US" sz="1600" b="1" dirty="0">
                <a:solidFill>
                  <a:srgbClr val="000099"/>
                </a:solidFill>
              </a:rPr>
              <a:t>천식</a:t>
            </a:r>
            <a:r>
              <a:rPr lang="en-US" altLang="ko-KR" sz="1600" b="1" dirty="0">
                <a:solidFill>
                  <a:srgbClr val="000099"/>
                </a:solidFill>
              </a:rPr>
              <a:t>, </a:t>
            </a:r>
            <a:r>
              <a:rPr lang="ko-KR" altLang="en-US" sz="1600" b="1" dirty="0" smtClean="0">
                <a:solidFill>
                  <a:srgbClr val="000099"/>
                </a:solidFill>
              </a:rPr>
              <a:t>만성기침</a:t>
            </a:r>
            <a:endParaRPr lang="en-US" altLang="ko-KR" sz="1600" b="1" dirty="0" smtClean="0">
              <a:solidFill>
                <a:srgbClr val="000099"/>
              </a:solidFill>
            </a:endParaRPr>
          </a:p>
          <a:p>
            <a:pPr algn="ctr"/>
            <a:endParaRPr lang="ko-KR" altLang="en-US" sz="1600" b="1" dirty="0">
              <a:solidFill>
                <a:srgbClr val="000099"/>
              </a:solidFill>
            </a:endParaRPr>
          </a:p>
          <a:p>
            <a:pPr algn="ctr"/>
            <a:r>
              <a:rPr lang="ko-KR" altLang="en-US" sz="1600" b="1" dirty="0">
                <a:solidFill>
                  <a:srgbClr val="000099"/>
                </a:solidFill>
              </a:rPr>
              <a:t>후두염</a:t>
            </a:r>
            <a:r>
              <a:rPr lang="en-US" altLang="ko-KR" sz="1600" b="1" dirty="0">
                <a:solidFill>
                  <a:srgbClr val="000099"/>
                </a:solidFill>
              </a:rPr>
              <a:t>, </a:t>
            </a:r>
            <a:r>
              <a:rPr lang="ko-KR" altLang="en-US" sz="1600" b="1" dirty="0">
                <a:solidFill>
                  <a:srgbClr val="000099"/>
                </a:solidFill>
              </a:rPr>
              <a:t>후두경련</a:t>
            </a:r>
          </a:p>
          <a:p>
            <a:pPr algn="ctr"/>
            <a:r>
              <a:rPr lang="ko-KR" altLang="en-US" sz="1600" b="1" dirty="0" err="1">
                <a:solidFill>
                  <a:srgbClr val="000099"/>
                </a:solidFill>
              </a:rPr>
              <a:t>인두종괴감</a:t>
            </a:r>
            <a:r>
              <a:rPr lang="en-US" altLang="ko-KR" sz="1600" b="1" dirty="0">
                <a:solidFill>
                  <a:srgbClr val="000099"/>
                </a:solidFill>
              </a:rPr>
              <a:t>, </a:t>
            </a:r>
            <a:r>
              <a:rPr lang="ko-KR" altLang="en-US" sz="1600" b="1" dirty="0">
                <a:solidFill>
                  <a:srgbClr val="000099"/>
                </a:solidFill>
              </a:rPr>
              <a:t>타액과다분비</a:t>
            </a:r>
          </a:p>
          <a:p>
            <a:pPr algn="ctr"/>
            <a:endParaRPr lang="ko-KR" altLang="en-US" sz="1600" b="1" dirty="0">
              <a:solidFill>
                <a:srgbClr val="000099"/>
              </a:solidFill>
            </a:endParaRPr>
          </a:p>
          <a:p>
            <a:pPr algn="ctr"/>
            <a:r>
              <a:rPr lang="ko-KR" altLang="en-US" sz="1600" b="1" dirty="0" err="1">
                <a:solidFill>
                  <a:srgbClr val="000099"/>
                </a:solidFill>
              </a:rPr>
              <a:t>비심인성</a:t>
            </a:r>
            <a:r>
              <a:rPr lang="ko-KR" altLang="en-US" sz="1600" b="1" dirty="0">
                <a:solidFill>
                  <a:srgbClr val="000099"/>
                </a:solidFill>
              </a:rPr>
              <a:t> </a:t>
            </a:r>
            <a:r>
              <a:rPr lang="ko-KR" altLang="en-US" sz="1600" b="1" dirty="0" err="1" smtClean="0">
                <a:solidFill>
                  <a:srgbClr val="000099"/>
                </a:solidFill>
              </a:rPr>
              <a:t>흉통</a:t>
            </a:r>
            <a:endParaRPr lang="en-US" altLang="ko-KR" sz="1600" b="1" dirty="0" smtClean="0">
              <a:solidFill>
                <a:srgbClr val="000099"/>
              </a:solidFill>
            </a:endParaRPr>
          </a:p>
          <a:p>
            <a:pPr algn="ctr"/>
            <a:endParaRPr lang="en-US" altLang="ko-KR" b="1" dirty="0" smtClean="0">
              <a:solidFill>
                <a:srgbClr val="000099"/>
              </a:solidFill>
            </a:endParaRPr>
          </a:p>
          <a:p>
            <a:pPr algn="ctr"/>
            <a:r>
              <a:rPr lang="ko-KR" altLang="en-US" sz="1600" b="1" dirty="0" smtClean="0">
                <a:solidFill>
                  <a:srgbClr val="000099"/>
                </a:solidFill>
              </a:rPr>
              <a:t>연하곤란</a:t>
            </a:r>
            <a:r>
              <a:rPr lang="en-US" altLang="ko-KR" sz="1600" b="1" dirty="0">
                <a:solidFill>
                  <a:srgbClr val="000099"/>
                </a:solidFill>
              </a:rPr>
              <a:t>, </a:t>
            </a:r>
            <a:r>
              <a:rPr lang="ko-KR" altLang="en-US" sz="1600" b="1" dirty="0" err="1">
                <a:solidFill>
                  <a:srgbClr val="000099"/>
                </a:solidFill>
              </a:rPr>
              <a:t>연하통</a:t>
            </a:r>
            <a:r>
              <a:rPr lang="en-US" altLang="ko-KR" sz="1600" b="1" dirty="0">
                <a:solidFill>
                  <a:srgbClr val="000099"/>
                </a:solidFill>
              </a:rPr>
              <a:t>, </a:t>
            </a:r>
            <a:r>
              <a:rPr lang="ko-KR" altLang="en-US" sz="1600" b="1" dirty="0">
                <a:solidFill>
                  <a:srgbClr val="000099"/>
                </a:solidFill>
              </a:rPr>
              <a:t>오심</a:t>
            </a:r>
          </a:p>
          <a:p>
            <a:pPr algn="ctr"/>
            <a:r>
              <a:rPr lang="ko-KR" altLang="en-US" sz="1600" b="1" dirty="0" err="1">
                <a:solidFill>
                  <a:srgbClr val="000099"/>
                </a:solidFill>
              </a:rPr>
              <a:t>가슴쓰림</a:t>
            </a:r>
            <a:r>
              <a:rPr lang="en-US" altLang="ko-KR" sz="1600" b="1" dirty="0">
                <a:solidFill>
                  <a:srgbClr val="000099"/>
                </a:solidFill>
              </a:rPr>
              <a:t>, </a:t>
            </a:r>
            <a:r>
              <a:rPr lang="ko-KR" altLang="en-US" sz="1600" b="1" dirty="0" smtClean="0">
                <a:solidFill>
                  <a:srgbClr val="000099"/>
                </a:solidFill>
              </a:rPr>
              <a:t>위산역류</a:t>
            </a:r>
            <a:endParaRPr lang="ko-KR" altLang="en-US" sz="1600" b="1" dirty="0">
              <a:solidFill>
                <a:srgbClr val="000099"/>
              </a:solidFill>
            </a:endParaRPr>
          </a:p>
          <a:p>
            <a:pPr algn="ctr"/>
            <a:endParaRPr lang="ko-KR" altLang="en-US" sz="2400" b="1" dirty="0">
              <a:solidFill>
                <a:srgbClr val="000099"/>
              </a:solidFill>
            </a:endParaRPr>
          </a:p>
          <a:p>
            <a:pPr algn="ctr"/>
            <a:endParaRPr lang="ko-KR" altLang="en-US" sz="2400" b="1" dirty="0">
              <a:solidFill>
                <a:srgbClr val="000099"/>
              </a:solidFill>
            </a:endParaRPr>
          </a:p>
          <a:p>
            <a:pPr algn="ctr"/>
            <a:endParaRPr lang="ko-KR" altLang="en-US" sz="2000" b="1" dirty="0">
              <a:solidFill>
                <a:srgbClr val="000099"/>
              </a:solidFill>
            </a:endParaRPr>
          </a:p>
          <a:p>
            <a:pPr algn="ctr"/>
            <a:endParaRPr lang="en-US" altLang="ko-KR" sz="2000" b="1" dirty="0">
              <a:solidFill>
                <a:srgbClr val="000099"/>
              </a:solidFill>
            </a:endParaRPr>
          </a:p>
        </p:txBody>
      </p:sp>
      <p:sp>
        <p:nvSpPr>
          <p:cNvPr id="259077" name="AutoShape 5"/>
          <p:cNvSpPr>
            <a:spLocks noChangeArrowheads="1"/>
          </p:cNvSpPr>
          <p:nvPr/>
        </p:nvSpPr>
        <p:spPr bwMode="auto">
          <a:xfrm>
            <a:off x="7451725" y="1772816"/>
            <a:ext cx="1692275" cy="3600450"/>
          </a:xfrm>
          <a:prstGeom prst="upArrow">
            <a:avLst>
              <a:gd name="adj1" fmla="val 50000"/>
              <a:gd name="adj2" fmla="val 53189"/>
            </a:avLst>
          </a:prstGeom>
          <a:solidFill>
            <a:srgbClr val="89EBC6"/>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p>
            <a:endParaRPr lang="ko-KR" altLang="en-US"/>
          </a:p>
        </p:txBody>
      </p:sp>
      <p:sp>
        <p:nvSpPr>
          <p:cNvPr id="259078" name="Rectangle 6"/>
          <p:cNvSpPr>
            <a:spLocks noChangeArrowheads="1"/>
          </p:cNvSpPr>
          <p:nvPr/>
        </p:nvSpPr>
        <p:spPr bwMode="auto">
          <a:xfrm>
            <a:off x="7884368" y="5517232"/>
            <a:ext cx="863600" cy="431800"/>
          </a:xfrm>
          <a:prstGeom prst="rect">
            <a:avLst/>
          </a:prstGeom>
          <a:solidFill>
            <a:srgbClr val="B8F298"/>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p>
            <a:endParaRPr lang="ko-KR" altLang="en-US"/>
          </a:p>
        </p:txBody>
      </p:sp>
      <p:sp>
        <p:nvSpPr>
          <p:cNvPr id="259079" name="Rectangle 7"/>
          <p:cNvSpPr>
            <a:spLocks noChangeArrowheads="1"/>
          </p:cNvSpPr>
          <p:nvPr/>
        </p:nvSpPr>
        <p:spPr bwMode="auto">
          <a:xfrm>
            <a:off x="7884368" y="6093296"/>
            <a:ext cx="863600" cy="142875"/>
          </a:xfrm>
          <a:prstGeom prst="rect">
            <a:avLst/>
          </a:prstGeom>
          <a:solidFill>
            <a:srgbClr val="008000"/>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p>
            <a:endParaRPr lang="ko-KR" altLang="en-US"/>
          </a:p>
        </p:txBody>
      </p:sp>
      <p:sp>
        <p:nvSpPr>
          <p:cNvPr id="259080" name="Text Box 8"/>
          <p:cNvSpPr txBox="1">
            <a:spLocks noChangeArrowheads="1"/>
          </p:cNvSpPr>
          <p:nvPr/>
        </p:nvSpPr>
        <p:spPr bwMode="auto">
          <a:xfrm>
            <a:off x="6538913" y="2522538"/>
            <a:ext cx="1439862" cy="396875"/>
          </a:xfrm>
          <a:prstGeom prst="rect">
            <a:avLst/>
          </a:prstGeom>
          <a:noFill/>
          <a:ln w="9525" algn="ctr">
            <a:noFill/>
            <a:miter lim="800000"/>
            <a:headEnd/>
            <a:tailEnd/>
          </a:ln>
          <a:effectLst/>
        </p:spPr>
        <p:txBody>
          <a:bodyPr>
            <a:spAutoFit/>
          </a:bodyPr>
          <a:lstStyle/>
          <a:p>
            <a:pPr algn="ctr">
              <a:spcBef>
                <a:spcPct val="50000"/>
              </a:spcBef>
            </a:pPr>
            <a:r>
              <a:rPr lang="ko-KR" altLang="en-US" sz="2000" b="1"/>
              <a:t>비전형적</a:t>
            </a:r>
          </a:p>
        </p:txBody>
      </p:sp>
      <p:sp>
        <p:nvSpPr>
          <p:cNvPr id="259081" name="Text Box 9"/>
          <p:cNvSpPr txBox="1">
            <a:spLocks noChangeArrowheads="1"/>
          </p:cNvSpPr>
          <p:nvPr/>
        </p:nvSpPr>
        <p:spPr bwMode="auto">
          <a:xfrm>
            <a:off x="6643688" y="5295900"/>
            <a:ext cx="1439862" cy="519113"/>
          </a:xfrm>
          <a:prstGeom prst="rect">
            <a:avLst/>
          </a:prstGeom>
          <a:noFill/>
          <a:ln w="9525" algn="ctr">
            <a:noFill/>
            <a:miter lim="800000"/>
            <a:headEnd/>
            <a:tailEnd/>
          </a:ln>
          <a:effectLst/>
        </p:spPr>
        <p:txBody>
          <a:bodyPr>
            <a:spAutoFit/>
          </a:bodyPr>
          <a:lstStyle/>
          <a:p>
            <a:pPr algn="ctr">
              <a:spcBef>
                <a:spcPct val="50000"/>
              </a:spcBef>
            </a:pPr>
            <a:r>
              <a:rPr lang="ko-KR" altLang="en-US" sz="2800" b="1"/>
              <a:t>전형적</a:t>
            </a:r>
          </a:p>
        </p:txBody>
      </p:sp>
      <p:sp>
        <p:nvSpPr>
          <p:cNvPr id="259082" name="Text Box 10"/>
          <p:cNvSpPr txBox="1">
            <a:spLocks noChangeArrowheads="1"/>
          </p:cNvSpPr>
          <p:nvPr/>
        </p:nvSpPr>
        <p:spPr bwMode="auto">
          <a:xfrm>
            <a:off x="395536" y="2996952"/>
            <a:ext cx="1366837" cy="396875"/>
          </a:xfrm>
          <a:prstGeom prst="rect">
            <a:avLst/>
          </a:prstGeom>
          <a:noFill/>
          <a:ln w="9525" algn="ctr">
            <a:noFill/>
            <a:miter lim="800000"/>
            <a:headEnd/>
            <a:tailEnd/>
          </a:ln>
          <a:effectLst/>
        </p:spPr>
        <p:txBody>
          <a:bodyPr>
            <a:spAutoFit/>
          </a:bodyPr>
          <a:lstStyle/>
          <a:p>
            <a:pPr algn="ctr">
              <a:spcBef>
                <a:spcPct val="50000"/>
              </a:spcBef>
            </a:pPr>
            <a:r>
              <a:rPr lang="ko-KR" altLang="en-US" sz="2000" b="1" dirty="0"/>
              <a:t>기타질환</a:t>
            </a:r>
          </a:p>
        </p:txBody>
      </p:sp>
      <p:sp>
        <p:nvSpPr>
          <p:cNvPr id="259083" name="Text Box 11"/>
          <p:cNvSpPr txBox="1">
            <a:spLocks noChangeArrowheads="1"/>
          </p:cNvSpPr>
          <p:nvPr/>
        </p:nvSpPr>
        <p:spPr bwMode="auto">
          <a:xfrm>
            <a:off x="0" y="3861048"/>
            <a:ext cx="1943100" cy="396875"/>
          </a:xfrm>
          <a:prstGeom prst="rect">
            <a:avLst/>
          </a:prstGeom>
          <a:noFill/>
          <a:ln w="9525" algn="ctr">
            <a:noFill/>
            <a:miter lim="800000"/>
            <a:headEnd/>
            <a:tailEnd/>
          </a:ln>
          <a:effectLst/>
        </p:spPr>
        <p:txBody>
          <a:bodyPr>
            <a:spAutoFit/>
          </a:bodyPr>
          <a:lstStyle/>
          <a:p>
            <a:pPr algn="ctr">
              <a:spcBef>
                <a:spcPct val="50000"/>
              </a:spcBef>
            </a:pPr>
            <a:r>
              <a:rPr lang="ko-KR" altLang="en-US" sz="2000" b="1" dirty="0"/>
              <a:t>호흡기질환</a:t>
            </a:r>
          </a:p>
        </p:txBody>
      </p:sp>
      <p:sp>
        <p:nvSpPr>
          <p:cNvPr id="259084" name="Text Box 12"/>
          <p:cNvSpPr txBox="1">
            <a:spLocks noChangeArrowheads="1"/>
          </p:cNvSpPr>
          <p:nvPr/>
        </p:nvSpPr>
        <p:spPr bwMode="auto">
          <a:xfrm>
            <a:off x="0" y="4509120"/>
            <a:ext cx="2160587" cy="396875"/>
          </a:xfrm>
          <a:prstGeom prst="rect">
            <a:avLst/>
          </a:prstGeom>
          <a:noFill/>
          <a:ln w="9525" algn="ctr">
            <a:noFill/>
            <a:miter lim="800000"/>
            <a:headEnd/>
            <a:tailEnd/>
          </a:ln>
          <a:effectLst/>
        </p:spPr>
        <p:txBody>
          <a:bodyPr>
            <a:spAutoFit/>
          </a:bodyPr>
          <a:lstStyle/>
          <a:p>
            <a:pPr algn="ctr">
              <a:spcBef>
                <a:spcPct val="50000"/>
              </a:spcBef>
            </a:pPr>
            <a:r>
              <a:rPr lang="ko-KR" altLang="en-US" sz="2000" b="1" dirty="0"/>
              <a:t>이비인후과질환</a:t>
            </a:r>
          </a:p>
        </p:txBody>
      </p:sp>
      <p:sp>
        <p:nvSpPr>
          <p:cNvPr id="259085" name="Text Box 13"/>
          <p:cNvSpPr txBox="1">
            <a:spLocks noChangeArrowheads="1"/>
          </p:cNvSpPr>
          <p:nvPr/>
        </p:nvSpPr>
        <p:spPr bwMode="auto">
          <a:xfrm>
            <a:off x="0" y="5157192"/>
            <a:ext cx="2160587" cy="396875"/>
          </a:xfrm>
          <a:prstGeom prst="rect">
            <a:avLst/>
          </a:prstGeom>
          <a:noFill/>
          <a:ln w="9525" algn="ctr">
            <a:noFill/>
            <a:miter lim="800000"/>
            <a:headEnd/>
            <a:tailEnd/>
          </a:ln>
          <a:effectLst/>
        </p:spPr>
        <p:txBody>
          <a:bodyPr>
            <a:spAutoFit/>
          </a:bodyPr>
          <a:lstStyle/>
          <a:p>
            <a:pPr algn="ctr">
              <a:spcBef>
                <a:spcPct val="50000"/>
              </a:spcBef>
            </a:pPr>
            <a:r>
              <a:rPr lang="ko-KR" altLang="en-US" sz="2000" b="1" dirty="0"/>
              <a:t>심장관련 증상</a:t>
            </a:r>
          </a:p>
        </p:txBody>
      </p:sp>
      <p:sp>
        <p:nvSpPr>
          <p:cNvPr id="259086" name="Text Box 14"/>
          <p:cNvSpPr txBox="1">
            <a:spLocks noChangeArrowheads="1"/>
          </p:cNvSpPr>
          <p:nvPr/>
        </p:nvSpPr>
        <p:spPr bwMode="auto">
          <a:xfrm>
            <a:off x="323528" y="5661248"/>
            <a:ext cx="1368425" cy="701675"/>
          </a:xfrm>
          <a:prstGeom prst="rect">
            <a:avLst/>
          </a:prstGeom>
          <a:noFill/>
          <a:ln w="9525" algn="ctr">
            <a:noFill/>
            <a:miter lim="800000"/>
            <a:headEnd/>
            <a:tailEnd/>
          </a:ln>
          <a:effectLst/>
        </p:spPr>
        <p:txBody>
          <a:bodyPr>
            <a:spAutoFit/>
          </a:bodyPr>
          <a:lstStyle/>
          <a:p>
            <a:pPr>
              <a:spcBef>
                <a:spcPct val="50000"/>
              </a:spcBef>
            </a:pPr>
            <a:r>
              <a:rPr lang="en-US" altLang="ko-KR" sz="2000" b="1" dirty="0"/>
              <a:t> </a:t>
            </a:r>
            <a:r>
              <a:rPr lang="ko-KR" altLang="en-US" sz="2000" b="1" dirty="0"/>
              <a:t>소화기</a:t>
            </a:r>
          </a:p>
          <a:p>
            <a:pPr algn="ctr">
              <a:lnSpc>
                <a:spcPct val="50000"/>
              </a:lnSpc>
              <a:spcBef>
                <a:spcPct val="50000"/>
              </a:spcBef>
            </a:pPr>
            <a:r>
              <a:rPr lang="ko-KR" altLang="en-US" sz="2000" b="1" dirty="0"/>
              <a:t>관련 증상</a:t>
            </a:r>
          </a:p>
        </p:txBody>
      </p:sp>
      <p:sp>
        <p:nvSpPr>
          <p:cNvPr id="259087" name="Text Box 15"/>
          <p:cNvSpPr txBox="1">
            <a:spLocks noChangeArrowheads="1"/>
          </p:cNvSpPr>
          <p:nvPr/>
        </p:nvSpPr>
        <p:spPr bwMode="auto">
          <a:xfrm>
            <a:off x="3606800" y="6521450"/>
            <a:ext cx="5537200" cy="336550"/>
          </a:xfrm>
          <a:prstGeom prst="rect">
            <a:avLst/>
          </a:prstGeom>
          <a:noFill/>
          <a:ln w="9525">
            <a:noFill/>
            <a:miter lim="800000"/>
            <a:headEnd/>
            <a:tailEnd/>
          </a:ln>
          <a:effectLst/>
        </p:spPr>
        <p:txBody>
          <a:bodyPr wrap="none">
            <a:spAutoFit/>
          </a:bodyPr>
          <a:lstStyle/>
          <a:p>
            <a:pPr latinLnBrk="0"/>
            <a:r>
              <a:rPr kumimoji="0" lang="ko-KR" altLang="en-US" sz="1600" b="1" dirty="0">
                <a:latin typeface="Times New Roman" pitchFamily="18" charset="0"/>
              </a:rPr>
              <a:t>유종선</a:t>
            </a:r>
            <a:r>
              <a:rPr kumimoji="0" lang="en-US" altLang="ko-KR" sz="1600" b="1" dirty="0">
                <a:latin typeface="Times New Roman" pitchFamily="18" charset="0"/>
              </a:rPr>
              <a:t>, </a:t>
            </a:r>
            <a:r>
              <a:rPr kumimoji="0" lang="ko-KR" altLang="en-US" sz="1600" b="1" dirty="0">
                <a:latin typeface="Times New Roman" pitchFamily="18" charset="0"/>
              </a:rPr>
              <a:t>대한소화관운동학회 총서 </a:t>
            </a:r>
            <a:r>
              <a:rPr kumimoji="0" lang="en-US" altLang="ko-KR" sz="1600" b="1" dirty="0">
                <a:latin typeface="Times New Roman" pitchFamily="18" charset="0"/>
              </a:rPr>
              <a:t>3 (</a:t>
            </a:r>
            <a:r>
              <a:rPr kumimoji="0" lang="ko-KR" altLang="en-US" sz="1600" b="1" dirty="0" err="1">
                <a:latin typeface="Times New Roman" pitchFamily="18" charset="0"/>
              </a:rPr>
              <a:t>위식도역류질환</a:t>
            </a:r>
            <a:r>
              <a:rPr kumimoji="0" lang="en-US" altLang="ko-KR" sz="1600" b="1" dirty="0">
                <a:latin typeface="Times New Roman" pitchFamily="18" charset="0"/>
              </a:rPr>
              <a:t>);46-47 </a:t>
            </a:r>
          </a:p>
        </p:txBody>
      </p:sp>
      <p:sp>
        <p:nvSpPr>
          <p:cNvPr id="259088" name="Rectangle 16"/>
          <p:cNvSpPr>
            <a:spLocks noGrp="1" noChangeArrowheads="1"/>
          </p:cNvSpPr>
          <p:nvPr>
            <p:ph type="title"/>
          </p:nvPr>
        </p:nvSpPr>
        <p:spPr bwMode="auto">
          <a:xfrm>
            <a:off x="611560" y="692696"/>
            <a:ext cx="7772400" cy="720080"/>
          </a:xfrm>
          <a:noFill/>
          <a:ln>
            <a:miter lim="800000"/>
            <a:headEnd/>
            <a:tailEnd/>
          </a:ln>
        </p:spPr>
        <p:txBody>
          <a:bodyPr vert="horz" wrap="square" lIns="91440" tIns="45720" rIns="91440" bIns="45720" numCol="1" anchor="t" anchorCtr="0" compatLnSpc="1">
            <a:prstTxWarp prst="textNoShape">
              <a:avLst/>
            </a:prstTxWarp>
          </a:bodyPr>
          <a:lstStyle/>
          <a:p>
            <a:r>
              <a:rPr lang="en-US" altLang="ko-KR" sz="3600" b="1" dirty="0">
                <a:latin typeface="휴먼엑스포" pitchFamily="18" charset="-127"/>
                <a:ea typeface="휴먼엑스포" pitchFamily="18" charset="-127"/>
              </a:rPr>
              <a:t>GER Symptoms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5651500" y="6381750"/>
            <a:ext cx="3281363" cy="381000"/>
          </a:xfrm>
          <a:prstGeom prst="rect">
            <a:avLst/>
          </a:prstGeom>
          <a:solidFill>
            <a:schemeClr val="bg1"/>
          </a:solidFill>
          <a:ln w="9525">
            <a:noFill/>
            <a:miter lim="800000"/>
            <a:headEnd/>
            <a:tailEnd/>
          </a:ln>
        </p:spPr>
        <p:txBody>
          <a:bodyPr lIns="0" anchor="b"/>
          <a:lstStyle/>
          <a:p>
            <a:pPr algn="ctr">
              <a:lnSpc>
                <a:spcPct val="90000"/>
              </a:lnSpc>
              <a:spcBef>
                <a:spcPct val="20000"/>
              </a:spcBef>
              <a:buSzPct val="70000"/>
            </a:pPr>
            <a:r>
              <a:rPr kumimoji="0" lang="en-US" altLang="ko-KR" sz="1600" i="1">
                <a:latin typeface="맑은 고딕" pitchFamily="50" charset="-127"/>
                <a:ea typeface="맑은 고딕" pitchFamily="50" charset="-127"/>
              </a:rPr>
              <a:t>2006 </a:t>
            </a:r>
            <a:r>
              <a:rPr kumimoji="0" lang="ko-KR" altLang="en-US" sz="1600" i="1">
                <a:latin typeface="맑은 고딕" pitchFamily="50" charset="-127"/>
                <a:ea typeface="맑은 고딕" pitchFamily="50" charset="-127"/>
              </a:rPr>
              <a:t>전국 </a:t>
            </a:r>
            <a:r>
              <a:rPr kumimoji="0" lang="en-US" altLang="ko-KR" sz="1600" i="1">
                <a:latin typeface="맑은 고딕" pitchFamily="50" charset="-127"/>
                <a:ea typeface="맑은 고딕" pitchFamily="50" charset="-127"/>
              </a:rPr>
              <a:t>“</a:t>
            </a:r>
            <a:r>
              <a:rPr kumimoji="0" lang="ko-KR" altLang="en-US" sz="1600" i="1">
                <a:latin typeface="맑은 고딕" pitchFamily="50" charset="-127"/>
                <a:ea typeface="맑은 고딕" pitchFamily="50" charset="-127"/>
              </a:rPr>
              <a:t>속쓰림” 유병율 조사</a:t>
            </a:r>
          </a:p>
        </p:txBody>
      </p:sp>
      <p:sp>
        <p:nvSpPr>
          <p:cNvPr id="2052" name="Text Box 4"/>
          <p:cNvSpPr txBox="1">
            <a:spLocks noChangeArrowheads="1"/>
          </p:cNvSpPr>
          <p:nvPr/>
        </p:nvSpPr>
        <p:spPr bwMode="auto">
          <a:xfrm>
            <a:off x="7207250" y="3946525"/>
            <a:ext cx="914400" cy="366713"/>
          </a:xfrm>
          <a:prstGeom prst="rect">
            <a:avLst/>
          </a:prstGeom>
          <a:noFill/>
          <a:ln w="0">
            <a:noFill/>
            <a:miter lim="800000"/>
            <a:headEnd/>
            <a:tailEnd/>
          </a:ln>
        </p:spPr>
        <p:txBody>
          <a:bodyPr>
            <a:spAutoFit/>
          </a:bodyPr>
          <a:lstStyle/>
          <a:p>
            <a:pPr eaLnBrk="0" hangingPunct="0">
              <a:lnSpc>
                <a:spcPct val="90000"/>
              </a:lnSpc>
              <a:spcBef>
                <a:spcPct val="50000"/>
              </a:spcBef>
              <a:buClr>
                <a:srgbClr val="FF9933"/>
              </a:buClr>
              <a:buFont typeface="Wingdings" pitchFamily="2" charset="2"/>
              <a:buNone/>
            </a:pPr>
            <a:r>
              <a:rPr kumimoji="0" lang="ko-KR" altLang="en-US" sz="2000">
                <a:solidFill>
                  <a:schemeClr val="bg1"/>
                </a:solidFill>
                <a:latin typeface="맑은 고딕" pitchFamily="50" charset="-127"/>
                <a:ea typeface="맑은 고딕" pitchFamily="50" charset="-127"/>
              </a:rPr>
              <a:t>남자</a:t>
            </a:r>
          </a:p>
        </p:txBody>
      </p:sp>
      <p:sp>
        <p:nvSpPr>
          <p:cNvPr id="2053" name="Text Box 5"/>
          <p:cNvSpPr txBox="1">
            <a:spLocks noChangeArrowheads="1"/>
          </p:cNvSpPr>
          <p:nvPr/>
        </p:nvSpPr>
        <p:spPr bwMode="auto">
          <a:xfrm>
            <a:off x="5454650" y="1431925"/>
            <a:ext cx="2590800" cy="274638"/>
          </a:xfrm>
          <a:prstGeom prst="rect">
            <a:avLst/>
          </a:prstGeom>
          <a:noFill/>
          <a:ln w="9525">
            <a:noFill/>
            <a:miter lim="800000"/>
            <a:headEnd/>
            <a:tailEnd/>
          </a:ln>
        </p:spPr>
        <p:txBody>
          <a:bodyPr>
            <a:spAutoFit/>
          </a:bodyPr>
          <a:lstStyle/>
          <a:p>
            <a:pPr>
              <a:spcBef>
                <a:spcPct val="50000"/>
              </a:spcBef>
            </a:pPr>
            <a:endParaRPr lang="en-US" altLang="ko-KR" sz="1200">
              <a:latin typeface="맑은 고딕" pitchFamily="50" charset="-127"/>
              <a:ea typeface="맑은 고딕" pitchFamily="50" charset="-127"/>
            </a:endParaRPr>
          </a:p>
        </p:txBody>
      </p:sp>
      <p:graphicFrame>
        <p:nvGraphicFramePr>
          <p:cNvPr id="2050" name="Object 6"/>
          <p:cNvGraphicFramePr>
            <a:graphicFrameLocks noChangeAspect="1"/>
          </p:cNvGraphicFramePr>
          <p:nvPr/>
        </p:nvGraphicFramePr>
        <p:xfrm>
          <a:off x="3905250" y="2355800"/>
          <a:ext cx="4915222" cy="3348032"/>
        </p:xfrm>
        <a:graphic>
          <a:graphicData uri="http://schemas.openxmlformats.org/presentationml/2006/ole">
            <p:oleObj spid="_x0000_s33794" name="Chart" r:id="rId4" imgW="8210550" imgH="4067175" progId="MSGraph.Chart.8">
              <p:embed followColorScheme="full"/>
            </p:oleObj>
          </a:graphicData>
        </a:graphic>
      </p:graphicFrame>
      <p:sp>
        <p:nvSpPr>
          <p:cNvPr id="2054" name="Text Box 7"/>
          <p:cNvSpPr txBox="1">
            <a:spLocks noChangeArrowheads="1"/>
          </p:cNvSpPr>
          <p:nvPr/>
        </p:nvSpPr>
        <p:spPr bwMode="auto">
          <a:xfrm>
            <a:off x="4830763" y="1376363"/>
            <a:ext cx="4143375" cy="366712"/>
          </a:xfrm>
          <a:prstGeom prst="rect">
            <a:avLst/>
          </a:prstGeom>
          <a:noFill/>
          <a:ln w="0">
            <a:noFill/>
            <a:miter lim="800000"/>
            <a:headEnd/>
            <a:tailEnd/>
          </a:ln>
        </p:spPr>
        <p:txBody>
          <a:bodyPr>
            <a:spAutoFit/>
          </a:bodyPr>
          <a:lstStyle/>
          <a:p>
            <a:pPr algn="ctr" eaLnBrk="0" hangingPunct="0">
              <a:lnSpc>
                <a:spcPct val="90000"/>
              </a:lnSpc>
              <a:spcBef>
                <a:spcPct val="50000"/>
              </a:spcBef>
              <a:buClr>
                <a:srgbClr val="FF9933"/>
              </a:buClr>
              <a:buFont typeface="Wingdings" pitchFamily="2" charset="2"/>
              <a:buNone/>
            </a:pPr>
            <a:r>
              <a:rPr kumimoji="0" lang="ko-KR" altLang="en-US" sz="2000" u="sng">
                <a:latin typeface="맑은 고딕" pitchFamily="50" charset="-127"/>
                <a:ea typeface="맑은 고딕" pitchFamily="50" charset="-127"/>
              </a:rPr>
              <a:t>한국인의 “속쓰림”</a:t>
            </a:r>
            <a:r>
              <a:rPr kumimoji="0" lang="en-US" altLang="ko-KR" sz="2000" u="sng">
                <a:latin typeface="맑은 고딕" pitchFamily="50" charset="-127"/>
                <a:ea typeface="맑은 고딕" pitchFamily="50" charset="-127"/>
              </a:rPr>
              <a:t>=Heartburn</a:t>
            </a:r>
          </a:p>
        </p:txBody>
      </p:sp>
      <p:sp>
        <p:nvSpPr>
          <p:cNvPr id="2055" name="Text Box 8"/>
          <p:cNvSpPr txBox="1">
            <a:spLocks noChangeArrowheads="1"/>
          </p:cNvSpPr>
          <p:nvPr/>
        </p:nvSpPr>
        <p:spPr bwMode="auto">
          <a:xfrm>
            <a:off x="7710488" y="1662113"/>
            <a:ext cx="1260475" cy="369887"/>
          </a:xfrm>
          <a:prstGeom prst="rect">
            <a:avLst/>
          </a:prstGeom>
          <a:noFill/>
          <a:ln w="9525">
            <a:noFill/>
            <a:miter lim="800000"/>
            <a:headEnd/>
            <a:tailEnd/>
          </a:ln>
        </p:spPr>
        <p:txBody>
          <a:bodyPr wrap="none">
            <a:spAutoFit/>
          </a:bodyPr>
          <a:lstStyle/>
          <a:p>
            <a:pPr algn="ctr"/>
            <a:r>
              <a:rPr lang="en-US" altLang="ko-KR">
                <a:latin typeface="맑은 고딕" pitchFamily="50" charset="-127"/>
                <a:ea typeface="맑은 고딕" pitchFamily="50" charset="-127"/>
              </a:rPr>
              <a:t>N=16,575</a:t>
            </a:r>
          </a:p>
        </p:txBody>
      </p:sp>
      <p:sp>
        <p:nvSpPr>
          <p:cNvPr id="2056" name="Text Box 9"/>
          <p:cNvSpPr txBox="1">
            <a:spLocks noChangeArrowheads="1"/>
          </p:cNvSpPr>
          <p:nvPr/>
        </p:nvSpPr>
        <p:spPr bwMode="auto">
          <a:xfrm>
            <a:off x="115888" y="1354138"/>
            <a:ext cx="3373437" cy="979487"/>
          </a:xfrm>
          <a:prstGeom prst="rect">
            <a:avLst/>
          </a:prstGeom>
          <a:noFill/>
          <a:ln w="9525">
            <a:noFill/>
            <a:miter lim="800000"/>
            <a:headEnd/>
            <a:tailEnd/>
          </a:ln>
        </p:spPr>
        <p:txBody>
          <a:bodyPr wrap="none">
            <a:spAutoFit/>
          </a:bodyPr>
          <a:lstStyle/>
          <a:p>
            <a:r>
              <a:rPr lang="en-US" altLang="ko-KR">
                <a:latin typeface="맑은 고딕" pitchFamily="50" charset="-127"/>
                <a:ea typeface="맑은 고딕" pitchFamily="50" charset="-127"/>
              </a:rPr>
              <a:t>Q. “</a:t>
            </a:r>
            <a:r>
              <a:rPr lang="ko-KR" altLang="en-US">
                <a:latin typeface="맑은 고딕" pitchFamily="50" charset="-127"/>
                <a:ea typeface="맑은 고딕" pitchFamily="50" charset="-127"/>
              </a:rPr>
              <a:t>속쓰림” 증상이 있습니까</a:t>
            </a:r>
            <a:r>
              <a:rPr lang="en-US" altLang="ko-KR">
                <a:latin typeface="맑은 고딕" pitchFamily="50" charset="-127"/>
                <a:ea typeface="맑은 고딕" pitchFamily="50" charset="-127"/>
              </a:rPr>
              <a:t>? </a:t>
            </a:r>
          </a:p>
          <a:p>
            <a:pPr>
              <a:lnSpc>
                <a:spcPct val="120000"/>
              </a:lnSpc>
            </a:pPr>
            <a:r>
              <a:rPr lang="en-US" altLang="ko-KR">
                <a:latin typeface="맑은 고딕" pitchFamily="50" charset="-127"/>
                <a:ea typeface="맑은 고딕" pitchFamily="50" charset="-127"/>
              </a:rPr>
              <a:t>    </a:t>
            </a:r>
            <a:r>
              <a:rPr lang="en-US" altLang="ko-KR">
                <a:latin typeface="맑은 고딕" pitchFamily="50" charset="-127"/>
                <a:ea typeface="맑은 고딕" pitchFamily="50" charset="-127"/>
                <a:sym typeface="Wingdings" pitchFamily="2" charset="2"/>
              </a:rPr>
              <a:t> “</a:t>
            </a:r>
            <a:r>
              <a:rPr lang="ko-KR" altLang="en-US">
                <a:latin typeface="맑은 고딕" pitchFamily="50" charset="-127"/>
                <a:ea typeface="맑은 고딕" pitchFamily="50" charset="-127"/>
                <a:sym typeface="Wingdings" pitchFamily="2" charset="2"/>
              </a:rPr>
              <a:t>예” </a:t>
            </a:r>
            <a:r>
              <a:rPr lang="en-US" altLang="ko-KR">
                <a:solidFill>
                  <a:srgbClr val="0000FF"/>
                </a:solidFill>
                <a:latin typeface="맑은 고딕" pitchFamily="50" charset="-127"/>
                <a:ea typeface="맑은 고딕" pitchFamily="50" charset="-127"/>
                <a:sym typeface="Wingdings" pitchFamily="2" charset="2"/>
              </a:rPr>
              <a:t>(N=16,575)</a:t>
            </a:r>
          </a:p>
          <a:p>
            <a:endParaRPr lang="en-US" altLang="ko-KR">
              <a:solidFill>
                <a:srgbClr val="0000FF"/>
              </a:solidFill>
              <a:latin typeface="맑은 고딕" pitchFamily="50" charset="-127"/>
              <a:ea typeface="맑은 고딕" pitchFamily="50" charset="-127"/>
            </a:endParaRPr>
          </a:p>
        </p:txBody>
      </p:sp>
      <p:sp>
        <p:nvSpPr>
          <p:cNvPr id="2057" name="AutoShape 10"/>
          <p:cNvSpPr>
            <a:spLocks noChangeArrowheads="1"/>
          </p:cNvSpPr>
          <p:nvPr/>
        </p:nvSpPr>
        <p:spPr bwMode="auto">
          <a:xfrm>
            <a:off x="1541463" y="2373313"/>
            <a:ext cx="366712" cy="531812"/>
          </a:xfrm>
          <a:prstGeom prst="downArrow">
            <a:avLst>
              <a:gd name="adj1" fmla="val 50000"/>
              <a:gd name="adj2" fmla="val 36255"/>
            </a:avLst>
          </a:prstGeom>
          <a:solidFill>
            <a:schemeClr val="accent1"/>
          </a:solidFill>
          <a:ln w="9525">
            <a:solidFill>
              <a:schemeClr val="tx1"/>
            </a:solidFill>
            <a:miter lim="800000"/>
            <a:headEnd/>
            <a:tailEnd/>
          </a:ln>
        </p:spPr>
        <p:txBody>
          <a:bodyPr vert="eaVert" wrap="none" anchor="ctr"/>
          <a:lstStyle/>
          <a:p>
            <a:endParaRPr lang="ko-KR" altLang="en-US">
              <a:latin typeface="맑은 고딕" pitchFamily="50" charset="-127"/>
              <a:ea typeface="맑은 고딕" pitchFamily="50" charset="-127"/>
            </a:endParaRPr>
          </a:p>
        </p:txBody>
      </p:sp>
      <p:sp>
        <p:nvSpPr>
          <p:cNvPr id="2058" name="Text Box 11"/>
          <p:cNvSpPr txBox="1">
            <a:spLocks noChangeArrowheads="1"/>
          </p:cNvSpPr>
          <p:nvPr/>
        </p:nvSpPr>
        <p:spPr bwMode="auto">
          <a:xfrm>
            <a:off x="15875" y="3208338"/>
            <a:ext cx="5348288" cy="2505075"/>
          </a:xfrm>
          <a:prstGeom prst="rect">
            <a:avLst/>
          </a:prstGeom>
          <a:noFill/>
          <a:ln w="9525">
            <a:noFill/>
            <a:miter lim="800000"/>
            <a:headEnd/>
            <a:tailEnd/>
          </a:ln>
        </p:spPr>
        <p:txBody>
          <a:bodyPr>
            <a:spAutoFit/>
          </a:bodyPr>
          <a:lstStyle/>
          <a:p>
            <a:pPr marL="342900" indent="-342900"/>
            <a:r>
              <a:rPr lang="en-US" altLang="ko-KR">
                <a:latin typeface="맑은 고딕" pitchFamily="50" charset="-127"/>
                <a:ea typeface="맑은 고딕" pitchFamily="50" charset="-127"/>
              </a:rPr>
              <a:t>Q</a:t>
            </a:r>
            <a:r>
              <a:rPr lang="en-US" altLang="ko-KR" sz="1400">
                <a:latin typeface="맑은 고딕" pitchFamily="50" charset="-127"/>
                <a:ea typeface="맑은 고딕" pitchFamily="50" charset="-127"/>
              </a:rPr>
              <a:t>1-1</a:t>
            </a:r>
            <a:r>
              <a:rPr lang="en-US" altLang="ko-KR">
                <a:latin typeface="맑은 고딕" pitchFamily="50" charset="-127"/>
                <a:ea typeface="맑은 고딕" pitchFamily="50" charset="-127"/>
              </a:rPr>
              <a:t>. </a:t>
            </a:r>
            <a:r>
              <a:rPr lang="ko-KR" altLang="en-US">
                <a:latin typeface="맑은 고딕" pitchFamily="50" charset="-127"/>
                <a:ea typeface="맑은 고딕" pitchFamily="50" charset="-127"/>
              </a:rPr>
              <a:t>귀하의 “속쓰림”을 가장 잘 표현한 설명에 </a:t>
            </a:r>
            <a:endParaRPr lang="ko-KR" altLang="en-US" u="sng">
              <a:latin typeface="맑은 고딕" pitchFamily="50" charset="-127"/>
              <a:ea typeface="맑은 고딕" pitchFamily="50" charset="-127"/>
            </a:endParaRPr>
          </a:p>
          <a:p>
            <a:pPr marL="342900" indent="-342900"/>
            <a:r>
              <a:rPr lang="ko-KR" altLang="en-US">
                <a:latin typeface="맑은 고딕" pitchFamily="50" charset="-127"/>
                <a:ea typeface="맑은 고딕" pitchFamily="50" charset="-127"/>
              </a:rPr>
              <a:t>        </a:t>
            </a:r>
            <a:r>
              <a:rPr lang="ko-KR" altLang="en-US" u="sng">
                <a:latin typeface="맑은 고딕" pitchFamily="50" charset="-127"/>
                <a:ea typeface="맑은 고딕" pitchFamily="50" charset="-127"/>
              </a:rPr>
              <a:t>모두 표시</a:t>
            </a:r>
            <a:r>
              <a:rPr lang="ko-KR" altLang="en-US">
                <a:latin typeface="맑은 고딕" pitchFamily="50" charset="-127"/>
                <a:ea typeface="맑은 고딕" pitchFamily="50" charset="-127"/>
              </a:rPr>
              <a:t>해 주십시오</a:t>
            </a:r>
            <a:r>
              <a:rPr lang="en-US" altLang="ko-KR">
                <a:latin typeface="맑은 고딕" pitchFamily="50" charset="-127"/>
                <a:ea typeface="맑은 고딕" pitchFamily="50" charset="-127"/>
              </a:rPr>
              <a:t>.</a:t>
            </a:r>
          </a:p>
          <a:p>
            <a:pPr marL="342900" indent="-342900">
              <a:lnSpc>
                <a:spcPct val="120000"/>
              </a:lnSpc>
            </a:pPr>
            <a:r>
              <a:rPr lang="en-US" altLang="ko-KR">
                <a:latin typeface="맑은 고딕" pitchFamily="50" charset="-127"/>
                <a:ea typeface="맑은 고딕" pitchFamily="50" charset="-127"/>
              </a:rPr>
              <a:t>    </a:t>
            </a:r>
            <a:r>
              <a:rPr lang="en-US" altLang="ko-KR" sz="1600">
                <a:latin typeface="맑은 고딕" pitchFamily="50" charset="-127"/>
                <a:ea typeface="맑은 고딕" pitchFamily="50" charset="-127"/>
              </a:rPr>
              <a:t>1. </a:t>
            </a:r>
            <a:r>
              <a:rPr lang="ko-KR" altLang="en-US" sz="1600">
                <a:latin typeface="맑은 고딕" pitchFamily="50" charset="-127"/>
                <a:ea typeface="맑은 고딕" pitchFamily="50" charset="-127"/>
              </a:rPr>
              <a:t>가슴이 쓰리다</a:t>
            </a:r>
            <a:r>
              <a:rPr lang="en-US" altLang="ko-KR" sz="1600">
                <a:latin typeface="맑은 고딕" pitchFamily="50" charset="-127"/>
                <a:ea typeface="맑은 고딕" pitchFamily="50" charset="-127"/>
              </a:rPr>
              <a:t>. </a:t>
            </a:r>
            <a:r>
              <a:rPr lang="ko-KR" altLang="en-US" sz="1600">
                <a:latin typeface="맑은 고딕" pitchFamily="50" charset="-127"/>
                <a:ea typeface="맑은 고딕" pitchFamily="50" charset="-127"/>
              </a:rPr>
              <a:t>따갑다</a:t>
            </a:r>
            <a:r>
              <a:rPr lang="en-US" altLang="ko-KR" sz="1600">
                <a:latin typeface="맑은 고딕" pitchFamily="50" charset="-127"/>
                <a:ea typeface="맑은 고딕" pitchFamily="50" charset="-127"/>
              </a:rPr>
              <a:t>. </a:t>
            </a:r>
            <a:r>
              <a:rPr lang="en-US" altLang="ko-KR" sz="1600">
                <a:solidFill>
                  <a:srgbClr val="0000FF"/>
                </a:solidFill>
                <a:latin typeface="맑은 고딕" pitchFamily="50" charset="-127"/>
                <a:ea typeface="맑은 고딕" pitchFamily="50" charset="-127"/>
              </a:rPr>
              <a:t>(56.8%)</a:t>
            </a:r>
          </a:p>
          <a:p>
            <a:pPr marL="342900" indent="-342900">
              <a:lnSpc>
                <a:spcPct val="130000"/>
              </a:lnSpc>
            </a:pPr>
            <a:r>
              <a:rPr lang="en-US" altLang="ko-KR" sz="1600">
                <a:latin typeface="맑은 고딕" pitchFamily="50" charset="-127"/>
                <a:ea typeface="맑은 고딕" pitchFamily="50" charset="-127"/>
              </a:rPr>
              <a:t>    2. </a:t>
            </a:r>
            <a:r>
              <a:rPr lang="ko-KR" altLang="en-US" sz="1600">
                <a:latin typeface="맑은 고딕" pitchFamily="50" charset="-127"/>
                <a:ea typeface="맑은 고딕" pitchFamily="50" charset="-127"/>
              </a:rPr>
              <a:t>명치 아래에 고추가루를 뿌려놓은 것처럼 </a:t>
            </a:r>
          </a:p>
          <a:p>
            <a:pPr marL="342900" indent="-342900"/>
            <a:r>
              <a:rPr lang="ko-KR" altLang="en-US" sz="1600">
                <a:latin typeface="맑은 고딕" pitchFamily="50" charset="-127"/>
                <a:ea typeface="맑은 고딕" pitchFamily="50" charset="-127"/>
              </a:rPr>
              <a:t>        화끈거린다</a:t>
            </a:r>
            <a:r>
              <a:rPr lang="en-US" altLang="ko-KR" sz="1600">
                <a:latin typeface="맑은 고딕" pitchFamily="50" charset="-127"/>
                <a:ea typeface="맑은 고딕" pitchFamily="50" charset="-127"/>
              </a:rPr>
              <a:t>. </a:t>
            </a:r>
            <a:r>
              <a:rPr lang="en-US" altLang="ko-KR" sz="1600">
                <a:solidFill>
                  <a:srgbClr val="0000FF"/>
                </a:solidFill>
                <a:latin typeface="맑은 고딕" pitchFamily="50" charset="-127"/>
                <a:ea typeface="맑은 고딕" pitchFamily="50" charset="-127"/>
              </a:rPr>
              <a:t>(28.3%)</a:t>
            </a:r>
          </a:p>
          <a:p>
            <a:pPr marL="342900" indent="-342900">
              <a:lnSpc>
                <a:spcPct val="130000"/>
              </a:lnSpc>
            </a:pPr>
            <a:r>
              <a:rPr lang="en-US" altLang="ko-KR" sz="1600">
                <a:latin typeface="맑은 고딕" pitchFamily="50" charset="-127"/>
                <a:ea typeface="맑은 고딕" pitchFamily="50" charset="-127"/>
              </a:rPr>
              <a:t>    3. </a:t>
            </a:r>
            <a:r>
              <a:rPr lang="ko-KR" altLang="en-US" sz="1600">
                <a:latin typeface="맑은 고딕" pitchFamily="50" charset="-127"/>
                <a:ea typeface="맑은 고딕" pitchFamily="50" charset="-127"/>
              </a:rPr>
              <a:t>명치 부위에서 쓰린 것이 치밀어 오른다</a:t>
            </a:r>
            <a:r>
              <a:rPr lang="en-US" altLang="ko-KR" sz="1600">
                <a:latin typeface="맑은 고딕" pitchFamily="50" charset="-127"/>
                <a:ea typeface="맑은 고딕" pitchFamily="50" charset="-127"/>
              </a:rPr>
              <a:t>. </a:t>
            </a:r>
            <a:r>
              <a:rPr lang="en-US" altLang="ko-KR" sz="1600">
                <a:solidFill>
                  <a:srgbClr val="0000FF"/>
                </a:solidFill>
                <a:latin typeface="맑은 고딕" pitchFamily="50" charset="-127"/>
                <a:ea typeface="맑은 고딕" pitchFamily="50" charset="-127"/>
              </a:rPr>
              <a:t>(30.6%)</a:t>
            </a:r>
          </a:p>
          <a:p>
            <a:pPr marL="342900" indent="-342900">
              <a:lnSpc>
                <a:spcPct val="130000"/>
              </a:lnSpc>
            </a:pPr>
            <a:r>
              <a:rPr lang="en-US" altLang="ko-KR" sz="1600">
                <a:latin typeface="맑은 고딕" pitchFamily="50" charset="-127"/>
                <a:ea typeface="맑은 고딕" pitchFamily="50" charset="-127"/>
              </a:rPr>
              <a:t>    4. </a:t>
            </a:r>
            <a:r>
              <a:rPr lang="ko-KR" altLang="en-US" sz="1600">
                <a:latin typeface="맑은 고딕" pitchFamily="50" charset="-127"/>
                <a:ea typeface="맑은 고딕" pitchFamily="50" charset="-127"/>
              </a:rPr>
              <a:t>가슴뼈 뒤가 타는 것같다</a:t>
            </a:r>
            <a:r>
              <a:rPr lang="en-US" altLang="ko-KR" sz="1600">
                <a:latin typeface="맑은 고딕" pitchFamily="50" charset="-127"/>
                <a:ea typeface="맑은 고딕" pitchFamily="50" charset="-127"/>
              </a:rPr>
              <a:t>. </a:t>
            </a:r>
            <a:r>
              <a:rPr lang="en-US" altLang="ko-KR" sz="1600">
                <a:solidFill>
                  <a:srgbClr val="0000FF"/>
                </a:solidFill>
                <a:latin typeface="맑은 고딕" pitchFamily="50" charset="-127"/>
                <a:ea typeface="맑은 고딕" pitchFamily="50" charset="-127"/>
              </a:rPr>
              <a:t>(11.4%)</a:t>
            </a:r>
          </a:p>
          <a:p>
            <a:pPr marL="342900" indent="-342900">
              <a:lnSpc>
                <a:spcPct val="130000"/>
              </a:lnSpc>
            </a:pPr>
            <a:r>
              <a:rPr lang="en-US" altLang="ko-KR" sz="1600">
                <a:latin typeface="맑은 고딕" pitchFamily="50" charset="-127"/>
                <a:ea typeface="맑은 고딕" pitchFamily="50" charset="-127"/>
              </a:rPr>
              <a:t>    5. </a:t>
            </a:r>
            <a:r>
              <a:rPr lang="ko-KR" altLang="en-US" sz="1600">
                <a:latin typeface="맑은 고딕" pitchFamily="50" charset="-127"/>
                <a:ea typeface="맑은 고딕" pitchFamily="50" charset="-127"/>
              </a:rPr>
              <a:t>위 증상 중 해당 사항 없다</a:t>
            </a:r>
            <a:r>
              <a:rPr lang="en-US" altLang="ko-KR" sz="1600">
                <a:latin typeface="맑은 고딕" pitchFamily="50" charset="-127"/>
                <a:ea typeface="맑은 고딕" pitchFamily="50" charset="-127"/>
              </a:rPr>
              <a:t>. </a:t>
            </a:r>
            <a:r>
              <a:rPr lang="en-US" altLang="ko-KR" sz="1600">
                <a:solidFill>
                  <a:srgbClr val="0000FF"/>
                </a:solidFill>
                <a:latin typeface="맑은 고딕" pitchFamily="50" charset="-127"/>
                <a:ea typeface="맑은 고딕" pitchFamily="50" charset="-127"/>
              </a:rPr>
              <a:t>(12.5%)</a:t>
            </a:r>
          </a:p>
        </p:txBody>
      </p:sp>
      <p:sp>
        <p:nvSpPr>
          <p:cNvPr id="2059" name="Text Box 12"/>
          <p:cNvSpPr txBox="1">
            <a:spLocks noChangeArrowheads="1"/>
          </p:cNvSpPr>
          <p:nvPr/>
        </p:nvSpPr>
        <p:spPr bwMode="auto">
          <a:xfrm>
            <a:off x="6940550" y="5314950"/>
            <a:ext cx="1704975" cy="647700"/>
          </a:xfrm>
          <a:prstGeom prst="rect">
            <a:avLst/>
          </a:prstGeom>
          <a:noFill/>
          <a:ln w="9525">
            <a:noFill/>
            <a:miter lim="800000"/>
            <a:headEnd/>
            <a:tailEnd/>
          </a:ln>
        </p:spPr>
        <p:txBody>
          <a:bodyPr wrap="none">
            <a:spAutoFit/>
          </a:bodyPr>
          <a:lstStyle/>
          <a:p>
            <a:pPr algn="ctr"/>
            <a:r>
              <a:rPr lang="en-US" altLang="ko-KR">
                <a:latin typeface="맑은 고딕" pitchFamily="50" charset="-127"/>
                <a:ea typeface="맑은 고딕" pitchFamily="50" charset="-127"/>
              </a:rPr>
              <a:t>1~4</a:t>
            </a:r>
            <a:r>
              <a:rPr lang="ko-KR" altLang="en-US">
                <a:latin typeface="맑은 고딕" pitchFamily="50" charset="-127"/>
                <a:ea typeface="맑은 고딕" pitchFamily="50" charset="-127"/>
              </a:rPr>
              <a:t>번 표현 중</a:t>
            </a:r>
          </a:p>
          <a:p>
            <a:pPr algn="ctr"/>
            <a:r>
              <a:rPr lang="en-US" altLang="ko-KR">
                <a:latin typeface="맑은 고딕" pitchFamily="50" charset="-127"/>
                <a:ea typeface="맑은 고딕" pitchFamily="50" charset="-127"/>
              </a:rPr>
              <a:t>1</a:t>
            </a:r>
            <a:r>
              <a:rPr lang="ko-KR" altLang="en-US">
                <a:latin typeface="맑은 고딕" pitchFamily="50" charset="-127"/>
                <a:ea typeface="맑은 고딕" pitchFamily="50" charset="-127"/>
              </a:rPr>
              <a:t>개 이상 선택</a:t>
            </a:r>
          </a:p>
        </p:txBody>
      </p:sp>
      <p:sp>
        <p:nvSpPr>
          <p:cNvPr id="2060" name="Text Box 13"/>
          <p:cNvSpPr txBox="1">
            <a:spLocks noChangeArrowheads="1"/>
          </p:cNvSpPr>
          <p:nvPr/>
        </p:nvSpPr>
        <p:spPr bwMode="auto">
          <a:xfrm>
            <a:off x="6646863" y="2305050"/>
            <a:ext cx="877887" cy="369888"/>
          </a:xfrm>
          <a:prstGeom prst="rect">
            <a:avLst/>
          </a:prstGeom>
          <a:noFill/>
          <a:ln w="9525">
            <a:noFill/>
            <a:miter lim="800000"/>
            <a:headEnd/>
            <a:tailEnd/>
          </a:ln>
        </p:spPr>
        <p:txBody>
          <a:bodyPr wrap="none">
            <a:spAutoFit/>
          </a:bodyPr>
          <a:lstStyle/>
          <a:p>
            <a:r>
              <a:rPr lang="ko-KR" altLang="en-US">
                <a:latin typeface="맑은 고딕" pitchFamily="50" charset="-127"/>
                <a:ea typeface="맑은 고딕" pitchFamily="50" charset="-127"/>
              </a:rPr>
              <a:t>무응답</a:t>
            </a:r>
          </a:p>
        </p:txBody>
      </p:sp>
      <p:sp>
        <p:nvSpPr>
          <p:cNvPr id="2061" name="Text Box 14"/>
          <p:cNvSpPr txBox="1">
            <a:spLocks noChangeArrowheads="1"/>
          </p:cNvSpPr>
          <p:nvPr/>
        </p:nvSpPr>
        <p:spPr bwMode="auto">
          <a:xfrm>
            <a:off x="4932363" y="2305050"/>
            <a:ext cx="1570037" cy="369888"/>
          </a:xfrm>
          <a:prstGeom prst="rect">
            <a:avLst/>
          </a:prstGeom>
          <a:noFill/>
          <a:ln w="9525">
            <a:noFill/>
            <a:miter lim="800000"/>
            <a:headEnd/>
            <a:tailEnd/>
          </a:ln>
        </p:spPr>
        <p:txBody>
          <a:bodyPr wrap="none">
            <a:spAutoFit/>
          </a:bodyPr>
          <a:lstStyle/>
          <a:p>
            <a:r>
              <a:rPr lang="ko-KR" altLang="en-US">
                <a:latin typeface="맑은 고딕" pitchFamily="50" charset="-127"/>
                <a:ea typeface="맑은 고딕" pitchFamily="50" charset="-127"/>
              </a:rPr>
              <a:t>해당사항없음</a:t>
            </a:r>
          </a:p>
        </p:txBody>
      </p:sp>
      <p:sp>
        <p:nvSpPr>
          <p:cNvPr id="15" name="Rectangle 2"/>
          <p:cNvSpPr txBox="1">
            <a:spLocks noChangeArrowheads="1"/>
          </p:cNvSpPr>
          <p:nvPr/>
        </p:nvSpPr>
        <p:spPr bwMode="auto">
          <a:xfrm>
            <a:off x="36513" y="74613"/>
            <a:ext cx="9144000" cy="762000"/>
          </a:xfrm>
          <a:prstGeom prst="rect">
            <a:avLst/>
          </a:prstGeom>
          <a:noFill/>
          <a:ln w="9525">
            <a:noFill/>
            <a:miter lim="800000"/>
            <a:headEnd/>
            <a:tailEnd/>
          </a:ln>
          <a:effectLst>
            <a:outerShdw dist="35921" dir="2700000" algn="ctr" rotWithShape="0">
              <a:schemeClr val="accent1"/>
            </a:outerShdw>
          </a:effectLst>
        </p:spPr>
        <p:txBody>
          <a:bodyPr anchor="ctr"/>
          <a:lstStyle/>
          <a:p>
            <a:pPr eaLnBrk="0" hangingPunct="0">
              <a:defRPr/>
            </a:pPr>
            <a:endParaRPr lang="ko-KR" altLang="en-US" sz="2800" kern="0" dirty="0">
              <a:solidFill>
                <a:srgbClr val="000066"/>
              </a:solidFill>
              <a:latin typeface="맑은 고딕" pitchFamily="50" charset="-127"/>
              <a:ea typeface="맑은 고딕" pitchFamily="50" charset="-127"/>
              <a:cs typeface="+mj-cs"/>
            </a:endParaRPr>
          </a:p>
        </p:txBody>
      </p:sp>
      <p:sp>
        <p:nvSpPr>
          <p:cNvPr id="16" name="제목 15"/>
          <p:cNvSpPr>
            <a:spLocks noGrp="1"/>
          </p:cNvSpPr>
          <p:nvPr>
            <p:ph type="title"/>
          </p:nvPr>
        </p:nvSpPr>
        <p:spPr>
          <a:xfrm>
            <a:off x="457200" y="274638"/>
            <a:ext cx="8229600" cy="778098"/>
          </a:xfrm>
        </p:spPr>
        <p:txBody>
          <a:bodyPr>
            <a:noAutofit/>
          </a:bodyPr>
          <a:lstStyle/>
          <a:p>
            <a:r>
              <a:rPr lang="ko-KR" altLang="en-US" sz="3200" b="1" dirty="0" err="1" smtClean="0">
                <a:latin typeface="휴먼엑스포" pitchFamily="18" charset="-127"/>
                <a:ea typeface="휴먼엑스포" pitchFamily="18" charset="-127"/>
              </a:rPr>
              <a:t>속쓰림은</a:t>
            </a:r>
            <a:r>
              <a:rPr lang="ko-KR" altLang="en-US" sz="3200" b="1" dirty="0" smtClean="0">
                <a:latin typeface="휴먼엑스포" pitchFamily="18" charset="-127"/>
                <a:ea typeface="휴먼엑스포" pitchFamily="18" charset="-127"/>
              </a:rPr>
              <a:t> 전형적인 </a:t>
            </a:r>
            <a:r>
              <a:rPr lang="en-US" altLang="ko-KR" sz="3200" b="1" dirty="0" smtClean="0">
                <a:latin typeface="휴먼엑스포" pitchFamily="18" charset="-127"/>
                <a:ea typeface="휴먼엑스포" pitchFamily="18" charset="-127"/>
              </a:rPr>
              <a:t>GERD</a:t>
            </a:r>
            <a:r>
              <a:rPr lang="ko-KR" altLang="en-US" sz="3200" b="1" dirty="0" smtClean="0">
                <a:latin typeface="휴먼엑스포" pitchFamily="18" charset="-127"/>
                <a:ea typeface="휴먼엑스포" pitchFamily="18" charset="-127"/>
              </a:rPr>
              <a:t>의 한국식 표현</a:t>
            </a:r>
            <a:endParaRPr lang="ko-KR" altLang="en-US" sz="3200" b="1" dirty="0">
              <a:latin typeface="휴먼엑스포" pitchFamily="18" charset="-127"/>
              <a:ea typeface="휴먼엑스포" pitchFamily="18" charset="-127"/>
            </a:endParaRPr>
          </a:p>
        </p:txBody>
      </p:sp>
      <p:sp>
        <p:nvSpPr>
          <p:cNvPr id="17" name="내용 개체 틀 16"/>
          <p:cNvSpPr>
            <a:spLocks noGrp="1"/>
          </p:cNvSpPr>
          <p:nvPr>
            <p:ph sz="half" idx="1"/>
          </p:nvPr>
        </p:nvSpPr>
        <p:spPr/>
        <p:txBody>
          <a:bodyPr/>
          <a:lstStyle/>
          <a:p>
            <a:endParaRPr lang="ko-KR" altLang="en-US" dirty="0"/>
          </a:p>
        </p:txBody>
      </p:sp>
      <p:sp>
        <p:nvSpPr>
          <p:cNvPr id="18" name="내용 개체 틀 17"/>
          <p:cNvSpPr>
            <a:spLocks noGrp="1"/>
          </p:cNvSpPr>
          <p:nvPr>
            <p:ph sz="half" idx="2"/>
          </p:nvPr>
        </p:nvSpPr>
        <p:spPr/>
        <p:txBody>
          <a:bodyPr/>
          <a:lstStyle/>
          <a:p>
            <a:endParaRPr lang="ko-KR" alt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1" dirty="0" smtClean="0">
                <a:solidFill>
                  <a:srgbClr val="FF0000"/>
                </a:solidFill>
              </a:rPr>
              <a:t>Typical GER Symptoms</a:t>
            </a:r>
            <a:r>
              <a:rPr lang="en-US" altLang="ko-KR" sz="3600" b="1" dirty="0" smtClean="0"/>
              <a:t> (</a:t>
            </a:r>
            <a:r>
              <a:rPr lang="ko-KR" altLang="en-US" sz="3600" b="1" dirty="0" smtClean="0"/>
              <a:t>한국적  표현</a:t>
            </a:r>
            <a:r>
              <a:rPr lang="en-US" altLang="ko-KR" sz="3600" b="1" dirty="0" smtClean="0"/>
              <a:t>)</a:t>
            </a:r>
            <a:endParaRPr lang="ko-KR" altLang="en-US" sz="3600" dirty="0"/>
          </a:p>
        </p:txBody>
      </p:sp>
      <p:sp>
        <p:nvSpPr>
          <p:cNvPr id="3" name="내용 개체 틀 2"/>
          <p:cNvSpPr>
            <a:spLocks noGrp="1"/>
          </p:cNvSpPr>
          <p:nvPr>
            <p:ph idx="1"/>
          </p:nvPr>
        </p:nvSpPr>
        <p:spPr>
          <a:xfrm>
            <a:off x="457200" y="1484784"/>
            <a:ext cx="8229600" cy="4641379"/>
          </a:xfrm>
        </p:spPr>
        <p:txBody>
          <a:bodyPr>
            <a:normAutofit fontScale="92500" lnSpcReduction="10000"/>
          </a:bodyPr>
          <a:lstStyle/>
          <a:p>
            <a:pPr latinLnBrk="0">
              <a:lnSpc>
                <a:spcPct val="150000"/>
              </a:lnSpc>
              <a:buFontTx/>
              <a:buChar char="•"/>
            </a:pPr>
            <a:r>
              <a:rPr lang="ko-KR" altLang="en-US" sz="2200" b="1" dirty="0" smtClean="0"/>
              <a:t> 가슴이 따갑다</a:t>
            </a:r>
            <a:r>
              <a:rPr lang="en-US" altLang="ko-KR" sz="2200" b="1" dirty="0" smtClean="0"/>
              <a:t>/</a:t>
            </a:r>
            <a:r>
              <a:rPr lang="ko-KR" altLang="en-US" sz="2200" b="1" dirty="0" smtClean="0"/>
              <a:t>쓰리다</a:t>
            </a:r>
            <a:r>
              <a:rPr lang="en-US" altLang="ko-KR" sz="2200" b="1" dirty="0" smtClean="0"/>
              <a:t>.</a:t>
            </a:r>
            <a:endParaRPr lang="en-US" altLang="ko-KR" sz="2200" b="1" dirty="0" smtClean="0">
              <a:latin typeface="Times New Roman" pitchFamily="18" charset="0"/>
              <a:ea typeface="바탕" pitchFamily="18" charset="-127"/>
            </a:endParaRPr>
          </a:p>
          <a:p>
            <a:pPr eaLnBrk="0" latinLnBrk="0" hangingPunct="0">
              <a:lnSpc>
                <a:spcPct val="150000"/>
              </a:lnSpc>
              <a:buFontTx/>
              <a:buChar char="•"/>
            </a:pPr>
            <a:r>
              <a:rPr lang="en-US" altLang="ko-KR" sz="2200" b="1" dirty="0" smtClean="0"/>
              <a:t> </a:t>
            </a:r>
            <a:r>
              <a:rPr lang="ko-KR" altLang="en-US" sz="2200" b="1" dirty="0" smtClean="0">
                <a:solidFill>
                  <a:srgbClr val="0070C0"/>
                </a:solidFill>
              </a:rPr>
              <a:t>가슴이 답답하고 불편하다</a:t>
            </a:r>
            <a:r>
              <a:rPr lang="en-US" altLang="ko-KR" sz="2200" b="1" dirty="0" smtClean="0">
                <a:solidFill>
                  <a:srgbClr val="0070C0"/>
                </a:solidFill>
              </a:rPr>
              <a:t>. </a:t>
            </a:r>
          </a:p>
          <a:p>
            <a:pPr eaLnBrk="0" latinLnBrk="0" hangingPunct="0">
              <a:lnSpc>
                <a:spcPct val="150000"/>
              </a:lnSpc>
              <a:buFontTx/>
              <a:buChar char="•"/>
            </a:pPr>
            <a:r>
              <a:rPr lang="en-US" altLang="ko-KR" sz="2200" b="1" dirty="0" smtClean="0"/>
              <a:t> </a:t>
            </a:r>
            <a:r>
              <a:rPr lang="ko-KR" altLang="en-US" sz="2200" b="1" dirty="0" smtClean="0"/>
              <a:t>명치 부근이 쓰리거나 아프다</a:t>
            </a:r>
            <a:r>
              <a:rPr lang="en-US" altLang="ko-KR" sz="2200" b="1" dirty="0" smtClean="0"/>
              <a:t>.</a:t>
            </a:r>
            <a:endParaRPr lang="en-US" altLang="ko-KR" sz="2200" b="1" dirty="0" smtClean="0">
              <a:latin typeface="Times New Roman" pitchFamily="18" charset="0"/>
              <a:ea typeface="바탕" pitchFamily="18" charset="-127"/>
            </a:endParaRPr>
          </a:p>
          <a:p>
            <a:pPr eaLnBrk="0" latinLnBrk="0" hangingPunct="0">
              <a:lnSpc>
                <a:spcPct val="150000"/>
              </a:lnSpc>
              <a:buFontTx/>
              <a:buChar char="•"/>
            </a:pPr>
            <a:r>
              <a:rPr lang="en-US" altLang="ko-KR" sz="2200" b="1" dirty="0" smtClean="0"/>
              <a:t> </a:t>
            </a:r>
            <a:r>
              <a:rPr lang="ko-KR" altLang="en-US" sz="2200" b="1" dirty="0" smtClean="0"/>
              <a:t>타는 듯한</a:t>
            </a:r>
            <a:r>
              <a:rPr lang="en-US" altLang="ko-KR" sz="2200" b="1" dirty="0" smtClean="0"/>
              <a:t>, </a:t>
            </a:r>
            <a:r>
              <a:rPr lang="ko-KR" altLang="en-US" sz="2200" b="1" dirty="0" smtClean="0"/>
              <a:t>뜨거운 듯한 </a:t>
            </a:r>
            <a:r>
              <a:rPr lang="ko-KR" altLang="en-US" sz="2200" b="1" dirty="0" err="1" smtClean="0"/>
              <a:t>흉골하</a:t>
            </a:r>
            <a:r>
              <a:rPr lang="ko-KR" altLang="en-US" sz="2200" b="1" dirty="0" smtClean="0"/>
              <a:t> </a:t>
            </a:r>
            <a:r>
              <a:rPr lang="ko-KR" altLang="en-US" sz="2200" b="1" dirty="0" err="1" smtClean="0"/>
              <a:t>불편감</a:t>
            </a:r>
            <a:r>
              <a:rPr lang="ko-KR" altLang="en-US" sz="2200" b="1" dirty="0" smtClean="0"/>
              <a:t> 또는 통증이 있다</a:t>
            </a:r>
            <a:endParaRPr lang="ko-KR" altLang="en-US" sz="2200" b="1" dirty="0" smtClean="0">
              <a:latin typeface="Times New Roman" pitchFamily="18" charset="0"/>
              <a:ea typeface="바탕" pitchFamily="18" charset="-127"/>
            </a:endParaRPr>
          </a:p>
          <a:p>
            <a:pPr eaLnBrk="0" latinLnBrk="0" hangingPunct="0">
              <a:lnSpc>
                <a:spcPct val="150000"/>
              </a:lnSpc>
              <a:buFontTx/>
              <a:buChar char="•"/>
            </a:pPr>
            <a:r>
              <a:rPr lang="ko-KR" altLang="en-US" sz="2200" b="1" dirty="0" smtClean="0"/>
              <a:t> 명치 아래에 고추 가루를 뿌려놓은 것처럼 화끈거린다</a:t>
            </a:r>
            <a:r>
              <a:rPr lang="en-US" altLang="ko-KR" sz="2200" b="1" dirty="0" smtClean="0"/>
              <a:t>.</a:t>
            </a:r>
            <a:endParaRPr lang="en-US" altLang="ko-KR" sz="2200" b="1" dirty="0" smtClean="0">
              <a:latin typeface="Times New Roman" pitchFamily="18" charset="0"/>
              <a:ea typeface="바탕" pitchFamily="18" charset="-127"/>
            </a:endParaRPr>
          </a:p>
          <a:p>
            <a:pPr eaLnBrk="0" latinLnBrk="0" hangingPunct="0">
              <a:lnSpc>
                <a:spcPct val="150000"/>
              </a:lnSpc>
              <a:buFontTx/>
              <a:buChar char="•"/>
            </a:pPr>
            <a:r>
              <a:rPr lang="en-US" altLang="ko-KR" sz="2200" b="1" dirty="0" smtClean="0"/>
              <a:t> </a:t>
            </a:r>
            <a:r>
              <a:rPr lang="ko-KR" altLang="en-US" sz="2200" b="1" dirty="0" smtClean="0"/>
              <a:t>쓰린 것이 치밀어 오른다</a:t>
            </a:r>
            <a:r>
              <a:rPr lang="en-US" altLang="ko-KR" sz="2200" b="1" dirty="0" smtClean="0"/>
              <a:t>.</a:t>
            </a:r>
            <a:endParaRPr lang="en-US" altLang="ko-KR" sz="2200" b="1" dirty="0" smtClean="0">
              <a:latin typeface="Times New Roman" pitchFamily="18" charset="0"/>
              <a:ea typeface="바탕" pitchFamily="18" charset="-127"/>
            </a:endParaRPr>
          </a:p>
          <a:p>
            <a:pPr eaLnBrk="0" latinLnBrk="0" hangingPunct="0">
              <a:lnSpc>
                <a:spcPct val="150000"/>
              </a:lnSpc>
              <a:buFontTx/>
              <a:buChar char="•"/>
            </a:pPr>
            <a:r>
              <a:rPr lang="en-US" altLang="ko-KR" sz="2200" b="1" dirty="0" smtClean="0"/>
              <a:t> </a:t>
            </a:r>
            <a:r>
              <a:rPr lang="ko-KR" altLang="en-US" sz="2200" b="1" dirty="0" smtClean="0"/>
              <a:t>목구멍이나 입으로 신물이나 </a:t>
            </a:r>
            <a:r>
              <a:rPr lang="ko-KR" altLang="en-US" sz="2200" b="1" dirty="0" err="1" smtClean="0"/>
              <a:t>쓴물이</a:t>
            </a:r>
            <a:r>
              <a:rPr lang="ko-KR" altLang="en-US" sz="2200" b="1" dirty="0" smtClean="0"/>
              <a:t> 올라온다</a:t>
            </a:r>
            <a:r>
              <a:rPr lang="en-US" altLang="ko-KR" sz="2200" b="1" dirty="0" smtClean="0"/>
              <a:t>. </a:t>
            </a:r>
          </a:p>
          <a:p>
            <a:pPr eaLnBrk="0" latinLnBrk="0" hangingPunct="0">
              <a:lnSpc>
                <a:spcPct val="150000"/>
              </a:lnSpc>
              <a:buFontTx/>
              <a:buChar char="•"/>
            </a:pPr>
            <a:r>
              <a:rPr lang="en-US" altLang="ko-KR" sz="2200" b="1" dirty="0" smtClean="0"/>
              <a:t> </a:t>
            </a:r>
            <a:r>
              <a:rPr lang="ko-KR" altLang="en-US" sz="2200" b="1" dirty="0" smtClean="0"/>
              <a:t>쓰린 것이 명치끝에서 시작하여 위로 올라간다</a:t>
            </a:r>
            <a:r>
              <a:rPr lang="en-US" altLang="ko-KR" sz="2200" b="1" dirty="0" smtClean="0"/>
              <a:t>.</a:t>
            </a:r>
            <a:endParaRPr lang="en-US" altLang="ko-KR" sz="2200" b="1" dirty="0" smtClean="0">
              <a:latin typeface="Times New Roman" pitchFamily="18" charset="0"/>
              <a:ea typeface="바탕" pitchFamily="18" charset="-127"/>
            </a:endParaRPr>
          </a:p>
          <a:p>
            <a:pPr eaLnBrk="0" latinLnBrk="0" hangingPunct="0">
              <a:lnSpc>
                <a:spcPct val="150000"/>
              </a:lnSpc>
              <a:buFontTx/>
              <a:buChar char="•"/>
            </a:pPr>
            <a:r>
              <a:rPr lang="en-US" altLang="ko-KR" sz="2200" b="1" dirty="0" smtClean="0"/>
              <a:t> </a:t>
            </a:r>
            <a:r>
              <a:rPr lang="ko-KR" altLang="en-US" sz="2200" b="1" dirty="0" smtClean="0">
                <a:solidFill>
                  <a:srgbClr val="0070C0"/>
                </a:solidFill>
              </a:rPr>
              <a:t>가슴뼈 뒤가 타는 것 같다</a:t>
            </a:r>
            <a:r>
              <a:rPr lang="en-US" altLang="ko-KR" sz="2200" b="1" dirty="0" smtClean="0">
                <a:solidFill>
                  <a:srgbClr val="0070C0"/>
                </a:solidFill>
              </a:rPr>
              <a:t>.</a:t>
            </a:r>
          </a:p>
          <a:p>
            <a:endParaRPr lang="ko-KR" altLang="en-US" dirty="0"/>
          </a:p>
        </p:txBody>
      </p:sp>
      <p:pic>
        <p:nvPicPr>
          <p:cNvPr id="5" name="Picture 2" descr="PIC11"/>
          <p:cNvPicPr>
            <a:picLocks noChangeAspect="1" noChangeArrowheads="1"/>
          </p:cNvPicPr>
          <p:nvPr/>
        </p:nvPicPr>
        <p:blipFill>
          <a:blip r:embed="rId2" cstate="print"/>
          <a:srcRect/>
          <a:stretch>
            <a:fillRect/>
          </a:stretch>
        </p:blipFill>
        <p:spPr bwMode="auto">
          <a:xfrm>
            <a:off x="6444208" y="3933056"/>
            <a:ext cx="2339752" cy="2497077"/>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600" b="1" dirty="0" smtClean="0">
                <a:solidFill>
                  <a:srgbClr val="FF0000"/>
                </a:solidFill>
              </a:rPr>
              <a:t>Atypical GER Symptoms</a:t>
            </a:r>
            <a:r>
              <a:rPr lang="en-US" altLang="ko-KR" sz="3600" b="1" dirty="0" smtClean="0"/>
              <a:t> </a:t>
            </a:r>
            <a:r>
              <a:rPr lang="en-US" altLang="ko-KR" sz="3200" b="1" dirty="0" smtClean="0"/>
              <a:t>(</a:t>
            </a:r>
            <a:r>
              <a:rPr lang="ko-KR" altLang="en-US" sz="3200" b="1" dirty="0" smtClean="0"/>
              <a:t>한국적  표현</a:t>
            </a:r>
            <a:r>
              <a:rPr lang="en-US" altLang="ko-KR" sz="3200" b="1" dirty="0" smtClean="0"/>
              <a:t>)</a:t>
            </a:r>
            <a:endParaRPr lang="ko-KR" altLang="en-US" sz="3200" dirty="0"/>
          </a:p>
        </p:txBody>
      </p:sp>
      <p:sp>
        <p:nvSpPr>
          <p:cNvPr id="3" name="내용 개체 틀 2"/>
          <p:cNvSpPr>
            <a:spLocks noGrp="1"/>
          </p:cNvSpPr>
          <p:nvPr>
            <p:ph idx="1"/>
          </p:nvPr>
        </p:nvSpPr>
        <p:spPr/>
        <p:txBody>
          <a:bodyPr>
            <a:normAutofit fontScale="62500" lnSpcReduction="20000"/>
          </a:bodyPr>
          <a:lstStyle/>
          <a:p>
            <a:pPr latinLnBrk="0">
              <a:lnSpc>
                <a:spcPct val="190000"/>
              </a:lnSpc>
              <a:buFontTx/>
              <a:buChar char="•"/>
            </a:pPr>
            <a:r>
              <a:rPr lang="ko-KR" altLang="en-US" b="1" dirty="0" smtClean="0"/>
              <a:t>가슴이 아프다</a:t>
            </a:r>
            <a:r>
              <a:rPr lang="en-US" altLang="ko-KR" b="1" dirty="0" smtClean="0"/>
              <a:t>/</a:t>
            </a:r>
            <a:r>
              <a:rPr lang="ko-KR" altLang="en-US" b="1" dirty="0" smtClean="0"/>
              <a:t>뻐근하다</a:t>
            </a:r>
            <a:r>
              <a:rPr lang="en-US" altLang="ko-KR" b="1" dirty="0" smtClean="0"/>
              <a:t>. (Non-Cardiac Chest Pain)</a:t>
            </a:r>
            <a:endParaRPr lang="en-US" altLang="ko-KR" b="1" dirty="0" smtClean="0">
              <a:latin typeface="Times New Roman" pitchFamily="18" charset="0"/>
              <a:ea typeface="바탕" pitchFamily="18" charset="-127"/>
            </a:endParaRPr>
          </a:p>
          <a:p>
            <a:pPr eaLnBrk="0" latinLnBrk="0" hangingPunct="0">
              <a:lnSpc>
                <a:spcPct val="190000"/>
              </a:lnSpc>
              <a:buFontTx/>
              <a:buChar char="•"/>
            </a:pPr>
            <a:r>
              <a:rPr lang="ko-KR" altLang="en-US" b="1" dirty="0" smtClean="0"/>
              <a:t>음식을 삼킬 때 걸리거나 잘 내려가지 않는다</a:t>
            </a:r>
            <a:r>
              <a:rPr lang="en-US" altLang="ko-KR" b="1" dirty="0" smtClean="0"/>
              <a:t>. (</a:t>
            </a:r>
            <a:r>
              <a:rPr lang="en-US" altLang="ko-KR" b="1" dirty="0" err="1" smtClean="0"/>
              <a:t>Dysphagia</a:t>
            </a:r>
            <a:r>
              <a:rPr lang="en-US" altLang="ko-KR" b="1" dirty="0" smtClean="0"/>
              <a:t>)</a:t>
            </a:r>
          </a:p>
          <a:p>
            <a:pPr lvl="1" eaLnBrk="0" latinLnBrk="0" hangingPunct="0">
              <a:lnSpc>
                <a:spcPct val="190000"/>
              </a:lnSpc>
              <a:buFontTx/>
              <a:buChar char="•"/>
            </a:pPr>
            <a:r>
              <a:rPr lang="en-US" altLang="ko-KR" b="1" dirty="0" smtClean="0">
                <a:latin typeface="Times New Roman" pitchFamily="18" charset="0"/>
                <a:ea typeface="바탕" pitchFamily="18" charset="-127"/>
              </a:rPr>
              <a:t> EGD</a:t>
            </a:r>
          </a:p>
          <a:p>
            <a:pPr eaLnBrk="0" latinLnBrk="0" hangingPunct="0">
              <a:lnSpc>
                <a:spcPct val="190000"/>
              </a:lnSpc>
              <a:buFontTx/>
              <a:buChar char="•"/>
            </a:pPr>
            <a:r>
              <a:rPr lang="ko-KR" altLang="en-US" b="1" dirty="0" smtClean="0"/>
              <a:t>목에 뭔가 걸려 있는</a:t>
            </a:r>
            <a:r>
              <a:rPr lang="en-US" altLang="ko-KR" b="1" dirty="0" smtClean="0"/>
              <a:t>(</a:t>
            </a:r>
            <a:r>
              <a:rPr lang="ko-KR" altLang="en-US" b="1" dirty="0" smtClean="0"/>
              <a:t>또는 목에 뭔가 붙어 있는</a:t>
            </a:r>
            <a:r>
              <a:rPr lang="en-US" altLang="ko-KR" b="1" dirty="0" smtClean="0"/>
              <a:t>) </a:t>
            </a:r>
            <a:r>
              <a:rPr lang="ko-KR" altLang="en-US" b="1" dirty="0" smtClean="0"/>
              <a:t>것 같다</a:t>
            </a:r>
            <a:r>
              <a:rPr lang="en-US" altLang="ko-KR" b="1" dirty="0" smtClean="0"/>
              <a:t>. </a:t>
            </a:r>
          </a:p>
          <a:p>
            <a:pPr eaLnBrk="0" latinLnBrk="0" hangingPunct="0">
              <a:lnSpc>
                <a:spcPct val="110000"/>
              </a:lnSpc>
              <a:buNone/>
            </a:pPr>
            <a:r>
              <a:rPr lang="en-US" altLang="ko-KR" b="1" dirty="0" smtClean="0"/>
              <a:t>     (</a:t>
            </a:r>
            <a:r>
              <a:rPr lang="en-US" altLang="ko-KR" b="1" dirty="0" err="1" smtClean="0"/>
              <a:t>Globus</a:t>
            </a:r>
            <a:r>
              <a:rPr lang="en-US" altLang="ko-KR" b="1" dirty="0" smtClean="0"/>
              <a:t> Sensation)</a:t>
            </a:r>
            <a:endParaRPr lang="en-US" altLang="ko-KR" b="1" dirty="0" smtClean="0">
              <a:latin typeface="Times New Roman" pitchFamily="18" charset="0"/>
              <a:ea typeface="바탕" pitchFamily="18" charset="-127"/>
            </a:endParaRPr>
          </a:p>
          <a:p>
            <a:pPr eaLnBrk="0" latinLnBrk="0" hangingPunct="0">
              <a:lnSpc>
                <a:spcPct val="190000"/>
              </a:lnSpc>
              <a:buFontTx/>
              <a:buChar char="•"/>
            </a:pPr>
            <a:r>
              <a:rPr lang="ko-KR" altLang="en-US" b="1" dirty="0" smtClean="0"/>
              <a:t>만성적으로 목이 간질간질하거나 목소리를 맑게 하기 위해 </a:t>
            </a:r>
          </a:p>
          <a:p>
            <a:pPr eaLnBrk="0" latinLnBrk="0" hangingPunct="0">
              <a:lnSpc>
                <a:spcPct val="120000"/>
              </a:lnSpc>
              <a:buNone/>
            </a:pPr>
            <a:r>
              <a:rPr lang="ko-KR" altLang="en-US" b="1" dirty="0" smtClean="0"/>
              <a:t>      헛기침을 한다</a:t>
            </a:r>
            <a:r>
              <a:rPr lang="en-US" altLang="ko-KR" b="1" dirty="0" smtClean="0"/>
              <a:t>. (Chronic Cough, throat clearing)</a:t>
            </a:r>
            <a:endParaRPr lang="en-US" altLang="ko-KR" b="1" dirty="0" smtClean="0">
              <a:latin typeface="Times New Roman" pitchFamily="18" charset="0"/>
              <a:ea typeface="바탕" pitchFamily="18" charset="-127"/>
            </a:endParaRPr>
          </a:p>
          <a:p>
            <a:pPr eaLnBrk="0" latinLnBrk="0" hangingPunct="0">
              <a:lnSpc>
                <a:spcPct val="190000"/>
              </a:lnSpc>
              <a:buFontTx/>
              <a:buChar char="•"/>
            </a:pPr>
            <a:r>
              <a:rPr lang="ko-KR" altLang="en-US" b="1" dirty="0" smtClean="0"/>
              <a:t>목이 자주 쉬는 경향이 있다</a:t>
            </a:r>
            <a:r>
              <a:rPr lang="en-US" altLang="ko-KR" b="1" dirty="0" smtClean="0"/>
              <a:t>. (Chronic </a:t>
            </a:r>
            <a:r>
              <a:rPr lang="en-US" altLang="ko-KR" b="1" dirty="0" err="1" smtClean="0"/>
              <a:t>Horseness</a:t>
            </a:r>
            <a:r>
              <a:rPr lang="en-US" altLang="ko-KR" b="1" dirty="0" smtClean="0"/>
              <a:t>)</a:t>
            </a:r>
            <a:endParaRPr lang="en-US" altLang="ko-KR" b="1" dirty="0" smtClean="0">
              <a:latin typeface="Times New Roman" pitchFamily="18" charset="0"/>
              <a:ea typeface="바탕" pitchFamily="18" charset="-127"/>
            </a:endParaRPr>
          </a:p>
          <a:p>
            <a:endParaRPr lang="ko-KR" alt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935163" y="6470650"/>
            <a:ext cx="7132637" cy="311150"/>
          </a:xfrm>
          <a:prstGeom prst="rect">
            <a:avLst/>
          </a:prstGeom>
          <a:noFill/>
          <a:ln w="9525">
            <a:noFill/>
            <a:miter lim="800000"/>
            <a:headEnd/>
            <a:tailEnd/>
          </a:ln>
        </p:spPr>
        <p:txBody>
          <a:bodyPr lIns="0" anchor="b"/>
          <a:lstStyle/>
          <a:p>
            <a:pPr algn="r">
              <a:lnSpc>
                <a:spcPct val="90000"/>
              </a:lnSpc>
              <a:spcBef>
                <a:spcPct val="20000"/>
              </a:spcBef>
              <a:buSzPct val="70000"/>
            </a:pPr>
            <a:r>
              <a:rPr kumimoji="0" lang="ko-KR" altLang="en-US" sz="1600">
                <a:latin typeface="맑은 고딕" pitchFamily="50" charset="-127"/>
                <a:ea typeface="맑은 고딕" pitchFamily="50" charset="-127"/>
              </a:rPr>
              <a:t> </a:t>
            </a:r>
            <a:r>
              <a:rPr kumimoji="0" lang="en-US" altLang="ko-KR" sz="1600">
                <a:latin typeface="맑은 고딕" pitchFamily="50" charset="-127"/>
                <a:ea typeface="맑은 고딕" pitchFamily="50" charset="-127"/>
              </a:rPr>
              <a:t>YB Kim et al. </a:t>
            </a:r>
            <a:r>
              <a:rPr kumimoji="0" lang="ko-KR" altLang="en-US" sz="1600">
                <a:latin typeface="맑은 고딕" pitchFamily="50" charset="-127"/>
                <a:ea typeface="맑은 고딕" pitchFamily="50" charset="-127"/>
              </a:rPr>
              <a:t>대한소화관 운동학회지 2000; 6: 188-195</a:t>
            </a:r>
          </a:p>
        </p:txBody>
      </p:sp>
      <p:grpSp>
        <p:nvGrpSpPr>
          <p:cNvPr id="2" name="Group 4"/>
          <p:cNvGrpSpPr>
            <a:grpSpLocks/>
          </p:cNvGrpSpPr>
          <p:nvPr/>
        </p:nvGrpSpPr>
        <p:grpSpPr bwMode="auto">
          <a:xfrm>
            <a:off x="381000" y="2200275"/>
            <a:ext cx="1792288" cy="2898775"/>
            <a:chOff x="144" y="1200"/>
            <a:chExt cx="1129" cy="2064"/>
          </a:xfrm>
        </p:grpSpPr>
        <p:sp>
          <p:nvSpPr>
            <p:cNvPr id="3085" name="Text Box 5"/>
            <p:cNvSpPr txBox="1">
              <a:spLocks noChangeArrowheads="1"/>
            </p:cNvSpPr>
            <p:nvPr/>
          </p:nvSpPr>
          <p:spPr bwMode="auto">
            <a:xfrm>
              <a:off x="431" y="2826"/>
              <a:ext cx="642" cy="438"/>
            </a:xfrm>
            <a:prstGeom prst="rect">
              <a:avLst/>
            </a:prstGeom>
            <a:noFill/>
            <a:ln w="9525">
              <a:noFill/>
              <a:miter lim="800000"/>
              <a:headEnd/>
              <a:tailEnd/>
            </a:ln>
          </p:spPr>
          <p:txBody>
            <a:bodyPr wrap="none" lIns="0" tIns="0" rIns="0" bIns="0">
              <a:spAutoFit/>
            </a:bodyPr>
            <a:lstStyle/>
            <a:p>
              <a:r>
                <a:rPr kumimoji="0" lang="ko-KR" altLang="en-US" sz="2000">
                  <a:latin typeface="맑은 고딕" pitchFamily="50" charset="-127"/>
                  <a:ea typeface="맑은 고딕" pitchFamily="50" charset="-127"/>
                </a:rPr>
                <a:t>속쓰림</a:t>
              </a:r>
            </a:p>
            <a:p>
              <a:r>
                <a:rPr kumimoji="0" lang="en-US" altLang="ko-KR" sz="2000">
                  <a:latin typeface="맑은 고딕" pitchFamily="50" charset="-127"/>
                  <a:ea typeface="맑은 고딕" pitchFamily="50" charset="-127"/>
                </a:rPr>
                <a:t>(N=107)</a:t>
              </a:r>
            </a:p>
          </p:txBody>
        </p:sp>
        <p:grpSp>
          <p:nvGrpSpPr>
            <p:cNvPr id="3" name="Group 6"/>
            <p:cNvGrpSpPr>
              <a:grpSpLocks/>
            </p:cNvGrpSpPr>
            <p:nvPr/>
          </p:nvGrpSpPr>
          <p:grpSpPr bwMode="auto">
            <a:xfrm>
              <a:off x="144" y="1200"/>
              <a:ext cx="1129" cy="1456"/>
              <a:chOff x="144" y="1200"/>
              <a:chExt cx="1129" cy="1456"/>
            </a:xfrm>
          </p:grpSpPr>
          <p:sp>
            <p:nvSpPr>
              <p:cNvPr id="3087" name="Freeform 7"/>
              <p:cNvSpPr>
                <a:spLocks/>
              </p:cNvSpPr>
              <p:nvPr/>
            </p:nvSpPr>
            <p:spPr bwMode="auto">
              <a:xfrm>
                <a:off x="144" y="1200"/>
                <a:ext cx="1129" cy="1456"/>
              </a:xfrm>
              <a:custGeom>
                <a:avLst/>
                <a:gdLst>
                  <a:gd name="T0" fmla="*/ 0 w 6956"/>
                  <a:gd name="T1" fmla="*/ 0 h 8525"/>
                  <a:gd name="T2" fmla="*/ 0 w 6956"/>
                  <a:gd name="T3" fmla="*/ 0 h 8525"/>
                  <a:gd name="T4" fmla="*/ 0 w 6956"/>
                  <a:gd name="T5" fmla="*/ 0 h 8525"/>
                  <a:gd name="T6" fmla="*/ 0 w 6956"/>
                  <a:gd name="T7" fmla="*/ 0 h 8525"/>
                  <a:gd name="T8" fmla="*/ 0 w 6956"/>
                  <a:gd name="T9" fmla="*/ 0 h 8525"/>
                  <a:gd name="T10" fmla="*/ 0 w 6956"/>
                  <a:gd name="T11" fmla="*/ 0 h 8525"/>
                  <a:gd name="T12" fmla="*/ 0 w 6956"/>
                  <a:gd name="T13" fmla="*/ 0 h 8525"/>
                  <a:gd name="T14" fmla="*/ 0 w 6956"/>
                  <a:gd name="T15" fmla="*/ 0 h 8525"/>
                  <a:gd name="T16" fmla="*/ 0 w 6956"/>
                  <a:gd name="T17" fmla="*/ 0 h 8525"/>
                  <a:gd name="T18" fmla="*/ 0 w 6956"/>
                  <a:gd name="T19" fmla="*/ 0 h 8525"/>
                  <a:gd name="T20" fmla="*/ 0 w 6956"/>
                  <a:gd name="T21" fmla="*/ 0 h 8525"/>
                  <a:gd name="T22" fmla="*/ 0 w 6956"/>
                  <a:gd name="T23" fmla="*/ 0 h 8525"/>
                  <a:gd name="T24" fmla="*/ 0 w 6956"/>
                  <a:gd name="T25" fmla="*/ 0 h 8525"/>
                  <a:gd name="T26" fmla="*/ 0 w 6956"/>
                  <a:gd name="T27" fmla="*/ 0 h 8525"/>
                  <a:gd name="T28" fmla="*/ 0 w 6956"/>
                  <a:gd name="T29" fmla="*/ 0 h 8525"/>
                  <a:gd name="T30" fmla="*/ 0 w 6956"/>
                  <a:gd name="T31" fmla="*/ 0 h 8525"/>
                  <a:gd name="T32" fmla="*/ 0 w 6956"/>
                  <a:gd name="T33" fmla="*/ 0 h 8525"/>
                  <a:gd name="T34" fmla="*/ 0 w 6956"/>
                  <a:gd name="T35" fmla="*/ 0 h 8525"/>
                  <a:gd name="T36" fmla="*/ 0 w 6956"/>
                  <a:gd name="T37" fmla="*/ 0 h 8525"/>
                  <a:gd name="T38" fmla="*/ 0 w 6956"/>
                  <a:gd name="T39" fmla="*/ 0 h 8525"/>
                  <a:gd name="T40" fmla="*/ 0 w 6956"/>
                  <a:gd name="T41" fmla="*/ 0 h 8525"/>
                  <a:gd name="T42" fmla="*/ 0 w 6956"/>
                  <a:gd name="T43" fmla="*/ 0 h 8525"/>
                  <a:gd name="T44" fmla="*/ 0 w 6956"/>
                  <a:gd name="T45" fmla="*/ 0 h 8525"/>
                  <a:gd name="T46" fmla="*/ 0 w 6956"/>
                  <a:gd name="T47" fmla="*/ 0 h 8525"/>
                  <a:gd name="T48" fmla="*/ 0 w 6956"/>
                  <a:gd name="T49" fmla="*/ 0 h 8525"/>
                  <a:gd name="T50" fmla="*/ 0 w 6956"/>
                  <a:gd name="T51" fmla="*/ 0 h 8525"/>
                  <a:gd name="T52" fmla="*/ 0 w 6956"/>
                  <a:gd name="T53" fmla="*/ 0 h 8525"/>
                  <a:gd name="T54" fmla="*/ 0 w 6956"/>
                  <a:gd name="T55" fmla="*/ 0 h 8525"/>
                  <a:gd name="T56" fmla="*/ 0 w 6956"/>
                  <a:gd name="T57" fmla="*/ 0 h 8525"/>
                  <a:gd name="T58" fmla="*/ 0 w 6956"/>
                  <a:gd name="T59" fmla="*/ 0 h 8525"/>
                  <a:gd name="T60" fmla="*/ 0 w 6956"/>
                  <a:gd name="T61" fmla="*/ 0 h 8525"/>
                  <a:gd name="T62" fmla="*/ 0 w 6956"/>
                  <a:gd name="T63" fmla="*/ 0 h 8525"/>
                  <a:gd name="T64" fmla="*/ 0 w 6956"/>
                  <a:gd name="T65" fmla="*/ 0 h 8525"/>
                  <a:gd name="T66" fmla="*/ 0 w 6956"/>
                  <a:gd name="T67" fmla="*/ 0 h 8525"/>
                  <a:gd name="T68" fmla="*/ 0 w 6956"/>
                  <a:gd name="T69" fmla="*/ 0 h 8525"/>
                  <a:gd name="T70" fmla="*/ 0 w 6956"/>
                  <a:gd name="T71" fmla="*/ 0 h 8525"/>
                  <a:gd name="T72" fmla="*/ 0 w 6956"/>
                  <a:gd name="T73" fmla="*/ 0 h 8525"/>
                  <a:gd name="T74" fmla="*/ 0 w 6956"/>
                  <a:gd name="T75" fmla="*/ 0 h 8525"/>
                  <a:gd name="T76" fmla="*/ 0 w 6956"/>
                  <a:gd name="T77" fmla="*/ 0 h 8525"/>
                  <a:gd name="T78" fmla="*/ 0 w 6956"/>
                  <a:gd name="T79" fmla="*/ 0 h 8525"/>
                  <a:gd name="T80" fmla="*/ 0 w 6956"/>
                  <a:gd name="T81" fmla="*/ 0 h 8525"/>
                  <a:gd name="T82" fmla="*/ 0 w 6956"/>
                  <a:gd name="T83" fmla="*/ 0 h 8525"/>
                  <a:gd name="T84" fmla="*/ 0 w 6956"/>
                  <a:gd name="T85" fmla="*/ 0 h 8525"/>
                  <a:gd name="T86" fmla="*/ 0 w 6956"/>
                  <a:gd name="T87" fmla="*/ 0 h 8525"/>
                  <a:gd name="T88" fmla="*/ 0 w 6956"/>
                  <a:gd name="T89" fmla="*/ 0 h 8525"/>
                  <a:gd name="T90" fmla="*/ 0 w 6956"/>
                  <a:gd name="T91" fmla="*/ 0 h 8525"/>
                  <a:gd name="T92" fmla="*/ 0 w 6956"/>
                  <a:gd name="T93" fmla="*/ 0 h 8525"/>
                  <a:gd name="T94" fmla="*/ 0 w 6956"/>
                  <a:gd name="T95" fmla="*/ 0 h 8525"/>
                  <a:gd name="T96" fmla="*/ 0 w 6956"/>
                  <a:gd name="T97" fmla="*/ 0 h 8525"/>
                  <a:gd name="T98" fmla="*/ 0 w 6956"/>
                  <a:gd name="T99" fmla="*/ 0 h 8525"/>
                  <a:gd name="T100" fmla="*/ 0 w 6956"/>
                  <a:gd name="T101" fmla="*/ 0 h 8525"/>
                  <a:gd name="T102" fmla="*/ 0 w 6956"/>
                  <a:gd name="T103" fmla="*/ 0 h 8525"/>
                  <a:gd name="T104" fmla="*/ 0 w 6956"/>
                  <a:gd name="T105" fmla="*/ 0 h 8525"/>
                  <a:gd name="T106" fmla="*/ 0 w 6956"/>
                  <a:gd name="T107" fmla="*/ 0 h 8525"/>
                  <a:gd name="T108" fmla="*/ 0 w 6956"/>
                  <a:gd name="T109" fmla="*/ 0 h 8525"/>
                  <a:gd name="T110" fmla="*/ 0 w 6956"/>
                  <a:gd name="T111" fmla="*/ 0 h 8525"/>
                  <a:gd name="T112" fmla="*/ 0 w 6956"/>
                  <a:gd name="T113" fmla="*/ 0 h 8525"/>
                  <a:gd name="T114" fmla="*/ 0 w 6956"/>
                  <a:gd name="T115" fmla="*/ 0 h 8525"/>
                  <a:gd name="T116" fmla="*/ 0 w 6956"/>
                  <a:gd name="T117" fmla="*/ 0 h 85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6"/>
                  <a:gd name="T178" fmla="*/ 0 h 8525"/>
                  <a:gd name="T179" fmla="*/ 6956 w 6956"/>
                  <a:gd name="T180" fmla="*/ 8525 h 85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6" h="8525">
                    <a:moveTo>
                      <a:pt x="2499" y="0"/>
                    </a:moveTo>
                    <a:lnTo>
                      <a:pt x="2500" y="81"/>
                    </a:lnTo>
                    <a:lnTo>
                      <a:pt x="2497" y="162"/>
                    </a:lnTo>
                    <a:lnTo>
                      <a:pt x="2481" y="325"/>
                    </a:lnTo>
                    <a:lnTo>
                      <a:pt x="2468" y="341"/>
                    </a:lnTo>
                    <a:lnTo>
                      <a:pt x="2322" y="439"/>
                    </a:lnTo>
                    <a:lnTo>
                      <a:pt x="2164" y="535"/>
                    </a:lnTo>
                    <a:lnTo>
                      <a:pt x="2127" y="551"/>
                    </a:lnTo>
                    <a:lnTo>
                      <a:pt x="1864" y="646"/>
                    </a:lnTo>
                    <a:lnTo>
                      <a:pt x="1784" y="690"/>
                    </a:lnTo>
                    <a:lnTo>
                      <a:pt x="1697" y="733"/>
                    </a:lnTo>
                    <a:lnTo>
                      <a:pt x="1514" y="830"/>
                    </a:lnTo>
                    <a:lnTo>
                      <a:pt x="1363" y="905"/>
                    </a:lnTo>
                    <a:lnTo>
                      <a:pt x="1255" y="957"/>
                    </a:lnTo>
                    <a:lnTo>
                      <a:pt x="1206" y="976"/>
                    </a:lnTo>
                    <a:lnTo>
                      <a:pt x="1098" y="988"/>
                    </a:lnTo>
                    <a:lnTo>
                      <a:pt x="1021" y="1004"/>
                    </a:lnTo>
                    <a:lnTo>
                      <a:pt x="856" y="1044"/>
                    </a:lnTo>
                    <a:lnTo>
                      <a:pt x="795" y="1067"/>
                    </a:lnTo>
                    <a:lnTo>
                      <a:pt x="702" y="1103"/>
                    </a:lnTo>
                    <a:lnTo>
                      <a:pt x="576" y="1182"/>
                    </a:lnTo>
                    <a:lnTo>
                      <a:pt x="445" y="1257"/>
                    </a:lnTo>
                    <a:lnTo>
                      <a:pt x="391" y="1309"/>
                    </a:lnTo>
                    <a:lnTo>
                      <a:pt x="341" y="1354"/>
                    </a:lnTo>
                    <a:lnTo>
                      <a:pt x="297" y="1407"/>
                    </a:lnTo>
                    <a:lnTo>
                      <a:pt x="257" y="1459"/>
                    </a:lnTo>
                    <a:lnTo>
                      <a:pt x="230" y="1499"/>
                    </a:lnTo>
                    <a:lnTo>
                      <a:pt x="210" y="1551"/>
                    </a:lnTo>
                    <a:lnTo>
                      <a:pt x="186" y="1595"/>
                    </a:lnTo>
                    <a:lnTo>
                      <a:pt x="157" y="1763"/>
                    </a:lnTo>
                    <a:lnTo>
                      <a:pt x="146" y="1807"/>
                    </a:lnTo>
                    <a:lnTo>
                      <a:pt x="142" y="1854"/>
                    </a:lnTo>
                    <a:lnTo>
                      <a:pt x="137" y="1893"/>
                    </a:lnTo>
                    <a:lnTo>
                      <a:pt x="122" y="1956"/>
                    </a:lnTo>
                    <a:lnTo>
                      <a:pt x="103" y="2065"/>
                    </a:lnTo>
                    <a:lnTo>
                      <a:pt x="56" y="2282"/>
                    </a:lnTo>
                    <a:lnTo>
                      <a:pt x="10" y="2464"/>
                    </a:lnTo>
                    <a:lnTo>
                      <a:pt x="0" y="2664"/>
                    </a:lnTo>
                    <a:lnTo>
                      <a:pt x="6" y="2799"/>
                    </a:lnTo>
                    <a:lnTo>
                      <a:pt x="15" y="2861"/>
                    </a:lnTo>
                    <a:lnTo>
                      <a:pt x="28" y="2925"/>
                    </a:lnTo>
                    <a:lnTo>
                      <a:pt x="43" y="3024"/>
                    </a:lnTo>
                    <a:lnTo>
                      <a:pt x="82" y="3152"/>
                    </a:lnTo>
                    <a:lnTo>
                      <a:pt x="92" y="3180"/>
                    </a:lnTo>
                    <a:lnTo>
                      <a:pt x="96" y="3216"/>
                    </a:lnTo>
                    <a:lnTo>
                      <a:pt x="96" y="3258"/>
                    </a:lnTo>
                    <a:lnTo>
                      <a:pt x="92" y="3305"/>
                    </a:lnTo>
                    <a:lnTo>
                      <a:pt x="84" y="3505"/>
                    </a:lnTo>
                    <a:lnTo>
                      <a:pt x="60" y="3641"/>
                    </a:lnTo>
                    <a:lnTo>
                      <a:pt x="56" y="3855"/>
                    </a:lnTo>
                    <a:lnTo>
                      <a:pt x="64" y="4000"/>
                    </a:lnTo>
                    <a:lnTo>
                      <a:pt x="156" y="4040"/>
                    </a:lnTo>
                    <a:lnTo>
                      <a:pt x="286" y="4072"/>
                    </a:lnTo>
                    <a:lnTo>
                      <a:pt x="409" y="4097"/>
                    </a:lnTo>
                    <a:lnTo>
                      <a:pt x="516" y="4113"/>
                    </a:lnTo>
                    <a:lnTo>
                      <a:pt x="636" y="4128"/>
                    </a:lnTo>
                    <a:lnTo>
                      <a:pt x="774" y="4129"/>
                    </a:lnTo>
                    <a:lnTo>
                      <a:pt x="901" y="4138"/>
                    </a:lnTo>
                    <a:lnTo>
                      <a:pt x="1012" y="4133"/>
                    </a:lnTo>
                    <a:lnTo>
                      <a:pt x="1201" y="4132"/>
                    </a:lnTo>
                    <a:lnTo>
                      <a:pt x="1181" y="4318"/>
                    </a:lnTo>
                    <a:lnTo>
                      <a:pt x="1173" y="4506"/>
                    </a:lnTo>
                    <a:lnTo>
                      <a:pt x="1172" y="4692"/>
                    </a:lnTo>
                    <a:lnTo>
                      <a:pt x="1201" y="4878"/>
                    </a:lnTo>
                    <a:lnTo>
                      <a:pt x="1221" y="5159"/>
                    </a:lnTo>
                    <a:lnTo>
                      <a:pt x="1235" y="5253"/>
                    </a:lnTo>
                    <a:lnTo>
                      <a:pt x="1242" y="5441"/>
                    </a:lnTo>
                    <a:lnTo>
                      <a:pt x="1303" y="5815"/>
                    </a:lnTo>
                    <a:lnTo>
                      <a:pt x="1317" y="6008"/>
                    </a:lnTo>
                    <a:lnTo>
                      <a:pt x="1281" y="6286"/>
                    </a:lnTo>
                    <a:lnTo>
                      <a:pt x="1260" y="6422"/>
                    </a:lnTo>
                    <a:lnTo>
                      <a:pt x="1237" y="6557"/>
                    </a:lnTo>
                    <a:lnTo>
                      <a:pt x="1216" y="6694"/>
                    </a:lnTo>
                    <a:lnTo>
                      <a:pt x="1207" y="6761"/>
                    </a:lnTo>
                    <a:lnTo>
                      <a:pt x="1207" y="6812"/>
                    </a:lnTo>
                    <a:lnTo>
                      <a:pt x="1211" y="6867"/>
                    </a:lnTo>
                    <a:lnTo>
                      <a:pt x="1220" y="6912"/>
                    </a:lnTo>
                    <a:lnTo>
                      <a:pt x="1232" y="6961"/>
                    </a:lnTo>
                    <a:lnTo>
                      <a:pt x="1237" y="7000"/>
                    </a:lnTo>
                    <a:lnTo>
                      <a:pt x="1234" y="7033"/>
                    </a:lnTo>
                    <a:lnTo>
                      <a:pt x="1133" y="7510"/>
                    </a:lnTo>
                    <a:lnTo>
                      <a:pt x="1119" y="7593"/>
                    </a:lnTo>
                    <a:lnTo>
                      <a:pt x="1096" y="7697"/>
                    </a:lnTo>
                    <a:lnTo>
                      <a:pt x="1086" y="7783"/>
                    </a:lnTo>
                    <a:lnTo>
                      <a:pt x="1070" y="8044"/>
                    </a:lnTo>
                    <a:lnTo>
                      <a:pt x="1070" y="8103"/>
                    </a:lnTo>
                    <a:lnTo>
                      <a:pt x="1050" y="8525"/>
                    </a:lnTo>
                    <a:lnTo>
                      <a:pt x="5905" y="8525"/>
                    </a:lnTo>
                    <a:lnTo>
                      <a:pt x="5762" y="7732"/>
                    </a:lnTo>
                    <a:lnTo>
                      <a:pt x="5744" y="7637"/>
                    </a:lnTo>
                    <a:lnTo>
                      <a:pt x="5715" y="7525"/>
                    </a:lnTo>
                    <a:lnTo>
                      <a:pt x="5677" y="7405"/>
                    </a:lnTo>
                    <a:lnTo>
                      <a:pt x="5648" y="7320"/>
                    </a:lnTo>
                    <a:lnTo>
                      <a:pt x="5621" y="7155"/>
                    </a:lnTo>
                    <a:lnTo>
                      <a:pt x="5642" y="7081"/>
                    </a:lnTo>
                    <a:lnTo>
                      <a:pt x="5653" y="7039"/>
                    </a:lnTo>
                    <a:lnTo>
                      <a:pt x="5662" y="6980"/>
                    </a:lnTo>
                    <a:lnTo>
                      <a:pt x="5653" y="6894"/>
                    </a:lnTo>
                    <a:lnTo>
                      <a:pt x="5638" y="6810"/>
                    </a:lnTo>
                    <a:lnTo>
                      <a:pt x="5618" y="6626"/>
                    </a:lnTo>
                    <a:lnTo>
                      <a:pt x="5559" y="6445"/>
                    </a:lnTo>
                    <a:lnTo>
                      <a:pt x="5554" y="6344"/>
                    </a:lnTo>
                    <a:lnTo>
                      <a:pt x="5534" y="6056"/>
                    </a:lnTo>
                    <a:lnTo>
                      <a:pt x="5525" y="6006"/>
                    </a:lnTo>
                    <a:lnTo>
                      <a:pt x="5530" y="5906"/>
                    </a:lnTo>
                    <a:lnTo>
                      <a:pt x="5519" y="5845"/>
                    </a:lnTo>
                    <a:lnTo>
                      <a:pt x="5524" y="5806"/>
                    </a:lnTo>
                    <a:lnTo>
                      <a:pt x="5527" y="5758"/>
                    </a:lnTo>
                    <a:lnTo>
                      <a:pt x="5601" y="5179"/>
                    </a:lnTo>
                    <a:lnTo>
                      <a:pt x="5657" y="4786"/>
                    </a:lnTo>
                    <a:lnTo>
                      <a:pt x="5687" y="4691"/>
                    </a:lnTo>
                    <a:lnTo>
                      <a:pt x="5715" y="4508"/>
                    </a:lnTo>
                    <a:lnTo>
                      <a:pt x="5731" y="4347"/>
                    </a:lnTo>
                    <a:lnTo>
                      <a:pt x="5749" y="4155"/>
                    </a:lnTo>
                    <a:lnTo>
                      <a:pt x="5839" y="4158"/>
                    </a:lnTo>
                    <a:lnTo>
                      <a:pt x="5976" y="4155"/>
                    </a:lnTo>
                    <a:lnTo>
                      <a:pt x="6167" y="4156"/>
                    </a:lnTo>
                    <a:lnTo>
                      <a:pt x="6340" y="4127"/>
                    </a:lnTo>
                    <a:lnTo>
                      <a:pt x="6613" y="4074"/>
                    </a:lnTo>
                    <a:lnTo>
                      <a:pt x="6780" y="4029"/>
                    </a:lnTo>
                    <a:lnTo>
                      <a:pt x="6853" y="4002"/>
                    </a:lnTo>
                    <a:lnTo>
                      <a:pt x="6897" y="3983"/>
                    </a:lnTo>
                    <a:lnTo>
                      <a:pt x="6922" y="3961"/>
                    </a:lnTo>
                    <a:lnTo>
                      <a:pt x="6947" y="3652"/>
                    </a:lnTo>
                    <a:lnTo>
                      <a:pt x="6940" y="3568"/>
                    </a:lnTo>
                    <a:lnTo>
                      <a:pt x="6937" y="3443"/>
                    </a:lnTo>
                    <a:lnTo>
                      <a:pt x="6897" y="3204"/>
                    </a:lnTo>
                    <a:lnTo>
                      <a:pt x="6897" y="3139"/>
                    </a:lnTo>
                    <a:lnTo>
                      <a:pt x="6913" y="3031"/>
                    </a:lnTo>
                    <a:lnTo>
                      <a:pt x="6921" y="2976"/>
                    </a:lnTo>
                    <a:lnTo>
                      <a:pt x="6935" y="2934"/>
                    </a:lnTo>
                    <a:lnTo>
                      <a:pt x="6947" y="2895"/>
                    </a:lnTo>
                    <a:lnTo>
                      <a:pt x="6956" y="2822"/>
                    </a:lnTo>
                    <a:lnTo>
                      <a:pt x="6949" y="2746"/>
                    </a:lnTo>
                    <a:lnTo>
                      <a:pt x="6934" y="2604"/>
                    </a:lnTo>
                    <a:lnTo>
                      <a:pt x="6912" y="2449"/>
                    </a:lnTo>
                    <a:lnTo>
                      <a:pt x="6906" y="2350"/>
                    </a:lnTo>
                    <a:lnTo>
                      <a:pt x="6868" y="2039"/>
                    </a:lnTo>
                    <a:lnTo>
                      <a:pt x="6833" y="1909"/>
                    </a:lnTo>
                    <a:lnTo>
                      <a:pt x="6798" y="1799"/>
                    </a:lnTo>
                    <a:lnTo>
                      <a:pt x="6742" y="1648"/>
                    </a:lnTo>
                    <a:lnTo>
                      <a:pt x="6722" y="1595"/>
                    </a:lnTo>
                    <a:lnTo>
                      <a:pt x="6696" y="1518"/>
                    </a:lnTo>
                    <a:lnTo>
                      <a:pt x="6654" y="1461"/>
                    </a:lnTo>
                    <a:lnTo>
                      <a:pt x="6584" y="1405"/>
                    </a:lnTo>
                    <a:lnTo>
                      <a:pt x="6540" y="1360"/>
                    </a:lnTo>
                    <a:lnTo>
                      <a:pt x="6482" y="1311"/>
                    </a:lnTo>
                    <a:lnTo>
                      <a:pt x="6417" y="1256"/>
                    </a:lnTo>
                    <a:lnTo>
                      <a:pt x="6353" y="1213"/>
                    </a:lnTo>
                    <a:lnTo>
                      <a:pt x="6285" y="1176"/>
                    </a:lnTo>
                    <a:lnTo>
                      <a:pt x="6251" y="1139"/>
                    </a:lnTo>
                    <a:lnTo>
                      <a:pt x="6185" y="1120"/>
                    </a:lnTo>
                    <a:lnTo>
                      <a:pt x="6125" y="1097"/>
                    </a:lnTo>
                    <a:lnTo>
                      <a:pt x="5958" y="1056"/>
                    </a:lnTo>
                    <a:lnTo>
                      <a:pt x="5905" y="1036"/>
                    </a:lnTo>
                    <a:lnTo>
                      <a:pt x="5618" y="920"/>
                    </a:lnTo>
                    <a:lnTo>
                      <a:pt x="5516" y="875"/>
                    </a:lnTo>
                    <a:lnTo>
                      <a:pt x="5369" y="812"/>
                    </a:lnTo>
                    <a:lnTo>
                      <a:pt x="5307" y="772"/>
                    </a:lnTo>
                    <a:lnTo>
                      <a:pt x="5237" y="707"/>
                    </a:lnTo>
                    <a:lnTo>
                      <a:pt x="5111" y="633"/>
                    </a:lnTo>
                    <a:lnTo>
                      <a:pt x="5039" y="597"/>
                    </a:lnTo>
                    <a:lnTo>
                      <a:pt x="4928" y="558"/>
                    </a:lnTo>
                    <a:lnTo>
                      <a:pt x="4878" y="529"/>
                    </a:lnTo>
                    <a:lnTo>
                      <a:pt x="4829" y="493"/>
                    </a:lnTo>
                    <a:lnTo>
                      <a:pt x="4705" y="442"/>
                    </a:lnTo>
                    <a:lnTo>
                      <a:pt x="4663" y="419"/>
                    </a:lnTo>
                    <a:lnTo>
                      <a:pt x="4634" y="410"/>
                    </a:lnTo>
                    <a:lnTo>
                      <a:pt x="4557" y="400"/>
                    </a:lnTo>
                    <a:lnTo>
                      <a:pt x="4539" y="381"/>
                    </a:lnTo>
                    <a:lnTo>
                      <a:pt x="4527" y="356"/>
                    </a:lnTo>
                    <a:lnTo>
                      <a:pt x="4488" y="228"/>
                    </a:lnTo>
                    <a:lnTo>
                      <a:pt x="4464" y="176"/>
                    </a:lnTo>
                    <a:lnTo>
                      <a:pt x="4440" y="0"/>
                    </a:lnTo>
                    <a:lnTo>
                      <a:pt x="2499" y="0"/>
                    </a:lnTo>
                    <a:close/>
                  </a:path>
                </a:pathLst>
              </a:custGeom>
              <a:solidFill>
                <a:srgbClr val="F38F80"/>
              </a:solidFill>
              <a:ln w="9525">
                <a:noFill/>
                <a:round/>
                <a:headEnd/>
                <a:tailEnd/>
              </a:ln>
            </p:spPr>
            <p:txBody>
              <a:bodyPr/>
              <a:lstStyle/>
              <a:p>
                <a:endParaRPr lang="ko-KR" altLang="en-US"/>
              </a:p>
            </p:txBody>
          </p:sp>
          <p:sp>
            <p:nvSpPr>
              <p:cNvPr id="3088" name="Freeform 8"/>
              <p:cNvSpPr>
                <a:spLocks/>
              </p:cNvSpPr>
              <p:nvPr/>
            </p:nvSpPr>
            <p:spPr bwMode="auto">
              <a:xfrm>
                <a:off x="943" y="1758"/>
                <a:ext cx="56" cy="47"/>
              </a:xfrm>
              <a:custGeom>
                <a:avLst/>
                <a:gdLst>
                  <a:gd name="T0" fmla="*/ 0 w 341"/>
                  <a:gd name="T1" fmla="*/ 0 h 278"/>
                  <a:gd name="T2" fmla="*/ 0 w 341"/>
                  <a:gd name="T3" fmla="*/ 0 h 278"/>
                  <a:gd name="T4" fmla="*/ 0 w 341"/>
                  <a:gd name="T5" fmla="*/ 0 h 278"/>
                  <a:gd name="T6" fmla="*/ 0 w 341"/>
                  <a:gd name="T7" fmla="*/ 0 h 278"/>
                  <a:gd name="T8" fmla="*/ 0 w 341"/>
                  <a:gd name="T9" fmla="*/ 0 h 278"/>
                  <a:gd name="T10" fmla="*/ 0 w 341"/>
                  <a:gd name="T11" fmla="*/ 0 h 278"/>
                  <a:gd name="T12" fmla="*/ 0 w 341"/>
                  <a:gd name="T13" fmla="*/ 0 h 278"/>
                  <a:gd name="T14" fmla="*/ 0 w 341"/>
                  <a:gd name="T15" fmla="*/ 0 h 278"/>
                  <a:gd name="T16" fmla="*/ 0 w 341"/>
                  <a:gd name="T17" fmla="*/ 0 h 278"/>
                  <a:gd name="T18" fmla="*/ 0 w 341"/>
                  <a:gd name="T19" fmla="*/ 0 h 278"/>
                  <a:gd name="T20" fmla="*/ 0 w 341"/>
                  <a:gd name="T21" fmla="*/ 0 h 278"/>
                  <a:gd name="T22" fmla="*/ 0 w 341"/>
                  <a:gd name="T23" fmla="*/ 0 h 278"/>
                  <a:gd name="T24" fmla="*/ 0 w 341"/>
                  <a:gd name="T25" fmla="*/ 0 h 278"/>
                  <a:gd name="T26" fmla="*/ 0 w 341"/>
                  <a:gd name="T27" fmla="*/ 0 h 278"/>
                  <a:gd name="T28" fmla="*/ 0 w 341"/>
                  <a:gd name="T29" fmla="*/ 0 h 278"/>
                  <a:gd name="T30" fmla="*/ 0 w 341"/>
                  <a:gd name="T31" fmla="*/ 0 h 278"/>
                  <a:gd name="T32" fmla="*/ 0 w 341"/>
                  <a:gd name="T33" fmla="*/ 0 h 278"/>
                  <a:gd name="T34" fmla="*/ 0 w 341"/>
                  <a:gd name="T35" fmla="*/ 0 h 278"/>
                  <a:gd name="T36" fmla="*/ 0 w 341"/>
                  <a:gd name="T37" fmla="*/ 0 h 278"/>
                  <a:gd name="T38" fmla="*/ 0 w 341"/>
                  <a:gd name="T39" fmla="*/ 0 h 278"/>
                  <a:gd name="T40" fmla="*/ 0 w 341"/>
                  <a:gd name="T41" fmla="*/ 0 h 278"/>
                  <a:gd name="T42" fmla="*/ 0 w 341"/>
                  <a:gd name="T43" fmla="*/ 0 h 278"/>
                  <a:gd name="T44" fmla="*/ 0 w 341"/>
                  <a:gd name="T45" fmla="*/ 0 h 278"/>
                  <a:gd name="T46" fmla="*/ 0 w 341"/>
                  <a:gd name="T47" fmla="*/ 0 h 278"/>
                  <a:gd name="T48" fmla="*/ 0 w 341"/>
                  <a:gd name="T49" fmla="*/ 0 h 278"/>
                  <a:gd name="T50" fmla="*/ 0 w 341"/>
                  <a:gd name="T51" fmla="*/ 0 h 278"/>
                  <a:gd name="T52" fmla="*/ 0 w 341"/>
                  <a:gd name="T53" fmla="*/ 0 h 278"/>
                  <a:gd name="T54" fmla="*/ 0 w 341"/>
                  <a:gd name="T55" fmla="*/ 0 h 278"/>
                  <a:gd name="T56" fmla="*/ 0 w 341"/>
                  <a:gd name="T57" fmla="*/ 0 h 278"/>
                  <a:gd name="T58" fmla="*/ 0 w 341"/>
                  <a:gd name="T59" fmla="*/ 0 h 278"/>
                  <a:gd name="T60" fmla="*/ 0 w 341"/>
                  <a:gd name="T61" fmla="*/ 0 h 278"/>
                  <a:gd name="T62" fmla="*/ 0 w 341"/>
                  <a:gd name="T63" fmla="*/ 0 h 278"/>
                  <a:gd name="T64" fmla="*/ 0 w 341"/>
                  <a:gd name="T65" fmla="*/ 0 h 278"/>
                  <a:gd name="T66" fmla="*/ 0 w 341"/>
                  <a:gd name="T67" fmla="*/ 0 h 278"/>
                  <a:gd name="T68" fmla="*/ 0 w 341"/>
                  <a:gd name="T69" fmla="*/ 0 h 278"/>
                  <a:gd name="T70" fmla="*/ 0 w 341"/>
                  <a:gd name="T71" fmla="*/ 0 h 278"/>
                  <a:gd name="T72" fmla="*/ 0 w 341"/>
                  <a:gd name="T73" fmla="*/ 0 h 278"/>
                  <a:gd name="T74" fmla="*/ 0 w 341"/>
                  <a:gd name="T75" fmla="*/ 0 h 278"/>
                  <a:gd name="T76" fmla="*/ 0 w 341"/>
                  <a:gd name="T77" fmla="*/ 0 h 278"/>
                  <a:gd name="T78" fmla="*/ 0 w 341"/>
                  <a:gd name="T79" fmla="*/ 0 h 278"/>
                  <a:gd name="T80" fmla="*/ 0 w 341"/>
                  <a:gd name="T81" fmla="*/ 0 h 278"/>
                  <a:gd name="T82" fmla="*/ 0 w 341"/>
                  <a:gd name="T83" fmla="*/ 0 h 278"/>
                  <a:gd name="T84" fmla="*/ 0 w 341"/>
                  <a:gd name="T85" fmla="*/ 0 h 278"/>
                  <a:gd name="T86" fmla="*/ 0 w 341"/>
                  <a:gd name="T87" fmla="*/ 0 h 278"/>
                  <a:gd name="T88" fmla="*/ 0 w 341"/>
                  <a:gd name="T89" fmla="*/ 0 h 278"/>
                  <a:gd name="T90" fmla="*/ 0 w 341"/>
                  <a:gd name="T91" fmla="*/ 0 h 278"/>
                  <a:gd name="T92" fmla="*/ 0 w 341"/>
                  <a:gd name="T93" fmla="*/ 0 h 278"/>
                  <a:gd name="T94" fmla="*/ 0 w 341"/>
                  <a:gd name="T95" fmla="*/ 0 h 278"/>
                  <a:gd name="T96" fmla="*/ 0 w 341"/>
                  <a:gd name="T97" fmla="*/ 0 h 278"/>
                  <a:gd name="T98" fmla="*/ 0 w 341"/>
                  <a:gd name="T99" fmla="*/ 0 h 278"/>
                  <a:gd name="T100" fmla="*/ 0 w 341"/>
                  <a:gd name="T101" fmla="*/ 0 h 278"/>
                  <a:gd name="T102" fmla="*/ 0 w 341"/>
                  <a:gd name="T103" fmla="*/ 0 h 278"/>
                  <a:gd name="T104" fmla="*/ 0 w 341"/>
                  <a:gd name="T105" fmla="*/ 0 h 278"/>
                  <a:gd name="T106" fmla="*/ 0 w 341"/>
                  <a:gd name="T107" fmla="*/ 0 h 278"/>
                  <a:gd name="T108" fmla="*/ 0 w 341"/>
                  <a:gd name="T109" fmla="*/ 0 h 278"/>
                  <a:gd name="T110" fmla="*/ 0 w 341"/>
                  <a:gd name="T111" fmla="*/ 0 h 278"/>
                  <a:gd name="T112" fmla="*/ 0 w 341"/>
                  <a:gd name="T113" fmla="*/ 0 h 278"/>
                  <a:gd name="T114" fmla="*/ 0 w 341"/>
                  <a:gd name="T115" fmla="*/ 0 h 278"/>
                  <a:gd name="T116" fmla="*/ 0 w 341"/>
                  <a:gd name="T117" fmla="*/ 0 h 278"/>
                  <a:gd name="T118" fmla="*/ 0 w 341"/>
                  <a:gd name="T119" fmla="*/ 0 h 2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1"/>
                  <a:gd name="T181" fmla="*/ 0 h 278"/>
                  <a:gd name="T182" fmla="*/ 341 w 341"/>
                  <a:gd name="T183" fmla="*/ 278 h 2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1" h="278">
                    <a:moveTo>
                      <a:pt x="341" y="140"/>
                    </a:moveTo>
                    <a:lnTo>
                      <a:pt x="341" y="137"/>
                    </a:lnTo>
                    <a:lnTo>
                      <a:pt x="341" y="135"/>
                    </a:lnTo>
                    <a:lnTo>
                      <a:pt x="341" y="132"/>
                    </a:lnTo>
                    <a:lnTo>
                      <a:pt x="341" y="129"/>
                    </a:lnTo>
                    <a:lnTo>
                      <a:pt x="341" y="127"/>
                    </a:lnTo>
                    <a:lnTo>
                      <a:pt x="341" y="125"/>
                    </a:lnTo>
                    <a:lnTo>
                      <a:pt x="340" y="123"/>
                    </a:lnTo>
                    <a:lnTo>
                      <a:pt x="340" y="120"/>
                    </a:lnTo>
                    <a:lnTo>
                      <a:pt x="339" y="118"/>
                    </a:lnTo>
                    <a:lnTo>
                      <a:pt x="339" y="115"/>
                    </a:lnTo>
                    <a:lnTo>
                      <a:pt x="338" y="113"/>
                    </a:lnTo>
                    <a:lnTo>
                      <a:pt x="338" y="110"/>
                    </a:lnTo>
                    <a:lnTo>
                      <a:pt x="337" y="108"/>
                    </a:lnTo>
                    <a:lnTo>
                      <a:pt x="337" y="106"/>
                    </a:lnTo>
                    <a:lnTo>
                      <a:pt x="336" y="104"/>
                    </a:lnTo>
                    <a:lnTo>
                      <a:pt x="335" y="102"/>
                    </a:lnTo>
                    <a:lnTo>
                      <a:pt x="334" y="98"/>
                    </a:lnTo>
                    <a:lnTo>
                      <a:pt x="333" y="96"/>
                    </a:lnTo>
                    <a:lnTo>
                      <a:pt x="333" y="94"/>
                    </a:lnTo>
                    <a:lnTo>
                      <a:pt x="331" y="92"/>
                    </a:lnTo>
                    <a:lnTo>
                      <a:pt x="330" y="90"/>
                    </a:lnTo>
                    <a:lnTo>
                      <a:pt x="329" y="88"/>
                    </a:lnTo>
                    <a:lnTo>
                      <a:pt x="328" y="85"/>
                    </a:lnTo>
                    <a:lnTo>
                      <a:pt x="326" y="82"/>
                    </a:lnTo>
                    <a:lnTo>
                      <a:pt x="325" y="80"/>
                    </a:lnTo>
                    <a:lnTo>
                      <a:pt x="324" y="78"/>
                    </a:lnTo>
                    <a:lnTo>
                      <a:pt x="323" y="76"/>
                    </a:lnTo>
                    <a:lnTo>
                      <a:pt x="321" y="74"/>
                    </a:lnTo>
                    <a:lnTo>
                      <a:pt x="320" y="72"/>
                    </a:lnTo>
                    <a:lnTo>
                      <a:pt x="319" y="70"/>
                    </a:lnTo>
                    <a:lnTo>
                      <a:pt x="317" y="67"/>
                    </a:lnTo>
                    <a:lnTo>
                      <a:pt x="316" y="65"/>
                    </a:lnTo>
                    <a:lnTo>
                      <a:pt x="313" y="63"/>
                    </a:lnTo>
                    <a:lnTo>
                      <a:pt x="312" y="61"/>
                    </a:lnTo>
                    <a:lnTo>
                      <a:pt x="310" y="60"/>
                    </a:lnTo>
                    <a:lnTo>
                      <a:pt x="309" y="58"/>
                    </a:lnTo>
                    <a:lnTo>
                      <a:pt x="307" y="56"/>
                    </a:lnTo>
                    <a:lnTo>
                      <a:pt x="305" y="54"/>
                    </a:lnTo>
                    <a:lnTo>
                      <a:pt x="303" y="51"/>
                    </a:lnTo>
                    <a:lnTo>
                      <a:pt x="302" y="50"/>
                    </a:lnTo>
                    <a:lnTo>
                      <a:pt x="300" y="48"/>
                    </a:lnTo>
                    <a:lnTo>
                      <a:pt x="297" y="46"/>
                    </a:lnTo>
                    <a:lnTo>
                      <a:pt x="295" y="44"/>
                    </a:lnTo>
                    <a:lnTo>
                      <a:pt x="293" y="43"/>
                    </a:lnTo>
                    <a:lnTo>
                      <a:pt x="291" y="41"/>
                    </a:lnTo>
                    <a:lnTo>
                      <a:pt x="289" y="40"/>
                    </a:lnTo>
                    <a:lnTo>
                      <a:pt x="287" y="38"/>
                    </a:lnTo>
                    <a:lnTo>
                      <a:pt x="285" y="36"/>
                    </a:lnTo>
                    <a:lnTo>
                      <a:pt x="283" y="34"/>
                    </a:lnTo>
                    <a:lnTo>
                      <a:pt x="280" y="32"/>
                    </a:lnTo>
                    <a:lnTo>
                      <a:pt x="278" y="31"/>
                    </a:lnTo>
                    <a:lnTo>
                      <a:pt x="275" y="30"/>
                    </a:lnTo>
                    <a:lnTo>
                      <a:pt x="273" y="28"/>
                    </a:lnTo>
                    <a:lnTo>
                      <a:pt x="271" y="27"/>
                    </a:lnTo>
                    <a:lnTo>
                      <a:pt x="269" y="25"/>
                    </a:lnTo>
                    <a:lnTo>
                      <a:pt x="266" y="24"/>
                    </a:lnTo>
                    <a:lnTo>
                      <a:pt x="263" y="23"/>
                    </a:lnTo>
                    <a:lnTo>
                      <a:pt x="260" y="22"/>
                    </a:lnTo>
                    <a:lnTo>
                      <a:pt x="258" y="21"/>
                    </a:lnTo>
                    <a:lnTo>
                      <a:pt x="256" y="18"/>
                    </a:lnTo>
                    <a:lnTo>
                      <a:pt x="253" y="17"/>
                    </a:lnTo>
                    <a:lnTo>
                      <a:pt x="251" y="16"/>
                    </a:lnTo>
                    <a:lnTo>
                      <a:pt x="247" y="15"/>
                    </a:lnTo>
                    <a:lnTo>
                      <a:pt x="245" y="14"/>
                    </a:lnTo>
                    <a:lnTo>
                      <a:pt x="242" y="13"/>
                    </a:lnTo>
                    <a:lnTo>
                      <a:pt x="240" y="12"/>
                    </a:lnTo>
                    <a:lnTo>
                      <a:pt x="237" y="11"/>
                    </a:lnTo>
                    <a:lnTo>
                      <a:pt x="234" y="10"/>
                    </a:lnTo>
                    <a:lnTo>
                      <a:pt x="231" y="10"/>
                    </a:lnTo>
                    <a:lnTo>
                      <a:pt x="228" y="9"/>
                    </a:lnTo>
                    <a:lnTo>
                      <a:pt x="226" y="8"/>
                    </a:lnTo>
                    <a:lnTo>
                      <a:pt x="223" y="7"/>
                    </a:lnTo>
                    <a:lnTo>
                      <a:pt x="220" y="7"/>
                    </a:lnTo>
                    <a:lnTo>
                      <a:pt x="217" y="6"/>
                    </a:lnTo>
                    <a:lnTo>
                      <a:pt x="214" y="5"/>
                    </a:lnTo>
                    <a:lnTo>
                      <a:pt x="211" y="5"/>
                    </a:lnTo>
                    <a:lnTo>
                      <a:pt x="208" y="4"/>
                    </a:lnTo>
                    <a:lnTo>
                      <a:pt x="206" y="4"/>
                    </a:lnTo>
                    <a:lnTo>
                      <a:pt x="203" y="3"/>
                    </a:lnTo>
                    <a:lnTo>
                      <a:pt x="200" y="3"/>
                    </a:lnTo>
                    <a:lnTo>
                      <a:pt x="196" y="3"/>
                    </a:lnTo>
                    <a:lnTo>
                      <a:pt x="193" y="1"/>
                    </a:lnTo>
                    <a:lnTo>
                      <a:pt x="191" y="1"/>
                    </a:lnTo>
                    <a:lnTo>
                      <a:pt x="188" y="1"/>
                    </a:lnTo>
                    <a:lnTo>
                      <a:pt x="185" y="1"/>
                    </a:lnTo>
                    <a:lnTo>
                      <a:pt x="182" y="0"/>
                    </a:lnTo>
                    <a:lnTo>
                      <a:pt x="178" y="0"/>
                    </a:lnTo>
                    <a:lnTo>
                      <a:pt x="176" y="0"/>
                    </a:lnTo>
                    <a:lnTo>
                      <a:pt x="173" y="0"/>
                    </a:lnTo>
                    <a:lnTo>
                      <a:pt x="170" y="0"/>
                    </a:lnTo>
                    <a:lnTo>
                      <a:pt x="167" y="0"/>
                    </a:lnTo>
                    <a:lnTo>
                      <a:pt x="163" y="0"/>
                    </a:lnTo>
                    <a:lnTo>
                      <a:pt x="161" y="0"/>
                    </a:lnTo>
                    <a:lnTo>
                      <a:pt x="158" y="0"/>
                    </a:lnTo>
                    <a:lnTo>
                      <a:pt x="155" y="1"/>
                    </a:lnTo>
                    <a:lnTo>
                      <a:pt x="152" y="1"/>
                    </a:lnTo>
                    <a:lnTo>
                      <a:pt x="149" y="1"/>
                    </a:lnTo>
                    <a:lnTo>
                      <a:pt x="146" y="1"/>
                    </a:lnTo>
                    <a:lnTo>
                      <a:pt x="143" y="3"/>
                    </a:lnTo>
                    <a:lnTo>
                      <a:pt x="140" y="3"/>
                    </a:lnTo>
                    <a:lnTo>
                      <a:pt x="137" y="4"/>
                    </a:lnTo>
                    <a:lnTo>
                      <a:pt x="135" y="4"/>
                    </a:lnTo>
                    <a:lnTo>
                      <a:pt x="132" y="5"/>
                    </a:lnTo>
                    <a:lnTo>
                      <a:pt x="128" y="5"/>
                    </a:lnTo>
                    <a:lnTo>
                      <a:pt x="125" y="6"/>
                    </a:lnTo>
                    <a:lnTo>
                      <a:pt x="123" y="6"/>
                    </a:lnTo>
                    <a:lnTo>
                      <a:pt x="120" y="7"/>
                    </a:lnTo>
                    <a:lnTo>
                      <a:pt x="117" y="8"/>
                    </a:lnTo>
                    <a:lnTo>
                      <a:pt x="115" y="8"/>
                    </a:lnTo>
                    <a:lnTo>
                      <a:pt x="111" y="9"/>
                    </a:lnTo>
                    <a:lnTo>
                      <a:pt x="108" y="10"/>
                    </a:lnTo>
                    <a:lnTo>
                      <a:pt x="106" y="11"/>
                    </a:lnTo>
                    <a:lnTo>
                      <a:pt x="103" y="12"/>
                    </a:lnTo>
                    <a:lnTo>
                      <a:pt x="101" y="13"/>
                    </a:lnTo>
                    <a:lnTo>
                      <a:pt x="97" y="14"/>
                    </a:lnTo>
                    <a:lnTo>
                      <a:pt x="95" y="15"/>
                    </a:lnTo>
                    <a:lnTo>
                      <a:pt x="92" y="16"/>
                    </a:lnTo>
                    <a:lnTo>
                      <a:pt x="90" y="17"/>
                    </a:lnTo>
                    <a:lnTo>
                      <a:pt x="87" y="18"/>
                    </a:lnTo>
                    <a:lnTo>
                      <a:pt x="85" y="20"/>
                    </a:lnTo>
                    <a:lnTo>
                      <a:pt x="82" y="21"/>
                    </a:lnTo>
                    <a:lnTo>
                      <a:pt x="79" y="22"/>
                    </a:lnTo>
                    <a:lnTo>
                      <a:pt x="76" y="24"/>
                    </a:lnTo>
                    <a:lnTo>
                      <a:pt x="74" y="25"/>
                    </a:lnTo>
                    <a:lnTo>
                      <a:pt x="72" y="26"/>
                    </a:lnTo>
                    <a:lnTo>
                      <a:pt x="70" y="27"/>
                    </a:lnTo>
                    <a:lnTo>
                      <a:pt x="67" y="29"/>
                    </a:lnTo>
                    <a:lnTo>
                      <a:pt x="65" y="30"/>
                    </a:lnTo>
                    <a:lnTo>
                      <a:pt x="62" y="32"/>
                    </a:lnTo>
                    <a:lnTo>
                      <a:pt x="60" y="33"/>
                    </a:lnTo>
                    <a:lnTo>
                      <a:pt x="58" y="36"/>
                    </a:lnTo>
                    <a:lnTo>
                      <a:pt x="56" y="37"/>
                    </a:lnTo>
                    <a:lnTo>
                      <a:pt x="53" y="39"/>
                    </a:lnTo>
                    <a:lnTo>
                      <a:pt x="51" y="40"/>
                    </a:lnTo>
                    <a:lnTo>
                      <a:pt x="49" y="42"/>
                    </a:lnTo>
                    <a:lnTo>
                      <a:pt x="46" y="44"/>
                    </a:lnTo>
                    <a:lnTo>
                      <a:pt x="45" y="45"/>
                    </a:lnTo>
                    <a:lnTo>
                      <a:pt x="43" y="47"/>
                    </a:lnTo>
                    <a:lnTo>
                      <a:pt x="41" y="49"/>
                    </a:lnTo>
                    <a:lnTo>
                      <a:pt x="39" y="50"/>
                    </a:lnTo>
                    <a:lnTo>
                      <a:pt x="37" y="53"/>
                    </a:lnTo>
                    <a:lnTo>
                      <a:pt x="35" y="55"/>
                    </a:lnTo>
                    <a:lnTo>
                      <a:pt x="34" y="57"/>
                    </a:lnTo>
                    <a:lnTo>
                      <a:pt x="32" y="59"/>
                    </a:lnTo>
                    <a:lnTo>
                      <a:pt x="30" y="60"/>
                    </a:lnTo>
                    <a:lnTo>
                      <a:pt x="28" y="62"/>
                    </a:lnTo>
                    <a:lnTo>
                      <a:pt x="26" y="64"/>
                    </a:lnTo>
                    <a:lnTo>
                      <a:pt x="25" y="66"/>
                    </a:lnTo>
                    <a:lnTo>
                      <a:pt x="23" y="69"/>
                    </a:lnTo>
                    <a:lnTo>
                      <a:pt x="22" y="71"/>
                    </a:lnTo>
                    <a:lnTo>
                      <a:pt x="21" y="73"/>
                    </a:lnTo>
                    <a:lnTo>
                      <a:pt x="19" y="75"/>
                    </a:lnTo>
                    <a:lnTo>
                      <a:pt x="18" y="77"/>
                    </a:lnTo>
                    <a:lnTo>
                      <a:pt x="17" y="79"/>
                    </a:lnTo>
                    <a:lnTo>
                      <a:pt x="16" y="81"/>
                    </a:lnTo>
                    <a:lnTo>
                      <a:pt x="15" y="83"/>
                    </a:lnTo>
                    <a:lnTo>
                      <a:pt x="12" y="87"/>
                    </a:lnTo>
                    <a:lnTo>
                      <a:pt x="11" y="89"/>
                    </a:lnTo>
                    <a:lnTo>
                      <a:pt x="10" y="91"/>
                    </a:lnTo>
                    <a:lnTo>
                      <a:pt x="9" y="93"/>
                    </a:lnTo>
                    <a:lnTo>
                      <a:pt x="8" y="95"/>
                    </a:lnTo>
                    <a:lnTo>
                      <a:pt x="8" y="97"/>
                    </a:lnTo>
                    <a:lnTo>
                      <a:pt x="7" y="99"/>
                    </a:lnTo>
                    <a:lnTo>
                      <a:pt x="6" y="103"/>
                    </a:lnTo>
                    <a:lnTo>
                      <a:pt x="5" y="105"/>
                    </a:lnTo>
                    <a:lnTo>
                      <a:pt x="5" y="107"/>
                    </a:lnTo>
                    <a:lnTo>
                      <a:pt x="4" y="109"/>
                    </a:lnTo>
                    <a:lnTo>
                      <a:pt x="3" y="112"/>
                    </a:lnTo>
                    <a:lnTo>
                      <a:pt x="3" y="114"/>
                    </a:lnTo>
                    <a:lnTo>
                      <a:pt x="2" y="116"/>
                    </a:lnTo>
                    <a:lnTo>
                      <a:pt x="2" y="119"/>
                    </a:lnTo>
                    <a:lnTo>
                      <a:pt x="2" y="122"/>
                    </a:lnTo>
                    <a:lnTo>
                      <a:pt x="1" y="124"/>
                    </a:lnTo>
                    <a:lnTo>
                      <a:pt x="1" y="126"/>
                    </a:lnTo>
                    <a:lnTo>
                      <a:pt x="1" y="128"/>
                    </a:lnTo>
                    <a:lnTo>
                      <a:pt x="0" y="131"/>
                    </a:lnTo>
                    <a:lnTo>
                      <a:pt x="0" y="133"/>
                    </a:lnTo>
                    <a:lnTo>
                      <a:pt x="0" y="136"/>
                    </a:lnTo>
                    <a:lnTo>
                      <a:pt x="0" y="138"/>
                    </a:lnTo>
                    <a:lnTo>
                      <a:pt x="0" y="141"/>
                    </a:lnTo>
                    <a:lnTo>
                      <a:pt x="0" y="143"/>
                    </a:lnTo>
                    <a:lnTo>
                      <a:pt x="0" y="145"/>
                    </a:lnTo>
                    <a:lnTo>
                      <a:pt x="0" y="148"/>
                    </a:lnTo>
                    <a:lnTo>
                      <a:pt x="1" y="151"/>
                    </a:lnTo>
                    <a:lnTo>
                      <a:pt x="1" y="153"/>
                    </a:lnTo>
                    <a:lnTo>
                      <a:pt x="1" y="155"/>
                    </a:lnTo>
                    <a:lnTo>
                      <a:pt x="2" y="158"/>
                    </a:lnTo>
                    <a:lnTo>
                      <a:pt x="2" y="160"/>
                    </a:lnTo>
                    <a:lnTo>
                      <a:pt x="2" y="162"/>
                    </a:lnTo>
                    <a:lnTo>
                      <a:pt x="3" y="164"/>
                    </a:lnTo>
                    <a:lnTo>
                      <a:pt x="3" y="168"/>
                    </a:lnTo>
                    <a:lnTo>
                      <a:pt x="4" y="170"/>
                    </a:lnTo>
                    <a:lnTo>
                      <a:pt x="5" y="172"/>
                    </a:lnTo>
                    <a:lnTo>
                      <a:pt x="5" y="174"/>
                    </a:lnTo>
                    <a:lnTo>
                      <a:pt x="6" y="177"/>
                    </a:lnTo>
                    <a:lnTo>
                      <a:pt x="7" y="179"/>
                    </a:lnTo>
                    <a:lnTo>
                      <a:pt x="8" y="181"/>
                    </a:lnTo>
                    <a:lnTo>
                      <a:pt x="8" y="184"/>
                    </a:lnTo>
                    <a:lnTo>
                      <a:pt x="9" y="186"/>
                    </a:lnTo>
                    <a:lnTo>
                      <a:pt x="10" y="188"/>
                    </a:lnTo>
                    <a:lnTo>
                      <a:pt x="11" y="191"/>
                    </a:lnTo>
                    <a:lnTo>
                      <a:pt x="12" y="193"/>
                    </a:lnTo>
                    <a:lnTo>
                      <a:pt x="15" y="195"/>
                    </a:lnTo>
                    <a:lnTo>
                      <a:pt x="16" y="197"/>
                    </a:lnTo>
                    <a:lnTo>
                      <a:pt x="17" y="199"/>
                    </a:lnTo>
                    <a:lnTo>
                      <a:pt x="18" y="202"/>
                    </a:lnTo>
                    <a:lnTo>
                      <a:pt x="19" y="204"/>
                    </a:lnTo>
                    <a:lnTo>
                      <a:pt x="21" y="206"/>
                    </a:lnTo>
                    <a:lnTo>
                      <a:pt x="22" y="208"/>
                    </a:lnTo>
                    <a:lnTo>
                      <a:pt x="23" y="210"/>
                    </a:lnTo>
                    <a:lnTo>
                      <a:pt x="25" y="212"/>
                    </a:lnTo>
                    <a:lnTo>
                      <a:pt x="26" y="214"/>
                    </a:lnTo>
                    <a:lnTo>
                      <a:pt x="28" y="217"/>
                    </a:lnTo>
                    <a:lnTo>
                      <a:pt x="30" y="219"/>
                    </a:lnTo>
                    <a:lnTo>
                      <a:pt x="32" y="221"/>
                    </a:lnTo>
                    <a:lnTo>
                      <a:pt x="34" y="222"/>
                    </a:lnTo>
                    <a:lnTo>
                      <a:pt x="35" y="224"/>
                    </a:lnTo>
                    <a:lnTo>
                      <a:pt x="37" y="226"/>
                    </a:lnTo>
                    <a:lnTo>
                      <a:pt x="39" y="228"/>
                    </a:lnTo>
                    <a:lnTo>
                      <a:pt x="41" y="230"/>
                    </a:lnTo>
                    <a:lnTo>
                      <a:pt x="43" y="231"/>
                    </a:lnTo>
                    <a:lnTo>
                      <a:pt x="45" y="234"/>
                    </a:lnTo>
                    <a:lnTo>
                      <a:pt x="46" y="236"/>
                    </a:lnTo>
                    <a:lnTo>
                      <a:pt x="49" y="237"/>
                    </a:lnTo>
                    <a:lnTo>
                      <a:pt x="51" y="239"/>
                    </a:lnTo>
                    <a:lnTo>
                      <a:pt x="53" y="241"/>
                    </a:lnTo>
                    <a:lnTo>
                      <a:pt x="56" y="242"/>
                    </a:lnTo>
                    <a:lnTo>
                      <a:pt x="58" y="244"/>
                    </a:lnTo>
                    <a:lnTo>
                      <a:pt x="60" y="245"/>
                    </a:lnTo>
                    <a:lnTo>
                      <a:pt x="62" y="247"/>
                    </a:lnTo>
                    <a:lnTo>
                      <a:pt x="65" y="248"/>
                    </a:lnTo>
                    <a:lnTo>
                      <a:pt x="67" y="250"/>
                    </a:lnTo>
                    <a:lnTo>
                      <a:pt x="70" y="252"/>
                    </a:lnTo>
                    <a:lnTo>
                      <a:pt x="72" y="253"/>
                    </a:lnTo>
                    <a:lnTo>
                      <a:pt x="74" y="254"/>
                    </a:lnTo>
                    <a:lnTo>
                      <a:pt x="76" y="256"/>
                    </a:lnTo>
                    <a:lnTo>
                      <a:pt x="79" y="257"/>
                    </a:lnTo>
                    <a:lnTo>
                      <a:pt x="82" y="258"/>
                    </a:lnTo>
                    <a:lnTo>
                      <a:pt x="85" y="259"/>
                    </a:lnTo>
                    <a:lnTo>
                      <a:pt x="87" y="260"/>
                    </a:lnTo>
                    <a:lnTo>
                      <a:pt x="90" y="262"/>
                    </a:lnTo>
                    <a:lnTo>
                      <a:pt x="92" y="263"/>
                    </a:lnTo>
                    <a:lnTo>
                      <a:pt x="95" y="264"/>
                    </a:lnTo>
                    <a:lnTo>
                      <a:pt x="97" y="266"/>
                    </a:lnTo>
                    <a:lnTo>
                      <a:pt x="101" y="267"/>
                    </a:lnTo>
                    <a:lnTo>
                      <a:pt x="103" y="268"/>
                    </a:lnTo>
                    <a:lnTo>
                      <a:pt x="106" y="268"/>
                    </a:lnTo>
                    <a:lnTo>
                      <a:pt x="108" y="269"/>
                    </a:lnTo>
                    <a:lnTo>
                      <a:pt x="111" y="270"/>
                    </a:lnTo>
                    <a:lnTo>
                      <a:pt x="115" y="271"/>
                    </a:lnTo>
                    <a:lnTo>
                      <a:pt x="117" y="272"/>
                    </a:lnTo>
                    <a:lnTo>
                      <a:pt x="120" y="272"/>
                    </a:lnTo>
                    <a:lnTo>
                      <a:pt x="123" y="273"/>
                    </a:lnTo>
                    <a:lnTo>
                      <a:pt x="125" y="274"/>
                    </a:lnTo>
                    <a:lnTo>
                      <a:pt x="128" y="274"/>
                    </a:lnTo>
                    <a:lnTo>
                      <a:pt x="132" y="275"/>
                    </a:lnTo>
                    <a:lnTo>
                      <a:pt x="135" y="275"/>
                    </a:lnTo>
                    <a:lnTo>
                      <a:pt x="137" y="276"/>
                    </a:lnTo>
                    <a:lnTo>
                      <a:pt x="140" y="276"/>
                    </a:lnTo>
                    <a:lnTo>
                      <a:pt x="143" y="276"/>
                    </a:lnTo>
                    <a:lnTo>
                      <a:pt x="146" y="277"/>
                    </a:lnTo>
                    <a:lnTo>
                      <a:pt x="149" y="277"/>
                    </a:lnTo>
                    <a:lnTo>
                      <a:pt x="152" y="277"/>
                    </a:lnTo>
                    <a:lnTo>
                      <a:pt x="155" y="278"/>
                    </a:lnTo>
                    <a:lnTo>
                      <a:pt x="158" y="278"/>
                    </a:lnTo>
                    <a:lnTo>
                      <a:pt x="161" y="278"/>
                    </a:lnTo>
                    <a:lnTo>
                      <a:pt x="163" y="278"/>
                    </a:lnTo>
                    <a:lnTo>
                      <a:pt x="167" y="278"/>
                    </a:lnTo>
                    <a:lnTo>
                      <a:pt x="170" y="278"/>
                    </a:lnTo>
                    <a:lnTo>
                      <a:pt x="173" y="278"/>
                    </a:lnTo>
                    <a:lnTo>
                      <a:pt x="176" y="278"/>
                    </a:lnTo>
                    <a:lnTo>
                      <a:pt x="178" y="278"/>
                    </a:lnTo>
                    <a:lnTo>
                      <a:pt x="182" y="278"/>
                    </a:lnTo>
                    <a:lnTo>
                      <a:pt x="185" y="278"/>
                    </a:lnTo>
                    <a:lnTo>
                      <a:pt x="188" y="278"/>
                    </a:lnTo>
                    <a:lnTo>
                      <a:pt x="191" y="277"/>
                    </a:lnTo>
                    <a:lnTo>
                      <a:pt x="193" y="277"/>
                    </a:lnTo>
                    <a:lnTo>
                      <a:pt x="196" y="277"/>
                    </a:lnTo>
                    <a:lnTo>
                      <a:pt x="200" y="276"/>
                    </a:lnTo>
                    <a:lnTo>
                      <a:pt x="203" y="276"/>
                    </a:lnTo>
                    <a:lnTo>
                      <a:pt x="206" y="275"/>
                    </a:lnTo>
                    <a:lnTo>
                      <a:pt x="208" y="275"/>
                    </a:lnTo>
                    <a:lnTo>
                      <a:pt x="211" y="274"/>
                    </a:lnTo>
                    <a:lnTo>
                      <a:pt x="214" y="274"/>
                    </a:lnTo>
                    <a:lnTo>
                      <a:pt x="217" y="273"/>
                    </a:lnTo>
                    <a:lnTo>
                      <a:pt x="220" y="273"/>
                    </a:lnTo>
                    <a:lnTo>
                      <a:pt x="223" y="272"/>
                    </a:lnTo>
                    <a:lnTo>
                      <a:pt x="226" y="271"/>
                    </a:lnTo>
                    <a:lnTo>
                      <a:pt x="228" y="270"/>
                    </a:lnTo>
                    <a:lnTo>
                      <a:pt x="231" y="270"/>
                    </a:lnTo>
                    <a:lnTo>
                      <a:pt x="234" y="269"/>
                    </a:lnTo>
                    <a:lnTo>
                      <a:pt x="237" y="268"/>
                    </a:lnTo>
                    <a:lnTo>
                      <a:pt x="240" y="267"/>
                    </a:lnTo>
                    <a:lnTo>
                      <a:pt x="242" y="266"/>
                    </a:lnTo>
                    <a:lnTo>
                      <a:pt x="245" y="264"/>
                    </a:lnTo>
                    <a:lnTo>
                      <a:pt x="247" y="263"/>
                    </a:lnTo>
                    <a:lnTo>
                      <a:pt x="251" y="262"/>
                    </a:lnTo>
                    <a:lnTo>
                      <a:pt x="253" y="261"/>
                    </a:lnTo>
                    <a:lnTo>
                      <a:pt x="256" y="260"/>
                    </a:lnTo>
                    <a:lnTo>
                      <a:pt x="258" y="259"/>
                    </a:lnTo>
                    <a:lnTo>
                      <a:pt x="260" y="258"/>
                    </a:lnTo>
                    <a:lnTo>
                      <a:pt x="263" y="256"/>
                    </a:lnTo>
                    <a:lnTo>
                      <a:pt x="266" y="255"/>
                    </a:lnTo>
                    <a:lnTo>
                      <a:pt x="269" y="254"/>
                    </a:lnTo>
                    <a:lnTo>
                      <a:pt x="271" y="252"/>
                    </a:lnTo>
                    <a:lnTo>
                      <a:pt x="273" y="251"/>
                    </a:lnTo>
                    <a:lnTo>
                      <a:pt x="275" y="250"/>
                    </a:lnTo>
                    <a:lnTo>
                      <a:pt x="278" y="247"/>
                    </a:lnTo>
                    <a:lnTo>
                      <a:pt x="280" y="246"/>
                    </a:lnTo>
                    <a:lnTo>
                      <a:pt x="283" y="244"/>
                    </a:lnTo>
                    <a:lnTo>
                      <a:pt x="285" y="243"/>
                    </a:lnTo>
                    <a:lnTo>
                      <a:pt x="287" y="241"/>
                    </a:lnTo>
                    <a:lnTo>
                      <a:pt x="289" y="240"/>
                    </a:lnTo>
                    <a:lnTo>
                      <a:pt x="291" y="238"/>
                    </a:lnTo>
                    <a:lnTo>
                      <a:pt x="293" y="237"/>
                    </a:lnTo>
                    <a:lnTo>
                      <a:pt x="295" y="235"/>
                    </a:lnTo>
                    <a:lnTo>
                      <a:pt x="297" y="232"/>
                    </a:lnTo>
                    <a:lnTo>
                      <a:pt x="300" y="230"/>
                    </a:lnTo>
                    <a:lnTo>
                      <a:pt x="302" y="229"/>
                    </a:lnTo>
                    <a:lnTo>
                      <a:pt x="303" y="227"/>
                    </a:lnTo>
                    <a:lnTo>
                      <a:pt x="305" y="225"/>
                    </a:lnTo>
                    <a:lnTo>
                      <a:pt x="307" y="223"/>
                    </a:lnTo>
                    <a:lnTo>
                      <a:pt x="309" y="222"/>
                    </a:lnTo>
                    <a:lnTo>
                      <a:pt x="310" y="220"/>
                    </a:lnTo>
                    <a:lnTo>
                      <a:pt x="312" y="218"/>
                    </a:lnTo>
                    <a:lnTo>
                      <a:pt x="313" y="215"/>
                    </a:lnTo>
                    <a:lnTo>
                      <a:pt x="316" y="213"/>
                    </a:lnTo>
                    <a:lnTo>
                      <a:pt x="317" y="211"/>
                    </a:lnTo>
                    <a:lnTo>
                      <a:pt x="319" y="209"/>
                    </a:lnTo>
                    <a:lnTo>
                      <a:pt x="320" y="207"/>
                    </a:lnTo>
                    <a:lnTo>
                      <a:pt x="321" y="205"/>
                    </a:lnTo>
                    <a:lnTo>
                      <a:pt x="323" y="203"/>
                    </a:lnTo>
                    <a:lnTo>
                      <a:pt x="324" y="201"/>
                    </a:lnTo>
                    <a:lnTo>
                      <a:pt x="325" y="198"/>
                    </a:lnTo>
                    <a:lnTo>
                      <a:pt x="326" y="196"/>
                    </a:lnTo>
                    <a:lnTo>
                      <a:pt x="328" y="194"/>
                    </a:lnTo>
                    <a:lnTo>
                      <a:pt x="329" y="192"/>
                    </a:lnTo>
                    <a:lnTo>
                      <a:pt x="330" y="190"/>
                    </a:lnTo>
                    <a:lnTo>
                      <a:pt x="331" y="187"/>
                    </a:lnTo>
                    <a:lnTo>
                      <a:pt x="333" y="185"/>
                    </a:lnTo>
                    <a:lnTo>
                      <a:pt x="333" y="182"/>
                    </a:lnTo>
                    <a:lnTo>
                      <a:pt x="334" y="180"/>
                    </a:lnTo>
                    <a:lnTo>
                      <a:pt x="335" y="178"/>
                    </a:lnTo>
                    <a:lnTo>
                      <a:pt x="336" y="176"/>
                    </a:lnTo>
                    <a:lnTo>
                      <a:pt x="337" y="173"/>
                    </a:lnTo>
                    <a:lnTo>
                      <a:pt x="337" y="171"/>
                    </a:lnTo>
                    <a:lnTo>
                      <a:pt x="338" y="169"/>
                    </a:lnTo>
                    <a:lnTo>
                      <a:pt x="338" y="166"/>
                    </a:lnTo>
                    <a:lnTo>
                      <a:pt x="339" y="163"/>
                    </a:lnTo>
                    <a:lnTo>
                      <a:pt x="339" y="161"/>
                    </a:lnTo>
                    <a:lnTo>
                      <a:pt x="340" y="159"/>
                    </a:lnTo>
                    <a:lnTo>
                      <a:pt x="340" y="157"/>
                    </a:lnTo>
                    <a:lnTo>
                      <a:pt x="340" y="154"/>
                    </a:lnTo>
                    <a:lnTo>
                      <a:pt x="341" y="152"/>
                    </a:lnTo>
                    <a:lnTo>
                      <a:pt x="341" y="149"/>
                    </a:lnTo>
                    <a:lnTo>
                      <a:pt x="341" y="146"/>
                    </a:lnTo>
                    <a:lnTo>
                      <a:pt x="341" y="144"/>
                    </a:lnTo>
                    <a:lnTo>
                      <a:pt x="341" y="142"/>
                    </a:lnTo>
                    <a:lnTo>
                      <a:pt x="341" y="140"/>
                    </a:lnTo>
                    <a:close/>
                  </a:path>
                </a:pathLst>
              </a:custGeom>
              <a:solidFill>
                <a:srgbClr val="D96C5B"/>
              </a:solidFill>
              <a:ln w="9525">
                <a:noFill/>
                <a:round/>
                <a:headEnd/>
                <a:tailEnd/>
              </a:ln>
            </p:spPr>
            <p:txBody>
              <a:bodyPr/>
              <a:lstStyle/>
              <a:p>
                <a:endParaRPr lang="ko-KR" altLang="en-US"/>
              </a:p>
            </p:txBody>
          </p:sp>
          <p:sp>
            <p:nvSpPr>
              <p:cNvPr id="3089" name="Freeform 9"/>
              <p:cNvSpPr>
                <a:spLocks/>
              </p:cNvSpPr>
              <p:nvPr/>
            </p:nvSpPr>
            <p:spPr bwMode="auto">
              <a:xfrm>
                <a:off x="374" y="1849"/>
                <a:ext cx="656" cy="617"/>
              </a:xfrm>
              <a:custGeom>
                <a:avLst/>
                <a:gdLst>
                  <a:gd name="T0" fmla="*/ 0 w 4040"/>
                  <a:gd name="T1" fmla="*/ 0 h 3611"/>
                  <a:gd name="T2" fmla="*/ 0 w 4040"/>
                  <a:gd name="T3" fmla="*/ 0 h 3611"/>
                  <a:gd name="T4" fmla="*/ 0 w 4040"/>
                  <a:gd name="T5" fmla="*/ 0 h 3611"/>
                  <a:gd name="T6" fmla="*/ 0 w 4040"/>
                  <a:gd name="T7" fmla="*/ 0 h 3611"/>
                  <a:gd name="T8" fmla="*/ 0 w 4040"/>
                  <a:gd name="T9" fmla="*/ 0 h 3611"/>
                  <a:gd name="T10" fmla="*/ 0 w 4040"/>
                  <a:gd name="T11" fmla="*/ 0 h 3611"/>
                  <a:gd name="T12" fmla="*/ 0 w 4040"/>
                  <a:gd name="T13" fmla="*/ 0 h 3611"/>
                  <a:gd name="T14" fmla="*/ 0 w 4040"/>
                  <a:gd name="T15" fmla="*/ 0 h 3611"/>
                  <a:gd name="T16" fmla="*/ 0 w 4040"/>
                  <a:gd name="T17" fmla="*/ 0 h 3611"/>
                  <a:gd name="T18" fmla="*/ 0 w 4040"/>
                  <a:gd name="T19" fmla="*/ 0 h 3611"/>
                  <a:gd name="T20" fmla="*/ 0 w 4040"/>
                  <a:gd name="T21" fmla="*/ 0 h 3611"/>
                  <a:gd name="T22" fmla="*/ 0 w 4040"/>
                  <a:gd name="T23" fmla="*/ 0 h 3611"/>
                  <a:gd name="T24" fmla="*/ 0 w 4040"/>
                  <a:gd name="T25" fmla="*/ 0 h 3611"/>
                  <a:gd name="T26" fmla="*/ 0 w 4040"/>
                  <a:gd name="T27" fmla="*/ 0 h 3611"/>
                  <a:gd name="T28" fmla="*/ 0 w 4040"/>
                  <a:gd name="T29" fmla="*/ 0 h 3611"/>
                  <a:gd name="T30" fmla="*/ 0 w 4040"/>
                  <a:gd name="T31" fmla="*/ 0 h 3611"/>
                  <a:gd name="T32" fmla="*/ 0 w 4040"/>
                  <a:gd name="T33" fmla="*/ 0 h 3611"/>
                  <a:gd name="T34" fmla="*/ 0 w 4040"/>
                  <a:gd name="T35" fmla="*/ 0 h 3611"/>
                  <a:gd name="T36" fmla="*/ 0 w 4040"/>
                  <a:gd name="T37" fmla="*/ 0 h 3611"/>
                  <a:gd name="T38" fmla="*/ 0 w 4040"/>
                  <a:gd name="T39" fmla="*/ 0 h 3611"/>
                  <a:gd name="T40" fmla="*/ 0 w 4040"/>
                  <a:gd name="T41" fmla="*/ 0 h 3611"/>
                  <a:gd name="T42" fmla="*/ 0 w 4040"/>
                  <a:gd name="T43" fmla="*/ 0 h 3611"/>
                  <a:gd name="T44" fmla="*/ 0 w 4040"/>
                  <a:gd name="T45" fmla="*/ 0 h 3611"/>
                  <a:gd name="T46" fmla="*/ 0 w 4040"/>
                  <a:gd name="T47" fmla="*/ 0 h 3611"/>
                  <a:gd name="T48" fmla="*/ 0 w 4040"/>
                  <a:gd name="T49" fmla="*/ 0 h 3611"/>
                  <a:gd name="T50" fmla="*/ 0 w 4040"/>
                  <a:gd name="T51" fmla="*/ 0 h 3611"/>
                  <a:gd name="T52" fmla="*/ 0 w 4040"/>
                  <a:gd name="T53" fmla="*/ 0 h 3611"/>
                  <a:gd name="T54" fmla="*/ 0 w 4040"/>
                  <a:gd name="T55" fmla="*/ 0 h 3611"/>
                  <a:gd name="T56" fmla="*/ 0 w 4040"/>
                  <a:gd name="T57" fmla="*/ 0 h 3611"/>
                  <a:gd name="T58" fmla="*/ 0 w 4040"/>
                  <a:gd name="T59" fmla="*/ 0 h 3611"/>
                  <a:gd name="T60" fmla="*/ 0 w 4040"/>
                  <a:gd name="T61" fmla="*/ 0 h 3611"/>
                  <a:gd name="T62" fmla="*/ 0 w 4040"/>
                  <a:gd name="T63" fmla="*/ 0 h 3611"/>
                  <a:gd name="T64" fmla="*/ 0 w 4040"/>
                  <a:gd name="T65" fmla="*/ 0 h 3611"/>
                  <a:gd name="T66" fmla="*/ 0 w 4040"/>
                  <a:gd name="T67" fmla="*/ 0 h 3611"/>
                  <a:gd name="T68" fmla="*/ 0 w 4040"/>
                  <a:gd name="T69" fmla="*/ 0 h 3611"/>
                  <a:gd name="T70" fmla="*/ 0 w 4040"/>
                  <a:gd name="T71" fmla="*/ 0 h 3611"/>
                  <a:gd name="T72" fmla="*/ 0 w 4040"/>
                  <a:gd name="T73" fmla="*/ 0 h 3611"/>
                  <a:gd name="T74" fmla="*/ 0 w 4040"/>
                  <a:gd name="T75" fmla="*/ 0 h 3611"/>
                  <a:gd name="T76" fmla="*/ 0 w 4040"/>
                  <a:gd name="T77" fmla="*/ 0 h 3611"/>
                  <a:gd name="T78" fmla="*/ 0 w 4040"/>
                  <a:gd name="T79" fmla="*/ 0 h 3611"/>
                  <a:gd name="T80" fmla="*/ 0 w 4040"/>
                  <a:gd name="T81" fmla="*/ 0 h 3611"/>
                  <a:gd name="T82" fmla="*/ 0 w 4040"/>
                  <a:gd name="T83" fmla="*/ 0 h 3611"/>
                  <a:gd name="T84" fmla="*/ 0 w 4040"/>
                  <a:gd name="T85" fmla="*/ 0 h 3611"/>
                  <a:gd name="T86" fmla="*/ 0 w 4040"/>
                  <a:gd name="T87" fmla="*/ 0 h 3611"/>
                  <a:gd name="T88" fmla="*/ 0 w 4040"/>
                  <a:gd name="T89" fmla="*/ 0 h 3611"/>
                  <a:gd name="T90" fmla="*/ 0 w 4040"/>
                  <a:gd name="T91" fmla="*/ 0 h 3611"/>
                  <a:gd name="T92" fmla="*/ 0 w 4040"/>
                  <a:gd name="T93" fmla="*/ 0 h 3611"/>
                  <a:gd name="T94" fmla="*/ 0 w 4040"/>
                  <a:gd name="T95" fmla="*/ 0 h 3611"/>
                  <a:gd name="T96" fmla="*/ 0 w 4040"/>
                  <a:gd name="T97" fmla="*/ 0 h 3611"/>
                  <a:gd name="T98" fmla="*/ 0 w 4040"/>
                  <a:gd name="T99" fmla="*/ 0 h 3611"/>
                  <a:gd name="T100" fmla="*/ 0 w 4040"/>
                  <a:gd name="T101" fmla="*/ 0 h 3611"/>
                  <a:gd name="T102" fmla="*/ 0 w 4040"/>
                  <a:gd name="T103" fmla="*/ 0 h 36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0"/>
                  <a:gd name="T157" fmla="*/ 0 h 3611"/>
                  <a:gd name="T158" fmla="*/ 4040 w 4040"/>
                  <a:gd name="T159" fmla="*/ 3611 h 36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0" h="3611">
                    <a:moveTo>
                      <a:pt x="4040" y="1074"/>
                    </a:moveTo>
                    <a:lnTo>
                      <a:pt x="3959" y="1470"/>
                    </a:lnTo>
                    <a:lnTo>
                      <a:pt x="3932" y="1607"/>
                    </a:lnTo>
                    <a:lnTo>
                      <a:pt x="3908" y="1670"/>
                    </a:lnTo>
                    <a:lnTo>
                      <a:pt x="3864" y="1753"/>
                    </a:lnTo>
                    <a:lnTo>
                      <a:pt x="3827" y="1835"/>
                    </a:lnTo>
                    <a:lnTo>
                      <a:pt x="3761" y="1897"/>
                    </a:lnTo>
                    <a:lnTo>
                      <a:pt x="3705" y="1918"/>
                    </a:lnTo>
                    <a:lnTo>
                      <a:pt x="3648" y="1936"/>
                    </a:lnTo>
                    <a:lnTo>
                      <a:pt x="3585" y="1938"/>
                    </a:lnTo>
                    <a:lnTo>
                      <a:pt x="3513" y="1904"/>
                    </a:lnTo>
                    <a:lnTo>
                      <a:pt x="3444" y="1860"/>
                    </a:lnTo>
                    <a:lnTo>
                      <a:pt x="3260" y="1681"/>
                    </a:lnTo>
                    <a:lnTo>
                      <a:pt x="3161" y="1535"/>
                    </a:lnTo>
                    <a:lnTo>
                      <a:pt x="2974" y="1279"/>
                    </a:lnTo>
                    <a:lnTo>
                      <a:pt x="2812" y="1067"/>
                    </a:lnTo>
                    <a:lnTo>
                      <a:pt x="2729" y="909"/>
                    </a:lnTo>
                    <a:lnTo>
                      <a:pt x="2675" y="793"/>
                    </a:lnTo>
                    <a:lnTo>
                      <a:pt x="2621" y="659"/>
                    </a:lnTo>
                    <a:lnTo>
                      <a:pt x="2560" y="532"/>
                    </a:lnTo>
                    <a:lnTo>
                      <a:pt x="2462" y="410"/>
                    </a:lnTo>
                    <a:lnTo>
                      <a:pt x="2394" y="313"/>
                    </a:lnTo>
                    <a:lnTo>
                      <a:pt x="2320" y="213"/>
                    </a:lnTo>
                    <a:lnTo>
                      <a:pt x="2271" y="135"/>
                    </a:lnTo>
                    <a:lnTo>
                      <a:pt x="2237" y="93"/>
                    </a:lnTo>
                    <a:lnTo>
                      <a:pt x="2191" y="59"/>
                    </a:lnTo>
                    <a:lnTo>
                      <a:pt x="2190" y="127"/>
                    </a:lnTo>
                    <a:lnTo>
                      <a:pt x="2180" y="178"/>
                    </a:lnTo>
                    <a:lnTo>
                      <a:pt x="2174" y="256"/>
                    </a:lnTo>
                    <a:lnTo>
                      <a:pt x="2161" y="315"/>
                    </a:lnTo>
                    <a:lnTo>
                      <a:pt x="2150" y="358"/>
                    </a:lnTo>
                    <a:lnTo>
                      <a:pt x="2129" y="395"/>
                    </a:lnTo>
                    <a:lnTo>
                      <a:pt x="2103" y="418"/>
                    </a:lnTo>
                    <a:lnTo>
                      <a:pt x="2086" y="428"/>
                    </a:lnTo>
                    <a:lnTo>
                      <a:pt x="2038" y="423"/>
                    </a:lnTo>
                    <a:lnTo>
                      <a:pt x="2021" y="414"/>
                    </a:lnTo>
                    <a:lnTo>
                      <a:pt x="2006" y="381"/>
                    </a:lnTo>
                    <a:lnTo>
                      <a:pt x="1999" y="351"/>
                    </a:lnTo>
                    <a:lnTo>
                      <a:pt x="1999" y="316"/>
                    </a:lnTo>
                    <a:lnTo>
                      <a:pt x="1983" y="297"/>
                    </a:lnTo>
                    <a:lnTo>
                      <a:pt x="1962" y="271"/>
                    </a:lnTo>
                    <a:lnTo>
                      <a:pt x="1938" y="237"/>
                    </a:lnTo>
                    <a:lnTo>
                      <a:pt x="1925" y="215"/>
                    </a:lnTo>
                    <a:lnTo>
                      <a:pt x="1918" y="193"/>
                    </a:lnTo>
                    <a:lnTo>
                      <a:pt x="1921" y="155"/>
                    </a:lnTo>
                    <a:lnTo>
                      <a:pt x="1923" y="103"/>
                    </a:lnTo>
                    <a:lnTo>
                      <a:pt x="1923" y="49"/>
                    </a:lnTo>
                    <a:lnTo>
                      <a:pt x="1928" y="0"/>
                    </a:lnTo>
                    <a:lnTo>
                      <a:pt x="1901" y="34"/>
                    </a:lnTo>
                    <a:lnTo>
                      <a:pt x="1849" y="93"/>
                    </a:lnTo>
                    <a:lnTo>
                      <a:pt x="1768" y="199"/>
                    </a:lnTo>
                    <a:lnTo>
                      <a:pt x="1712" y="291"/>
                    </a:lnTo>
                    <a:lnTo>
                      <a:pt x="1630" y="386"/>
                    </a:lnTo>
                    <a:lnTo>
                      <a:pt x="1581" y="447"/>
                    </a:lnTo>
                    <a:lnTo>
                      <a:pt x="1536" y="542"/>
                    </a:lnTo>
                    <a:lnTo>
                      <a:pt x="1480" y="668"/>
                    </a:lnTo>
                    <a:lnTo>
                      <a:pt x="1425" y="799"/>
                    </a:lnTo>
                    <a:lnTo>
                      <a:pt x="1371" y="871"/>
                    </a:lnTo>
                    <a:lnTo>
                      <a:pt x="1293" y="981"/>
                    </a:lnTo>
                    <a:lnTo>
                      <a:pt x="1270" y="1019"/>
                    </a:lnTo>
                    <a:lnTo>
                      <a:pt x="1223" y="1101"/>
                    </a:lnTo>
                    <a:lnTo>
                      <a:pt x="1159" y="1215"/>
                    </a:lnTo>
                    <a:lnTo>
                      <a:pt x="1048" y="1339"/>
                    </a:lnTo>
                    <a:lnTo>
                      <a:pt x="962" y="1433"/>
                    </a:lnTo>
                    <a:lnTo>
                      <a:pt x="793" y="1587"/>
                    </a:lnTo>
                    <a:lnTo>
                      <a:pt x="687" y="1671"/>
                    </a:lnTo>
                    <a:lnTo>
                      <a:pt x="610" y="1754"/>
                    </a:lnTo>
                    <a:lnTo>
                      <a:pt x="499" y="1831"/>
                    </a:lnTo>
                    <a:lnTo>
                      <a:pt x="438" y="1883"/>
                    </a:lnTo>
                    <a:lnTo>
                      <a:pt x="400" y="1904"/>
                    </a:lnTo>
                    <a:lnTo>
                      <a:pt x="360" y="1912"/>
                    </a:lnTo>
                    <a:lnTo>
                      <a:pt x="317" y="1891"/>
                    </a:lnTo>
                    <a:lnTo>
                      <a:pt x="255" y="1850"/>
                    </a:lnTo>
                    <a:lnTo>
                      <a:pt x="209" y="1793"/>
                    </a:lnTo>
                    <a:lnTo>
                      <a:pt x="166" y="1720"/>
                    </a:lnTo>
                    <a:lnTo>
                      <a:pt x="133" y="1647"/>
                    </a:lnTo>
                    <a:lnTo>
                      <a:pt x="112" y="1609"/>
                    </a:lnTo>
                    <a:lnTo>
                      <a:pt x="70" y="1504"/>
                    </a:lnTo>
                    <a:lnTo>
                      <a:pt x="59" y="1442"/>
                    </a:lnTo>
                    <a:lnTo>
                      <a:pt x="32" y="1354"/>
                    </a:lnTo>
                    <a:lnTo>
                      <a:pt x="29" y="1303"/>
                    </a:lnTo>
                    <a:lnTo>
                      <a:pt x="0" y="1530"/>
                    </a:lnTo>
                    <a:lnTo>
                      <a:pt x="23" y="1772"/>
                    </a:lnTo>
                    <a:lnTo>
                      <a:pt x="74" y="2166"/>
                    </a:lnTo>
                    <a:lnTo>
                      <a:pt x="125" y="2469"/>
                    </a:lnTo>
                    <a:lnTo>
                      <a:pt x="263" y="2745"/>
                    </a:lnTo>
                    <a:lnTo>
                      <a:pt x="438" y="2968"/>
                    </a:lnTo>
                    <a:lnTo>
                      <a:pt x="755" y="3184"/>
                    </a:lnTo>
                    <a:lnTo>
                      <a:pt x="1201" y="3423"/>
                    </a:lnTo>
                    <a:lnTo>
                      <a:pt x="1664" y="3578"/>
                    </a:lnTo>
                    <a:lnTo>
                      <a:pt x="2107" y="3611"/>
                    </a:lnTo>
                    <a:lnTo>
                      <a:pt x="2412" y="3558"/>
                    </a:lnTo>
                    <a:lnTo>
                      <a:pt x="2738" y="3392"/>
                    </a:lnTo>
                    <a:lnTo>
                      <a:pt x="3063" y="3154"/>
                    </a:lnTo>
                    <a:lnTo>
                      <a:pt x="3303" y="2970"/>
                    </a:lnTo>
                    <a:lnTo>
                      <a:pt x="3493" y="2774"/>
                    </a:lnTo>
                    <a:lnTo>
                      <a:pt x="3617" y="2612"/>
                    </a:lnTo>
                    <a:lnTo>
                      <a:pt x="3744" y="2387"/>
                    </a:lnTo>
                    <a:lnTo>
                      <a:pt x="3855" y="2228"/>
                    </a:lnTo>
                    <a:lnTo>
                      <a:pt x="3932" y="2078"/>
                    </a:lnTo>
                    <a:lnTo>
                      <a:pt x="3959" y="1958"/>
                    </a:lnTo>
                    <a:lnTo>
                      <a:pt x="3970" y="1864"/>
                    </a:lnTo>
                    <a:lnTo>
                      <a:pt x="3983" y="1758"/>
                    </a:lnTo>
                    <a:lnTo>
                      <a:pt x="4040" y="1074"/>
                    </a:lnTo>
                    <a:close/>
                  </a:path>
                </a:pathLst>
              </a:custGeom>
              <a:solidFill>
                <a:srgbClr val="E08173"/>
              </a:solidFill>
              <a:ln w="9525">
                <a:noFill/>
                <a:round/>
                <a:headEnd/>
                <a:tailEnd/>
              </a:ln>
            </p:spPr>
            <p:txBody>
              <a:bodyPr/>
              <a:lstStyle/>
              <a:p>
                <a:endParaRPr lang="ko-KR" altLang="en-US"/>
              </a:p>
            </p:txBody>
          </p:sp>
          <p:sp>
            <p:nvSpPr>
              <p:cNvPr id="3090" name="Freeform 10"/>
              <p:cNvSpPr>
                <a:spLocks/>
              </p:cNvSpPr>
              <p:nvPr/>
            </p:nvSpPr>
            <p:spPr bwMode="auto">
              <a:xfrm>
                <a:off x="386" y="2154"/>
                <a:ext cx="626" cy="128"/>
              </a:xfrm>
              <a:custGeom>
                <a:avLst/>
                <a:gdLst>
                  <a:gd name="T0" fmla="*/ 0 w 3853"/>
                  <a:gd name="T1" fmla="*/ 0 h 750"/>
                  <a:gd name="T2" fmla="*/ 0 w 3853"/>
                  <a:gd name="T3" fmla="*/ 0 h 750"/>
                  <a:gd name="T4" fmla="*/ 0 w 3853"/>
                  <a:gd name="T5" fmla="*/ 0 h 750"/>
                  <a:gd name="T6" fmla="*/ 0 w 3853"/>
                  <a:gd name="T7" fmla="*/ 0 h 750"/>
                  <a:gd name="T8" fmla="*/ 0 w 3853"/>
                  <a:gd name="T9" fmla="*/ 0 h 750"/>
                  <a:gd name="T10" fmla="*/ 0 w 3853"/>
                  <a:gd name="T11" fmla="*/ 0 h 750"/>
                  <a:gd name="T12" fmla="*/ 0 w 3853"/>
                  <a:gd name="T13" fmla="*/ 0 h 750"/>
                  <a:gd name="T14" fmla="*/ 0 w 3853"/>
                  <a:gd name="T15" fmla="*/ 0 h 750"/>
                  <a:gd name="T16" fmla="*/ 0 w 3853"/>
                  <a:gd name="T17" fmla="*/ 0 h 750"/>
                  <a:gd name="T18" fmla="*/ 0 w 3853"/>
                  <a:gd name="T19" fmla="*/ 0 h 750"/>
                  <a:gd name="T20" fmla="*/ 0 w 3853"/>
                  <a:gd name="T21" fmla="*/ 0 h 750"/>
                  <a:gd name="T22" fmla="*/ 0 w 3853"/>
                  <a:gd name="T23" fmla="*/ 0 h 750"/>
                  <a:gd name="T24" fmla="*/ 0 w 3853"/>
                  <a:gd name="T25" fmla="*/ 0 h 750"/>
                  <a:gd name="T26" fmla="*/ 0 w 3853"/>
                  <a:gd name="T27" fmla="*/ 0 h 750"/>
                  <a:gd name="T28" fmla="*/ 0 w 3853"/>
                  <a:gd name="T29" fmla="*/ 0 h 750"/>
                  <a:gd name="T30" fmla="*/ 0 w 3853"/>
                  <a:gd name="T31" fmla="*/ 0 h 750"/>
                  <a:gd name="T32" fmla="*/ 0 w 3853"/>
                  <a:gd name="T33" fmla="*/ 0 h 750"/>
                  <a:gd name="T34" fmla="*/ 0 w 3853"/>
                  <a:gd name="T35" fmla="*/ 0 h 750"/>
                  <a:gd name="T36" fmla="*/ 0 w 3853"/>
                  <a:gd name="T37" fmla="*/ 0 h 750"/>
                  <a:gd name="T38" fmla="*/ 0 w 3853"/>
                  <a:gd name="T39" fmla="*/ 0 h 750"/>
                  <a:gd name="T40" fmla="*/ 0 w 3853"/>
                  <a:gd name="T41" fmla="*/ 0 h 750"/>
                  <a:gd name="T42" fmla="*/ 0 w 3853"/>
                  <a:gd name="T43" fmla="*/ 0 h 750"/>
                  <a:gd name="T44" fmla="*/ 0 w 3853"/>
                  <a:gd name="T45" fmla="*/ 0 h 750"/>
                  <a:gd name="T46" fmla="*/ 0 w 3853"/>
                  <a:gd name="T47" fmla="*/ 0 h 750"/>
                  <a:gd name="T48" fmla="*/ 0 w 3853"/>
                  <a:gd name="T49" fmla="*/ 0 h 750"/>
                  <a:gd name="T50" fmla="*/ 0 w 3853"/>
                  <a:gd name="T51" fmla="*/ 0 h 750"/>
                  <a:gd name="T52" fmla="*/ 0 w 3853"/>
                  <a:gd name="T53" fmla="*/ 0 h 750"/>
                  <a:gd name="T54" fmla="*/ 0 w 3853"/>
                  <a:gd name="T55" fmla="*/ 0 h 750"/>
                  <a:gd name="T56" fmla="*/ 0 w 3853"/>
                  <a:gd name="T57" fmla="*/ 0 h 750"/>
                  <a:gd name="T58" fmla="*/ 0 w 3853"/>
                  <a:gd name="T59" fmla="*/ 0 h 750"/>
                  <a:gd name="T60" fmla="*/ 0 w 3853"/>
                  <a:gd name="T61" fmla="*/ 0 h 750"/>
                  <a:gd name="T62" fmla="*/ 0 w 3853"/>
                  <a:gd name="T63" fmla="*/ 0 h 750"/>
                  <a:gd name="T64" fmla="*/ 0 w 3853"/>
                  <a:gd name="T65" fmla="*/ 0 h 750"/>
                  <a:gd name="T66" fmla="*/ 0 w 3853"/>
                  <a:gd name="T67" fmla="*/ 0 h 750"/>
                  <a:gd name="T68" fmla="*/ 0 w 3853"/>
                  <a:gd name="T69" fmla="*/ 0 h 750"/>
                  <a:gd name="T70" fmla="*/ 0 w 3853"/>
                  <a:gd name="T71" fmla="*/ 0 h 750"/>
                  <a:gd name="T72" fmla="*/ 0 w 3853"/>
                  <a:gd name="T73" fmla="*/ 0 h 750"/>
                  <a:gd name="T74" fmla="*/ 0 w 3853"/>
                  <a:gd name="T75" fmla="*/ 0 h 750"/>
                  <a:gd name="T76" fmla="*/ 0 w 3853"/>
                  <a:gd name="T77" fmla="*/ 0 h 750"/>
                  <a:gd name="T78" fmla="*/ 0 w 3853"/>
                  <a:gd name="T79" fmla="*/ 0 h 750"/>
                  <a:gd name="T80" fmla="*/ 0 w 3853"/>
                  <a:gd name="T81" fmla="*/ 0 h 750"/>
                  <a:gd name="T82" fmla="*/ 0 w 3853"/>
                  <a:gd name="T83" fmla="*/ 0 h 750"/>
                  <a:gd name="T84" fmla="*/ 0 w 3853"/>
                  <a:gd name="T85" fmla="*/ 0 h 750"/>
                  <a:gd name="T86" fmla="*/ 0 w 3853"/>
                  <a:gd name="T87" fmla="*/ 0 h 750"/>
                  <a:gd name="T88" fmla="*/ 0 w 3853"/>
                  <a:gd name="T89" fmla="*/ 0 h 750"/>
                  <a:gd name="T90" fmla="*/ 0 w 3853"/>
                  <a:gd name="T91" fmla="*/ 0 h 750"/>
                  <a:gd name="T92" fmla="*/ 0 w 3853"/>
                  <a:gd name="T93" fmla="*/ 0 h 750"/>
                  <a:gd name="T94" fmla="*/ 0 w 3853"/>
                  <a:gd name="T95" fmla="*/ 0 h 750"/>
                  <a:gd name="T96" fmla="*/ 0 w 3853"/>
                  <a:gd name="T97" fmla="*/ 0 h 750"/>
                  <a:gd name="T98" fmla="*/ 0 w 3853"/>
                  <a:gd name="T99" fmla="*/ 0 h 750"/>
                  <a:gd name="T100" fmla="*/ 0 w 3853"/>
                  <a:gd name="T101" fmla="*/ 0 h 750"/>
                  <a:gd name="T102" fmla="*/ 0 w 3853"/>
                  <a:gd name="T103" fmla="*/ 0 h 750"/>
                  <a:gd name="T104" fmla="*/ 0 w 3853"/>
                  <a:gd name="T105" fmla="*/ 0 h 750"/>
                  <a:gd name="T106" fmla="*/ 0 w 3853"/>
                  <a:gd name="T107" fmla="*/ 0 h 750"/>
                  <a:gd name="T108" fmla="*/ 0 w 3853"/>
                  <a:gd name="T109" fmla="*/ 0 h 750"/>
                  <a:gd name="T110" fmla="*/ 0 w 3853"/>
                  <a:gd name="T111" fmla="*/ 0 h 750"/>
                  <a:gd name="T112" fmla="*/ 0 w 3853"/>
                  <a:gd name="T113" fmla="*/ 0 h 750"/>
                  <a:gd name="T114" fmla="*/ 0 w 3853"/>
                  <a:gd name="T115" fmla="*/ 0 h 750"/>
                  <a:gd name="T116" fmla="*/ 0 w 3853"/>
                  <a:gd name="T117" fmla="*/ 0 h 750"/>
                  <a:gd name="T118" fmla="*/ 0 w 3853"/>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53"/>
                  <a:gd name="T181" fmla="*/ 0 h 750"/>
                  <a:gd name="T182" fmla="*/ 3853 w 3853"/>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53" h="750">
                    <a:moveTo>
                      <a:pt x="3853" y="375"/>
                    </a:moveTo>
                    <a:lnTo>
                      <a:pt x="3853" y="368"/>
                    </a:lnTo>
                    <a:lnTo>
                      <a:pt x="3852" y="361"/>
                    </a:lnTo>
                    <a:lnTo>
                      <a:pt x="3851" y="355"/>
                    </a:lnTo>
                    <a:lnTo>
                      <a:pt x="3849" y="348"/>
                    </a:lnTo>
                    <a:lnTo>
                      <a:pt x="3846" y="342"/>
                    </a:lnTo>
                    <a:lnTo>
                      <a:pt x="3842" y="336"/>
                    </a:lnTo>
                    <a:lnTo>
                      <a:pt x="3839" y="329"/>
                    </a:lnTo>
                    <a:lnTo>
                      <a:pt x="3834" y="322"/>
                    </a:lnTo>
                    <a:lnTo>
                      <a:pt x="3830" y="315"/>
                    </a:lnTo>
                    <a:lnTo>
                      <a:pt x="3824" y="309"/>
                    </a:lnTo>
                    <a:lnTo>
                      <a:pt x="3818" y="303"/>
                    </a:lnTo>
                    <a:lnTo>
                      <a:pt x="3810" y="296"/>
                    </a:lnTo>
                    <a:lnTo>
                      <a:pt x="3803" y="290"/>
                    </a:lnTo>
                    <a:lnTo>
                      <a:pt x="3796" y="283"/>
                    </a:lnTo>
                    <a:lnTo>
                      <a:pt x="3787" y="277"/>
                    </a:lnTo>
                    <a:lnTo>
                      <a:pt x="3778" y="271"/>
                    </a:lnTo>
                    <a:lnTo>
                      <a:pt x="3769" y="264"/>
                    </a:lnTo>
                    <a:lnTo>
                      <a:pt x="3758" y="258"/>
                    </a:lnTo>
                    <a:lnTo>
                      <a:pt x="3748" y="253"/>
                    </a:lnTo>
                    <a:lnTo>
                      <a:pt x="3736" y="246"/>
                    </a:lnTo>
                    <a:lnTo>
                      <a:pt x="3724" y="240"/>
                    </a:lnTo>
                    <a:lnTo>
                      <a:pt x="3713" y="233"/>
                    </a:lnTo>
                    <a:lnTo>
                      <a:pt x="3699" y="228"/>
                    </a:lnTo>
                    <a:lnTo>
                      <a:pt x="3686" y="222"/>
                    </a:lnTo>
                    <a:lnTo>
                      <a:pt x="3672" y="215"/>
                    </a:lnTo>
                    <a:lnTo>
                      <a:pt x="3657" y="210"/>
                    </a:lnTo>
                    <a:lnTo>
                      <a:pt x="3642" y="204"/>
                    </a:lnTo>
                    <a:lnTo>
                      <a:pt x="3626" y="198"/>
                    </a:lnTo>
                    <a:lnTo>
                      <a:pt x="3610" y="192"/>
                    </a:lnTo>
                    <a:lnTo>
                      <a:pt x="3593" y="187"/>
                    </a:lnTo>
                    <a:lnTo>
                      <a:pt x="3576" y="181"/>
                    </a:lnTo>
                    <a:lnTo>
                      <a:pt x="3558" y="176"/>
                    </a:lnTo>
                    <a:lnTo>
                      <a:pt x="3540" y="170"/>
                    </a:lnTo>
                    <a:lnTo>
                      <a:pt x="3522" y="164"/>
                    </a:lnTo>
                    <a:lnTo>
                      <a:pt x="3503" y="159"/>
                    </a:lnTo>
                    <a:lnTo>
                      <a:pt x="3483" y="154"/>
                    </a:lnTo>
                    <a:lnTo>
                      <a:pt x="3463" y="148"/>
                    </a:lnTo>
                    <a:lnTo>
                      <a:pt x="3442" y="143"/>
                    </a:lnTo>
                    <a:lnTo>
                      <a:pt x="3421" y="139"/>
                    </a:lnTo>
                    <a:lnTo>
                      <a:pt x="3400" y="133"/>
                    </a:lnTo>
                    <a:lnTo>
                      <a:pt x="3378" y="128"/>
                    </a:lnTo>
                    <a:lnTo>
                      <a:pt x="3355" y="124"/>
                    </a:lnTo>
                    <a:lnTo>
                      <a:pt x="3333" y="118"/>
                    </a:lnTo>
                    <a:lnTo>
                      <a:pt x="3309" y="114"/>
                    </a:lnTo>
                    <a:lnTo>
                      <a:pt x="3286" y="109"/>
                    </a:lnTo>
                    <a:lnTo>
                      <a:pt x="3262" y="105"/>
                    </a:lnTo>
                    <a:lnTo>
                      <a:pt x="3237" y="100"/>
                    </a:lnTo>
                    <a:lnTo>
                      <a:pt x="3213" y="95"/>
                    </a:lnTo>
                    <a:lnTo>
                      <a:pt x="3187" y="91"/>
                    </a:lnTo>
                    <a:lnTo>
                      <a:pt x="3162" y="86"/>
                    </a:lnTo>
                    <a:lnTo>
                      <a:pt x="3135" y="82"/>
                    </a:lnTo>
                    <a:lnTo>
                      <a:pt x="3108" y="79"/>
                    </a:lnTo>
                    <a:lnTo>
                      <a:pt x="3082" y="75"/>
                    </a:lnTo>
                    <a:lnTo>
                      <a:pt x="3055" y="71"/>
                    </a:lnTo>
                    <a:lnTo>
                      <a:pt x="3028" y="67"/>
                    </a:lnTo>
                    <a:lnTo>
                      <a:pt x="2999" y="63"/>
                    </a:lnTo>
                    <a:lnTo>
                      <a:pt x="2971" y="60"/>
                    </a:lnTo>
                    <a:lnTo>
                      <a:pt x="2943" y="57"/>
                    </a:lnTo>
                    <a:lnTo>
                      <a:pt x="2914" y="52"/>
                    </a:lnTo>
                    <a:lnTo>
                      <a:pt x="2885" y="49"/>
                    </a:lnTo>
                    <a:lnTo>
                      <a:pt x="2855" y="46"/>
                    </a:lnTo>
                    <a:lnTo>
                      <a:pt x="2826" y="43"/>
                    </a:lnTo>
                    <a:lnTo>
                      <a:pt x="2796" y="40"/>
                    </a:lnTo>
                    <a:lnTo>
                      <a:pt x="2766" y="37"/>
                    </a:lnTo>
                    <a:lnTo>
                      <a:pt x="2735" y="34"/>
                    </a:lnTo>
                    <a:lnTo>
                      <a:pt x="2704" y="32"/>
                    </a:lnTo>
                    <a:lnTo>
                      <a:pt x="2673" y="29"/>
                    </a:lnTo>
                    <a:lnTo>
                      <a:pt x="2643" y="27"/>
                    </a:lnTo>
                    <a:lnTo>
                      <a:pt x="2611" y="25"/>
                    </a:lnTo>
                    <a:lnTo>
                      <a:pt x="2579" y="22"/>
                    </a:lnTo>
                    <a:lnTo>
                      <a:pt x="2547" y="19"/>
                    </a:lnTo>
                    <a:lnTo>
                      <a:pt x="2515" y="17"/>
                    </a:lnTo>
                    <a:lnTo>
                      <a:pt x="2483" y="16"/>
                    </a:lnTo>
                    <a:lnTo>
                      <a:pt x="2451" y="14"/>
                    </a:lnTo>
                    <a:lnTo>
                      <a:pt x="2418" y="12"/>
                    </a:lnTo>
                    <a:lnTo>
                      <a:pt x="2385" y="11"/>
                    </a:lnTo>
                    <a:lnTo>
                      <a:pt x="2352" y="9"/>
                    </a:lnTo>
                    <a:lnTo>
                      <a:pt x="2319" y="8"/>
                    </a:lnTo>
                    <a:lnTo>
                      <a:pt x="2286" y="7"/>
                    </a:lnTo>
                    <a:lnTo>
                      <a:pt x="2253" y="6"/>
                    </a:lnTo>
                    <a:lnTo>
                      <a:pt x="2220" y="4"/>
                    </a:lnTo>
                    <a:lnTo>
                      <a:pt x="2186" y="3"/>
                    </a:lnTo>
                    <a:lnTo>
                      <a:pt x="2153" y="2"/>
                    </a:lnTo>
                    <a:lnTo>
                      <a:pt x="2119" y="1"/>
                    </a:lnTo>
                    <a:lnTo>
                      <a:pt x="2086" y="1"/>
                    </a:lnTo>
                    <a:lnTo>
                      <a:pt x="2052" y="0"/>
                    </a:lnTo>
                    <a:lnTo>
                      <a:pt x="2019" y="0"/>
                    </a:lnTo>
                    <a:lnTo>
                      <a:pt x="1985" y="0"/>
                    </a:lnTo>
                    <a:lnTo>
                      <a:pt x="1951" y="0"/>
                    </a:lnTo>
                    <a:lnTo>
                      <a:pt x="1918" y="0"/>
                    </a:lnTo>
                    <a:lnTo>
                      <a:pt x="1884" y="0"/>
                    </a:lnTo>
                    <a:lnTo>
                      <a:pt x="1850" y="0"/>
                    </a:lnTo>
                    <a:lnTo>
                      <a:pt x="1816" y="0"/>
                    </a:lnTo>
                    <a:lnTo>
                      <a:pt x="1783" y="1"/>
                    </a:lnTo>
                    <a:lnTo>
                      <a:pt x="1749" y="1"/>
                    </a:lnTo>
                    <a:lnTo>
                      <a:pt x="1716" y="2"/>
                    </a:lnTo>
                    <a:lnTo>
                      <a:pt x="1682" y="2"/>
                    </a:lnTo>
                    <a:lnTo>
                      <a:pt x="1649" y="3"/>
                    </a:lnTo>
                    <a:lnTo>
                      <a:pt x="1615" y="4"/>
                    </a:lnTo>
                    <a:lnTo>
                      <a:pt x="1582" y="6"/>
                    </a:lnTo>
                    <a:lnTo>
                      <a:pt x="1549" y="7"/>
                    </a:lnTo>
                    <a:lnTo>
                      <a:pt x="1516" y="9"/>
                    </a:lnTo>
                    <a:lnTo>
                      <a:pt x="1483" y="10"/>
                    </a:lnTo>
                    <a:lnTo>
                      <a:pt x="1450" y="11"/>
                    </a:lnTo>
                    <a:lnTo>
                      <a:pt x="1418" y="13"/>
                    </a:lnTo>
                    <a:lnTo>
                      <a:pt x="1385" y="15"/>
                    </a:lnTo>
                    <a:lnTo>
                      <a:pt x="1353" y="16"/>
                    </a:lnTo>
                    <a:lnTo>
                      <a:pt x="1322" y="18"/>
                    </a:lnTo>
                    <a:lnTo>
                      <a:pt x="1290" y="20"/>
                    </a:lnTo>
                    <a:lnTo>
                      <a:pt x="1258" y="23"/>
                    </a:lnTo>
                    <a:lnTo>
                      <a:pt x="1226" y="26"/>
                    </a:lnTo>
                    <a:lnTo>
                      <a:pt x="1195" y="28"/>
                    </a:lnTo>
                    <a:lnTo>
                      <a:pt x="1163" y="30"/>
                    </a:lnTo>
                    <a:lnTo>
                      <a:pt x="1132" y="33"/>
                    </a:lnTo>
                    <a:lnTo>
                      <a:pt x="1102" y="35"/>
                    </a:lnTo>
                    <a:lnTo>
                      <a:pt x="1072" y="39"/>
                    </a:lnTo>
                    <a:lnTo>
                      <a:pt x="1042" y="42"/>
                    </a:lnTo>
                    <a:lnTo>
                      <a:pt x="1012" y="45"/>
                    </a:lnTo>
                    <a:lnTo>
                      <a:pt x="982" y="48"/>
                    </a:lnTo>
                    <a:lnTo>
                      <a:pt x="953" y="51"/>
                    </a:lnTo>
                    <a:lnTo>
                      <a:pt x="924" y="55"/>
                    </a:lnTo>
                    <a:lnTo>
                      <a:pt x="895" y="58"/>
                    </a:lnTo>
                    <a:lnTo>
                      <a:pt x="867" y="62"/>
                    </a:lnTo>
                    <a:lnTo>
                      <a:pt x="839" y="65"/>
                    </a:lnTo>
                    <a:lnTo>
                      <a:pt x="811" y="68"/>
                    </a:lnTo>
                    <a:lnTo>
                      <a:pt x="784" y="73"/>
                    </a:lnTo>
                    <a:lnTo>
                      <a:pt x="757" y="77"/>
                    </a:lnTo>
                    <a:lnTo>
                      <a:pt x="730" y="81"/>
                    </a:lnTo>
                    <a:lnTo>
                      <a:pt x="704" y="84"/>
                    </a:lnTo>
                    <a:lnTo>
                      <a:pt x="678" y="89"/>
                    </a:lnTo>
                    <a:lnTo>
                      <a:pt x="653" y="93"/>
                    </a:lnTo>
                    <a:lnTo>
                      <a:pt x="628" y="97"/>
                    </a:lnTo>
                    <a:lnTo>
                      <a:pt x="603" y="102"/>
                    </a:lnTo>
                    <a:lnTo>
                      <a:pt x="578" y="107"/>
                    </a:lnTo>
                    <a:lnTo>
                      <a:pt x="555" y="111"/>
                    </a:lnTo>
                    <a:lnTo>
                      <a:pt x="531" y="116"/>
                    </a:lnTo>
                    <a:lnTo>
                      <a:pt x="508" y="121"/>
                    </a:lnTo>
                    <a:lnTo>
                      <a:pt x="486" y="126"/>
                    </a:lnTo>
                    <a:lnTo>
                      <a:pt x="463" y="130"/>
                    </a:lnTo>
                    <a:lnTo>
                      <a:pt x="442" y="135"/>
                    </a:lnTo>
                    <a:lnTo>
                      <a:pt x="421" y="141"/>
                    </a:lnTo>
                    <a:lnTo>
                      <a:pt x="399" y="146"/>
                    </a:lnTo>
                    <a:lnTo>
                      <a:pt x="379" y="151"/>
                    </a:lnTo>
                    <a:lnTo>
                      <a:pt x="359" y="157"/>
                    </a:lnTo>
                    <a:lnTo>
                      <a:pt x="340" y="162"/>
                    </a:lnTo>
                    <a:lnTo>
                      <a:pt x="321" y="167"/>
                    </a:lnTo>
                    <a:lnTo>
                      <a:pt x="303" y="173"/>
                    </a:lnTo>
                    <a:lnTo>
                      <a:pt x="285" y="178"/>
                    </a:lnTo>
                    <a:lnTo>
                      <a:pt x="268" y="183"/>
                    </a:lnTo>
                    <a:lnTo>
                      <a:pt x="251" y="190"/>
                    </a:lnTo>
                    <a:lnTo>
                      <a:pt x="234" y="195"/>
                    </a:lnTo>
                    <a:lnTo>
                      <a:pt x="219" y="201"/>
                    </a:lnTo>
                    <a:lnTo>
                      <a:pt x="203" y="207"/>
                    </a:lnTo>
                    <a:lnTo>
                      <a:pt x="188" y="213"/>
                    </a:lnTo>
                    <a:lnTo>
                      <a:pt x="174" y="218"/>
                    </a:lnTo>
                    <a:lnTo>
                      <a:pt x="160" y="225"/>
                    </a:lnTo>
                    <a:lnTo>
                      <a:pt x="146" y="230"/>
                    </a:lnTo>
                    <a:lnTo>
                      <a:pt x="134" y="237"/>
                    </a:lnTo>
                    <a:lnTo>
                      <a:pt x="122" y="243"/>
                    </a:lnTo>
                    <a:lnTo>
                      <a:pt x="110" y="249"/>
                    </a:lnTo>
                    <a:lnTo>
                      <a:pt x="99" y="256"/>
                    </a:lnTo>
                    <a:lnTo>
                      <a:pt x="89" y="261"/>
                    </a:lnTo>
                    <a:lnTo>
                      <a:pt x="79" y="267"/>
                    </a:lnTo>
                    <a:lnTo>
                      <a:pt x="70" y="274"/>
                    </a:lnTo>
                    <a:lnTo>
                      <a:pt x="61" y="280"/>
                    </a:lnTo>
                    <a:lnTo>
                      <a:pt x="53" y="287"/>
                    </a:lnTo>
                    <a:lnTo>
                      <a:pt x="45" y="293"/>
                    </a:lnTo>
                    <a:lnTo>
                      <a:pt x="38" y="299"/>
                    </a:lnTo>
                    <a:lnTo>
                      <a:pt x="31" y="306"/>
                    </a:lnTo>
                    <a:lnTo>
                      <a:pt x="26" y="312"/>
                    </a:lnTo>
                    <a:lnTo>
                      <a:pt x="21" y="319"/>
                    </a:lnTo>
                    <a:lnTo>
                      <a:pt x="15" y="325"/>
                    </a:lnTo>
                    <a:lnTo>
                      <a:pt x="11" y="332"/>
                    </a:lnTo>
                    <a:lnTo>
                      <a:pt x="8" y="339"/>
                    </a:lnTo>
                    <a:lnTo>
                      <a:pt x="5" y="345"/>
                    </a:lnTo>
                    <a:lnTo>
                      <a:pt x="3" y="352"/>
                    </a:lnTo>
                    <a:lnTo>
                      <a:pt x="1" y="358"/>
                    </a:lnTo>
                    <a:lnTo>
                      <a:pt x="0" y="364"/>
                    </a:lnTo>
                    <a:lnTo>
                      <a:pt x="0" y="371"/>
                    </a:lnTo>
                    <a:lnTo>
                      <a:pt x="0" y="378"/>
                    </a:lnTo>
                    <a:lnTo>
                      <a:pt x="0" y="385"/>
                    </a:lnTo>
                    <a:lnTo>
                      <a:pt x="1" y="391"/>
                    </a:lnTo>
                    <a:lnTo>
                      <a:pt x="3" y="397"/>
                    </a:lnTo>
                    <a:lnTo>
                      <a:pt x="5" y="404"/>
                    </a:lnTo>
                    <a:lnTo>
                      <a:pt x="8" y="410"/>
                    </a:lnTo>
                    <a:lnTo>
                      <a:pt x="11" y="418"/>
                    </a:lnTo>
                    <a:lnTo>
                      <a:pt x="15" y="424"/>
                    </a:lnTo>
                    <a:lnTo>
                      <a:pt x="21" y="430"/>
                    </a:lnTo>
                    <a:lnTo>
                      <a:pt x="26" y="437"/>
                    </a:lnTo>
                    <a:lnTo>
                      <a:pt x="31" y="443"/>
                    </a:lnTo>
                    <a:lnTo>
                      <a:pt x="38" y="450"/>
                    </a:lnTo>
                    <a:lnTo>
                      <a:pt x="45" y="456"/>
                    </a:lnTo>
                    <a:lnTo>
                      <a:pt x="53" y="462"/>
                    </a:lnTo>
                    <a:lnTo>
                      <a:pt x="61" y="469"/>
                    </a:lnTo>
                    <a:lnTo>
                      <a:pt x="70" y="475"/>
                    </a:lnTo>
                    <a:lnTo>
                      <a:pt x="79" y="481"/>
                    </a:lnTo>
                    <a:lnTo>
                      <a:pt x="89" y="488"/>
                    </a:lnTo>
                    <a:lnTo>
                      <a:pt x="99" y="494"/>
                    </a:lnTo>
                    <a:lnTo>
                      <a:pt x="110" y="500"/>
                    </a:lnTo>
                    <a:lnTo>
                      <a:pt x="122" y="506"/>
                    </a:lnTo>
                    <a:lnTo>
                      <a:pt x="134" y="512"/>
                    </a:lnTo>
                    <a:lnTo>
                      <a:pt x="146" y="519"/>
                    </a:lnTo>
                    <a:lnTo>
                      <a:pt x="160" y="524"/>
                    </a:lnTo>
                    <a:lnTo>
                      <a:pt x="174" y="530"/>
                    </a:lnTo>
                    <a:lnTo>
                      <a:pt x="188" y="536"/>
                    </a:lnTo>
                    <a:lnTo>
                      <a:pt x="203" y="542"/>
                    </a:lnTo>
                    <a:lnTo>
                      <a:pt x="219" y="547"/>
                    </a:lnTo>
                    <a:lnTo>
                      <a:pt x="234" y="554"/>
                    </a:lnTo>
                    <a:lnTo>
                      <a:pt x="251" y="559"/>
                    </a:lnTo>
                    <a:lnTo>
                      <a:pt x="268" y="566"/>
                    </a:lnTo>
                    <a:lnTo>
                      <a:pt x="285" y="571"/>
                    </a:lnTo>
                    <a:lnTo>
                      <a:pt x="303" y="576"/>
                    </a:lnTo>
                    <a:lnTo>
                      <a:pt x="321" y="582"/>
                    </a:lnTo>
                    <a:lnTo>
                      <a:pt x="340" y="587"/>
                    </a:lnTo>
                    <a:lnTo>
                      <a:pt x="359" y="592"/>
                    </a:lnTo>
                    <a:lnTo>
                      <a:pt x="379" y="598"/>
                    </a:lnTo>
                    <a:lnTo>
                      <a:pt x="399" y="603"/>
                    </a:lnTo>
                    <a:lnTo>
                      <a:pt x="421" y="608"/>
                    </a:lnTo>
                    <a:lnTo>
                      <a:pt x="442" y="613"/>
                    </a:lnTo>
                    <a:lnTo>
                      <a:pt x="463" y="619"/>
                    </a:lnTo>
                    <a:lnTo>
                      <a:pt x="486" y="623"/>
                    </a:lnTo>
                    <a:lnTo>
                      <a:pt x="508" y="628"/>
                    </a:lnTo>
                    <a:lnTo>
                      <a:pt x="531" y="633"/>
                    </a:lnTo>
                    <a:lnTo>
                      <a:pt x="555" y="638"/>
                    </a:lnTo>
                    <a:lnTo>
                      <a:pt x="578" y="642"/>
                    </a:lnTo>
                    <a:lnTo>
                      <a:pt x="603" y="647"/>
                    </a:lnTo>
                    <a:lnTo>
                      <a:pt x="628" y="652"/>
                    </a:lnTo>
                    <a:lnTo>
                      <a:pt x="653" y="656"/>
                    </a:lnTo>
                    <a:lnTo>
                      <a:pt x="678" y="660"/>
                    </a:lnTo>
                    <a:lnTo>
                      <a:pt x="704" y="665"/>
                    </a:lnTo>
                    <a:lnTo>
                      <a:pt x="730" y="669"/>
                    </a:lnTo>
                    <a:lnTo>
                      <a:pt x="757" y="672"/>
                    </a:lnTo>
                    <a:lnTo>
                      <a:pt x="784" y="676"/>
                    </a:lnTo>
                    <a:lnTo>
                      <a:pt x="811" y="681"/>
                    </a:lnTo>
                    <a:lnTo>
                      <a:pt x="839" y="684"/>
                    </a:lnTo>
                    <a:lnTo>
                      <a:pt x="867" y="688"/>
                    </a:lnTo>
                    <a:lnTo>
                      <a:pt x="895" y="691"/>
                    </a:lnTo>
                    <a:lnTo>
                      <a:pt x="924" y="694"/>
                    </a:lnTo>
                    <a:lnTo>
                      <a:pt x="953" y="698"/>
                    </a:lnTo>
                    <a:lnTo>
                      <a:pt x="982" y="701"/>
                    </a:lnTo>
                    <a:lnTo>
                      <a:pt x="1012" y="704"/>
                    </a:lnTo>
                    <a:lnTo>
                      <a:pt x="1042" y="707"/>
                    </a:lnTo>
                    <a:lnTo>
                      <a:pt x="1072" y="710"/>
                    </a:lnTo>
                    <a:lnTo>
                      <a:pt x="1102" y="714"/>
                    </a:lnTo>
                    <a:lnTo>
                      <a:pt x="1132" y="716"/>
                    </a:lnTo>
                    <a:lnTo>
                      <a:pt x="1163" y="719"/>
                    </a:lnTo>
                    <a:lnTo>
                      <a:pt x="1195" y="721"/>
                    </a:lnTo>
                    <a:lnTo>
                      <a:pt x="1226" y="723"/>
                    </a:lnTo>
                    <a:lnTo>
                      <a:pt x="1258" y="726"/>
                    </a:lnTo>
                    <a:lnTo>
                      <a:pt x="1290" y="728"/>
                    </a:lnTo>
                    <a:lnTo>
                      <a:pt x="1322" y="731"/>
                    </a:lnTo>
                    <a:lnTo>
                      <a:pt x="1353" y="733"/>
                    </a:lnTo>
                    <a:lnTo>
                      <a:pt x="1385" y="734"/>
                    </a:lnTo>
                    <a:lnTo>
                      <a:pt x="1418" y="736"/>
                    </a:lnTo>
                    <a:lnTo>
                      <a:pt x="1450" y="738"/>
                    </a:lnTo>
                    <a:lnTo>
                      <a:pt x="1483" y="739"/>
                    </a:lnTo>
                    <a:lnTo>
                      <a:pt x="1516" y="740"/>
                    </a:lnTo>
                    <a:lnTo>
                      <a:pt x="1549" y="742"/>
                    </a:lnTo>
                    <a:lnTo>
                      <a:pt x="1582" y="743"/>
                    </a:lnTo>
                    <a:lnTo>
                      <a:pt x="1615" y="744"/>
                    </a:lnTo>
                    <a:lnTo>
                      <a:pt x="1649" y="746"/>
                    </a:lnTo>
                    <a:lnTo>
                      <a:pt x="1682" y="747"/>
                    </a:lnTo>
                    <a:lnTo>
                      <a:pt x="1716" y="747"/>
                    </a:lnTo>
                    <a:lnTo>
                      <a:pt x="1749" y="748"/>
                    </a:lnTo>
                    <a:lnTo>
                      <a:pt x="1783" y="749"/>
                    </a:lnTo>
                    <a:lnTo>
                      <a:pt x="1816" y="749"/>
                    </a:lnTo>
                    <a:lnTo>
                      <a:pt x="1850" y="749"/>
                    </a:lnTo>
                    <a:lnTo>
                      <a:pt x="1884" y="749"/>
                    </a:lnTo>
                    <a:lnTo>
                      <a:pt x="1917" y="750"/>
                    </a:lnTo>
                    <a:lnTo>
                      <a:pt x="1951" y="750"/>
                    </a:lnTo>
                    <a:lnTo>
                      <a:pt x="1985" y="749"/>
                    </a:lnTo>
                    <a:lnTo>
                      <a:pt x="2019" y="749"/>
                    </a:lnTo>
                    <a:lnTo>
                      <a:pt x="2052" y="749"/>
                    </a:lnTo>
                    <a:lnTo>
                      <a:pt x="2086" y="748"/>
                    </a:lnTo>
                    <a:lnTo>
                      <a:pt x="2119" y="748"/>
                    </a:lnTo>
                    <a:lnTo>
                      <a:pt x="2153" y="747"/>
                    </a:lnTo>
                    <a:lnTo>
                      <a:pt x="2186" y="746"/>
                    </a:lnTo>
                    <a:lnTo>
                      <a:pt x="2220" y="744"/>
                    </a:lnTo>
                    <a:lnTo>
                      <a:pt x="2253" y="743"/>
                    </a:lnTo>
                    <a:lnTo>
                      <a:pt x="2286" y="742"/>
                    </a:lnTo>
                    <a:lnTo>
                      <a:pt x="2319" y="741"/>
                    </a:lnTo>
                    <a:lnTo>
                      <a:pt x="2352" y="740"/>
                    </a:lnTo>
                    <a:lnTo>
                      <a:pt x="2385" y="738"/>
                    </a:lnTo>
                    <a:lnTo>
                      <a:pt x="2418" y="737"/>
                    </a:lnTo>
                    <a:lnTo>
                      <a:pt x="2451" y="735"/>
                    </a:lnTo>
                    <a:lnTo>
                      <a:pt x="2483" y="734"/>
                    </a:lnTo>
                    <a:lnTo>
                      <a:pt x="2515" y="732"/>
                    </a:lnTo>
                    <a:lnTo>
                      <a:pt x="2547" y="730"/>
                    </a:lnTo>
                    <a:lnTo>
                      <a:pt x="2579" y="727"/>
                    </a:lnTo>
                    <a:lnTo>
                      <a:pt x="2611" y="725"/>
                    </a:lnTo>
                    <a:lnTo>
                      <a:pt x="2643" y="722"/>
                    </a:lnTo>
                    <a:lnTo>
                      <a:pt x="2673" y="720"/>
                    </a:lnTo>
                    <a:lnTo>
                      <a:pt x="2704" y="718"/>
                    </a:lnTo>
                    <a:lnTo>
                      <a:pt x="2735" y="715"/>
                    </a:lnTo>
                    <a:lnTo>
                      <a:pt x="2766" y="711"/>
                    </a:lnTo>
                    <a:lnTo>
                      <a:pt x="2796" y="709"/>
                    </a:lnTo>
                    <a:lnTo>
                      <a:pt x="2826" y="706"/>
                    </a:lnTo>
                    <a:lnTo>
                      <a:pt x="2855" y="703"/>
                    </a:lnTo>
                    <a:lnTo>
                      <a:pt x="2885" y="700"/>
                    </a:lnTo>
                    <a:lnTo>
                      <a:pt x="2914" y="697"/>
                    </a:lnTo>
                    <a:lnTo>
                      <a:pt x="2943" y="693"/>
                    </a:lnTo>
                    <a:lnTo>
                      <a:pt x="2971" y="689"/>
                    </a:lnTo>
                    <a:lnTo>
                      <a:pt x="2999" y="686"/>
                    </a:lnTo>
                    <a:lnTo>
                      <a:pt x="3028" y="682"/>
                    </a:lnTo>
                    <a:lnTo>
                      <a:pt x="3054" y="678"/>
                    </a:lnTo>
                    <a:lnTo>
                      <a:pt x="3082" y="674"/>
                    </a:lnTo>
                    <a:lnTo>
                      <a:pt x="3108" y="670"/>
                    </a:lnTo>
                    <a:lnTo>
                      <a:pt x="3135" y="667"/>
                    </a:lnTo>
                    <a:lnTo>
                      <a:pt x="3162" y="662"/>
                    </a:lnTo>
                    <a:lnTo>
                      <a:pt x="3187" y="658"/>
                    </a:lnTo>
                    <a:lnTo>
                      <a:pt x="3213" y="654"/>
                    </a:lnTo>
                    <a:lnTo>
                      <a:pt x="3237" y="650"/>
                    </a:lnTo>
                    <a:lnTo>
                      <a:pt x="3262" y="644"/>
                    </a:lnTo>
                    <a:lnTo>
                      <a:pt x="3286" y="640"/>
                    </a:lnTo>
                    <a:lnTo>
                      <a:pt x="3309" y="636"/>
                    </a:lnTo>
                    <a:lnTo>
                      <a:pt x="3333" y="631"/>
                    </a:lnTo>
                    <a:lnTo>
                      <a:pt x="3355" y="626"/>
                    </a:lnTo>
                    <a:lnTo>
                      <a:pt x="3378" y="621"/>
                    </a:lnTo>
                    <a:lnTo>
                      <a:pt x="3400" y="616"/>
                    </a:lnTo>
                    <a:lnTo>
                      <a:pt x="3421" y="611"/>
                    </a:lnTo>
                    <a:lnTo>
                      <a:pt x="3442" y="606"/>
                    </a:lnTo>
                    <a:lnTo>
                      <a:pt x="3463" y="601"/>
                    </a:lnTo>
                    <a:lnTo>
                      <a:pt x="3483" y="595"/>
                    </a:lnTo>
                    <a:lnTo>
                      <a:pt x="3503" y="590"/>
                    </a:lnTo>
                    <a:lnTo>
                      <a:pt x="3522" y="585"/>
                    </a:lnTo>
                    <a:lnTo>
                      <a:pt x="3540" y="579"/>
                    </a:lnTo>
                    <a:lnTo>
                      <a:pt x="3558" y="574"/>
                    </a:lnTo>
                    <a:lnTo>
                      <a:pt x="3576" y="568"/>
                    </a:lnTo>
                    <a:lnTo>
                      <a:pt x="3593" y="562"/>
                    </a:lnTo>
                    <a:lnTo>
                      <a:pt x="3610" y="557"/>
                    </a:lnTo>
                    <a:lnTo>
                      <a:pt x="3626" y="551"/>
                    </a:lnTo>
                    <a:lnTo>
                      <a:pt x="3642" y="545"/>
                    </a:lnTo>
                    <a:lnTo>
                      <a:pt x="3657" y="539"/>
                    </a:lnTo>
                    <a:lnTo>
                      <a:pt x="3671" y="534"/>
                    </a:lnTo>
                    <a:lnTo>
                      <a:pt x="3686" y="527"/>
                    </a:lnTo>
                    <a:lnTo>
                      <a:pt x="3699" y="521"/>
                    </a:lnTo>
                    <a:lnTo>
                      <a:pt x="3713" y="516"/>
                    </a:lnTo>
                    <a:lnTo>
                      <a:pt x="3724" y="509"/>
                    </a:lnTo>
                    <a:lnTo>
                      <a:pt x="3736" y="503"/>
                    </a:lnTo>
                    <a:lnTo>
                      <a:pt x="3748" y="496"/>
                    </a:lnTo>
                    <a:lnTo>
                      <a:pt x="3758" y="491"/>
                    </a:lnTo>
                    <a:lnTo>
                      <a:pt x="3769" y="485"/>
                    </a:lnTo>
                    <a:lnTo>
                      <a:pt x="3778" y="478"/>
                    </a:lnTo>
                    <a:lnTo>
                      <a:pt x="3787" y="472"/>
                    </a:lnTo>
                    <a:lnTo>
                      <a:pt x="3796" y="466"/>
                    </a:lnTo>
                    <a:lnTo>
                      <a:pt x="3803" y="459"/>
                    </a:lnTo>
                    <a:lnTo>
                      <a:pt x="3810" y="453"/>
                    </a:lnTo>
                    <a:lnTo>
                      <a:pt x="3818" y="446"/>
                    </a:lnTo>
                    <a:lnTo>
                      <a:pt x="3823" y="440"/>
                    </a:lnTo>
                    <a:lnTo>
                      <a:pt x="3830" y="434"/>
                    </a:lnTo>
                    <a:lnTo>
                      <a:pt x="3834" y="427"/>
                    </a:lnTo>
                    <a:lnTo>
                      <a:pt x="3839" y="421"/>
                    </a:lnTo>
                    <a:lnTo>
                      <a:pt x="3842" y="413"/>
                    </a:lnTo>
                    <a:lnTo>
                      <a:pt x="3846" y="407"/>
                    </a:lnTo>
                    <a:lnTo>
                      <a:pt x="3849" y="401"/>
                    </a:lnTo>
                    <a:lnTo>
                      <a:pt x="3851" y="394"/>
                    </a:lnTo>
                    <a:lnTo>
                      <a:pt x="3852" y="388"/>
                    </a:lnTo>
                    <a:lnTo>
                      <a:pt x="3853" y="381"/>
                    </a:lnTo>
                    <a:lnTo>
                      <a:pt x="3853" y="375"/>
                    </a:lnTo>
                    <a:close/>
                  </a:path>
                </a:pathLst>
              </a:custGeom>
              <a:solidFill>
                <a:srgbClr val="E08173"/>
              </a:solidFill>
              <a:ln w="9525">
                <a:noFill/>
                <a:round/>
                <a:headEnd/>
                <a:tailEnd/>
              </a:ln>
            </p:spPr>
            <p:txBody>
              <a:bodyPr/>
              <a:lstStyle/>
              <a:p>
                <a:endParaRPr lang="ko-KR" altLang="en-US"/>
              </a:p>
            </p:txBody>
          </p:sp>
          <p:sp>
            <p:nvSpPr>
              <p:cNvPr id="3091" name="Freeform 11"/>
              <p:cNvSpPr>
                <a:spLocks/>
              </p:cNvSpPr>
              <p:nvPr/>
            </p:nvSpPr>
            <p:spPr bwMode="auto">
              <a:xfrm>
                <a:off x="392" y="2174"/>
                <a:ext cx="615" cy="128"/>
              </a:xfrm>
              <a:custGeom>
                <a:avLst/>
                <a:gdLst>
                  <a:gd name="T0" fmla="*/ 0 w 3788"/>
                  <a:gd name="T1" fmla="*/ 0 h 750"/>
                  <a:gd name="T2" fmla="*/ 0 w 3788"/>
                  <a:gd name="T3" fmla="*/ 0 h 750"/>
                  <a:gd name="T4" fmla="*/ 0 w 3788"/>
                  <a:gd name="T5" fmla="*/ 0 h 750"/>
                  <a:gd name="T6" fmla="*/ 0 w 3788"/>
                  <a:gd name="T7" fmla="*/ 0 h 750"/>
                  <a:gd name="T8" fmla="*/ 0 w 3788"/>
                  <a:gd name="T9" fmla="*/ 0 h 750"/>
                  <a:gd name="T10" fmla="*/ 0 w 3788"/>
                  <a:gd name="T11" fmla="*/ 0 h 750"/>
                  <a:gd name="T12" fmla="*/ 0 w 3788"/>
                  <a:gd name="T13" fmla="*/ 0 h 750"/>
                  <a:gd name="T14" fmla="*/ 0 w 3788"/>
                  <a:gd name="T15" fmla="*/ 0 h 750"/>
                  <a:gd name="T16" fmla="*/ 0 w 3788"/>
                  <a:gd name="T17" fmla="*/ 0 h 750"/>
                  <a:gd name="T18" fmla="*/ 0 w 3788"/>
                  <a:gd name="T19" fmla="*/ 0 h 750"/>
                  <a:gd name="T20" fmla="*/ 0 w 3788"/>
                  <a:gd name="T21" fmla="*/ 0 h 750"/>
                  <a:gd name="T22" fmla="*/ 0 w 3788"/>
                  <a:gd name="T23" fmla="*/ 0 h 750"/>
                  <a:gd name="T24" fmla="*/ 0 w 3788"/>
                  <a:gd name="T25" fmla="*/ 0 h 750"/>
                  <a:gd name="T26" fmla="*/ 0 w 3788"/>
                  <a:gd name="T27" fmla="*/ 0 h 750"/>
                  <a:gd name="T28" fmla="*/ 0 w 3788"/>
                  <a:gd name="T29" fmla="*/ 0 h 750"/>
                  <a:gd name="T30" fmla="*/ 0 w 3788"/>
                  <a:gd name="T31" fmla="*/ 0 h 750"/>
                  <a:gd name="T32" fmla="*/ 0 w 3788"/>
                  <a:gd name="T33" fmla="*/ 0 h 750"/>
                  <a:gd name="T34" fmla="*/ 0 w 3788"/>
                  <a:gd name="T35" fmla="*/ 0 h 750"/>
                  <a:gd name="T36" fmla="*/ 0 w 3788"/>
                  <a:gd name="T37" fmla="*/ 0 h 750"/>
                  <a:gd name="T38" fmla="*/ 0 w 3788"/>
                  <a:gd name="T39" fmla="*/ 0 h 750"/>
                  <a:gd name="T40" fmla="*/ 0 w 3788"/>
                  <a:gd name="T41" fmla="*/ 0 h 750"/>
                  <a:gd name="T42" fmla="*/ 0 w 3788"/>
                  <a:gd name="T43" fmla="*/ 0 h 750"/>
                  <a:gd name="T44" fmla="*/ 0 w 3788"/>
                  <a:gd name="T45" fmla="*/ 0 h 750"/>
                  <a:gd name="T46" fmla="*/ 0 w 3788"/>
                  <a:gd name="T47" fmla="*/ 0 h 750"/>
                  <a:gd name="T48" fmla="*/ 0 w 3788"/>
                  <a:gd name="T49" fmla="*/ 0 h 750"/>
                  <a:gd name="T50" fmla="*/ 0 w 3788"/>
                  <a:gd name="T51" fmla="*/ 0 h 750"/>
                  <a:gd name="T52" fmla="*/ 0 w 3788"/>
                  <a:gd name="T53" fmla="*/ 0 h 750"/>
                  <a:gd name="T54" fmla="*/ 0 w 3788"/>
                  <a:gd name="T55" fmla="*/ 0 h 750"/>
                  <a:gd name="T56" fmla="*/ 0 w 3788"/>
                  <a:gd name="T57" fmla="*/ 0 h 750"/>
                  <a:gd name="T58" fmla="*/ 0 w 3788"/>
                  <a:gd name="T59" fmla="*/ 0 h 750"/>
                  <a:gd name="T60" fmla="*/ 0 w 3788"/>
                  <a:gd name="T61" fmla="*/ 0 h 750"/>
                  <a:gd name="T62" fmla="*/ 0 w 3788"/>
                  <a:gd name="T63" fmla="*/ 0 h 750"/>
                  <a:gd name="T64" fmla="*/ 0 w 3788"/>
                  <a:gd name="T65" fmla="*/ 0 h 750"/>
                  <a:gd name="T66" fmla="*/ 0 w 3788"/>
                  <a:gd name="T67" fmla="*/ 0 h 750"/>
                  <a:gd name="T68" fmla="*/ 0 w 3788"/>
                  <a:gd name="T69" fmla="*/ 0 h 750"/>
                  <a:gd name="T70" fmla="*/ 0 w 3788"/>
                  <a:gd name="T71" fmla="*/ 0 h 750"/>
                  <a:gd name="T72" fmla="*/ 0 w 3788"/>
                  <a:gd name="T73" fmla="*/ 0 h 750"/>
                  <a:gd name="T74" fmla="*/ 0 w 3788"/>
                  <a:gd name="T75" fmla="*/ 0 h 750"/>
                  <a:gd name="T76" fmla="*/ 0 w 3788"/>
                  <a:gd name="T77" fmla="*/ 0 h 750"/>
                  <a:gd name="T78" fmla="*/ 0 w 3788"/>
                  <a:gd name="T79" fmla="*/ 0 h 750"/>
                  <a:gd name="T80" fmla="*/ 0 w 3788"/>
                  <a:gd name="T81" fmla="*/ 0 h 750"/>
                  <a:gd name="T82" fmla="*/ 0 w 3788"/>
                  <a:gd name="T83" fmla="*/ 0 h 750"/>
                  <a:gd name="T84" fmla="*/ 0 w 3788"/>
                  <a:gd name="T85" fmla="*/ 0 h 750"/>
                  <a:gd name="T86" fmla="*/ 0 w 3788"/>
                  <a:gd name="T87" fmla="*/ 0 h 750"/>
                  <a:gd name="T88" fmla="*/ 0 w 3788"/>
                  <a:gd name="T89" fmla="*/ 0 h 750"/>
                  <a:gd name="T90" fmla="*/ 0 w 3788"/>
                  <a:gd name="T91" fmla="*/ 0 h 750"/>
                  <a:gd name="T92" fmla="*/ 0 w 3788"/>
                  <a:gd name="T93" fmla="*/ 0 h 750"/>
                  <a:gd name="T94" fmla="*/ 0 w 3788"/>
                  <a:gd name="T95" fmla="*/ 0 h 750"/>
                  <a:gd name="T96" fmla="*/ 0 w 3788"/>
                  <a:gd name="T97" fmla="*/ 0 h 750"/>
                  <a:gd name="T98" fmla="*/ 0 w 3788"/>
                  <a:gd name="T99" fmla="*/ 0 h 750"/>
                  <a:gd name="T100" fmla="*/ 0 w 3788"/>
                  <a:gd name="T101" fmla="*/ 0 h 750"/>
                  <a:gd name="T102" fmla="*/ 0 w 3788"/>
                  <a:gd name="T103" fmla="*/ 0 h 750"/>
                  <a:gd name="T104" fmla="*/ 0 w 3788"/>
                  <a:gd name="T105" fmla="*/ 0 h 750"/>
                  <a:gd name="T106" fmla="*/ 0 w 3788"/>
                  <a:gd name="T107" fmla="*/ 0 h 750"/>
                  <a:gd name="T108" fmla="*/ 0 w 3788"/>
                  <a:gd name="T109" fmla="*/ 0 h 750"/>
                  <a:gd name="T110" fmla="*/ 0 w 3788"/>
                  <a:gd name="T111" fmla="*/ 0 h 750"/>
                  <a:gd name="T112" fmla="*/ 0 w 3788"/>
                  <a:gd name="T113" fmla="*/ 0 h 750"/>
                  <a:gd name="T114" fmla="*/ 0 w 3788"/>
                  <a:gd name="T115" fmla="*/ 0 h 750"/>
                  <a:gd name="T116" fmla="*/ 0 w 3788"/>
                  <a:gd name="T117" fmla="*/ 0 h 750"/>
                  <a:gd name="T118" fmla="*/ 0 w 3788"/>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88"/>
                  <a:gd name="T181" fmla="*/ 0 h 750"/>
                  <a:gd name="T182" fmla="*/ 3788 w 3788"/>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88" h="750">
                    <a:moveTo>
                      <a:pt x="3788" y="375"/>
                    </a:moveTo>
                    <a:lnTo>
                      <a:pt x="3787" y="369"/>
                    </a:lnTo>
                    <a:lnTo>
                      <a:pt x="3786" y="362"/>
                    </a:lnTo>
                    <a:lnTo>
                      <a:pt x="3785" y="356"/>
                    </a:lnTo>
                    <a:lnTo>
                      <a:pt x="3783" y="350"/>
                    </a:lnTo>
                    <a:lnTo>
                      <a:pt x="3780" y="342"/>
                    </a:lnTo>
                    <a:lnTo>
                      <a:pt x="3777" y="336"/>
                    </a:lnTo>
                    <a:lnTo>
                      <a:pt x="3773" y="329"/>
                    </a:lnTo>
                    <a:lnTo>
                      <a:pt x="3769" y="323"/>
                    </a:lnTo>
                    <a:lnTo>
                      <a:pt x="3765" y="317"/>
                    </a:lnTo>
                    <a:lnTo>
                      <a:pt x="3758" y="310"/>
                    </a:lnTo>
                    <a:lnTo>
                      <a:pt x="3753" y="304"/>
                    </a:lnTo>
                    <a:lnTo>
                      <a:pt x="3745" y="298"/>
                    </a:lnTo>
                    <a:lnTo>
                      <a:pt x="3739" y="291"/>
                    </a:lnTo>
                    <a:lnTo>
                      <a:pt x="3730" y="285"/>
                    </a:lnTo>
                    <a:lnTo>
                      <a:pt x="3723" y="278"/>
                    </a:lnTo>
                    <a:lnTo>
                      <a:pt x="3713" y="272"/>
                    </a:lnTo>
                    <a:lnTo>
                      <a:pt x="3704" y="266"/>
                    </a:lnTo>
                    <a:lnTo>
                      <a:pt x="3694" y="259"/>
                    </a:lnTo>
                    <a:lnTo>
                      <a:pt x="3684" y="253"/>
                    </a:lnTo>
                    <a:lnTo>
                      <a:pt x="3673" y="246"/>
                    </a:lnTo>
                    <a:lnTo>
                      <a:pt x="3661" y="241"/>
                    </a:lnTo>
                    <a:lnTo>
                      <a:pt x="3649" y="235"/>
                    </a:lnTo>
                    <a:lnTo>
                      <a:pt x="3636" y="228"/>
                    </a:lnTo>
                    <a:lnTo>
                      <a:pt x="3623" y="223"/>
                    </a:lnTo>
                    <a:lnTo>
                      <a:pt x="3609" y="217"/>
                    </a:lnTo>
                    <a:lnTo>
                      <a:pt x="3594" y="210"/>
                    </a:lnTo>
                    <a:lnTo>
                      <a:pt x="3579" y="205"/>
                    </a:lnTo>
                    <a:lnTo>
                      <a:pt x="3565" y="200"/>
                    </a:lnTo>
                    <a:lnTo>
                      <a:pt x="3549" y="193"/>
                    </a:lnTo>
                    <a:lnTo>
                      <a:pt x="3533" y="188"/>
                    </a:lnTo>
                    <a:lnTo>
                      <a:pt x="3516" y="181"/>
                    </a:lnTo>
                    <a:lnTo>
                      <a:pt x="3499" y="176"/>
                    </a:lnTo>
                    <a:lnTo>
                      <a:pt x="3481" y="171"/>
                    </a:lnTo>
                    <a:lnTo>
                      <a:pt x="3462" y="166"/>
                    </a:lnTo>
                    <a:lnTo>
                      <a:pt x="3443" y="160"/>
                    </a:lnTo>
                    <a:lnTo>
                      <a:pt x="3424" y="155"/>
                    </a:lnTo>
                    <a:lnTo>
                      <a:pt x="3404" y="150"/>
                    </a:lnTo>
                    <a:lnTo>
                      <a:pt x="3384" y="144"/>
                    </a:lnTo>
                    <a:lnTo>
                      <a:pt x="3364" y="139"/>
                    </a:lnTo>
                    <a:lnTo>
                      <a:pt x="3342" y="134"/>
                    </a:lnTo>
                    <a:lnTo>
                      <a:pt x="3321" y="129"/>
                    </a:lnTo>
                    <a:lnTo>
                      <a:pt x="3299" y="124"/>
                    </a:lnTo>
                    <a:lnTo>
                      <a:pt x="3276" y="120"/>
                    </a:lnTo>
                    <a:lnTo>
                      <a:pt x="3253" y="114"/>
                    </a:lnTo>
                    <a:lnTo>
                      <a:pt x="3230" y="110"/>
                    </a:lnTo>
                    <a:lnTo>
                      <a:pt x="3206" y="105"/>
                    </a:lnTo>
                    <a:lnTo>
                      <a:pt x="3182" y="101"/>
                    </a:lnTo>
                    <a:lnTo>
                      <a:pt x="3157" y="96"/>
                    </a:lnTo>
                    <a:lnTo>
                      <a:pt x="3133" y="92"/>
                    </a:lnTo>
                    <a:lnTo>
                      <a:pt x="3107" y="88"/>
                    </a:lnTo>
                    <a:lnTo>
                      <a:pt x="3082" y="84"/>
                    </a:lnTo>
                    <a:lnTo>
                      <a:pt x="3056" y="79"/>
                    </a:lnTo>
                    <a:lnTo>
                      <a:pt x="3030" y="76"/>
                    </a:lnTo>
                    <a:lnTo>
                      <a:pt x="3003" y="72"/>
                    </a:lnTo>
                    <a:lnTo>
                      <a:pt x="2975" y="68"/>
                    </a:lnTo>
                    <a:lnTo>
                      <a:pt x="2949" y="64"/>
                    </a:lnTo>
                    <a:lnTo>
                      <a:pt x="2921" y="60"/>
                    </a:lnTo>
                    <a:lnTo>
                      <a:pt x="2892" y="57"/>
                    </a:lnTo>
                    <a:lnTo>
                      <a:pt x="2865" y="54"/>
                    </a:lnTo>
                    <a:lnTo>
                      <a:pt x="2836" y="51"/>
                    </a:lnTo>
                    <a:lnTo>
                      <a:pt x="2807" y="47"/>
                    </a:lnTo>
                    <a:lnTo>
                      <a:pt x="2777" y="44"/>
                    </a:lnTo>
                    <a:lnTo>
                      <a:pt x="2749" y="41"/>
                    </a:lnTo>
                    <a:lnTo>
                      <a:pt x="2719" y="38"/>
                    </a:lnTo>
                    <a:lnTo>
                      <a:pt x="2688" y="36"/>
                    </a:lnTo>
                    <a:lnTo>
                      <a:pt x="2658" y="32"/>
                    </a:lnTo>
                    <a:lnTo>
                      <a:pt x="2628" y="30"/>
                    </a:lnTo>
                    <a:lnTo>
                      <a:pt x="2598" y="27"/>
                    </a:lnTo>
                    <a:lnTo>
                      <a:pt x="2567" y="25"/>
                    </a:lnTo>
                    <a:lnTo>
                      <a:pt x="2535" y="23"/>
                    </a:lnTo>
                    <a:lnTo>
                      <a:pt x="2504" y="21"/>
                    </a:lnTo>
                    <a:lnTo>
                      <a:pt x="2472" y="19"/>
                    </a:lnTo>
                    <a:lnTo>
                      <a:pt x="2441" y="16"/>
                    </a:lnTo>
                    <a:lnTo>
                      <a:pt x="2409" y="14"/>
                    </a:lnTo>
                    <a:lnTo>
                      <a:pt x="2378" y="13"/>
                    </a:lnTo>
                    <a:lnTo>
                      <a:pt x="2346" y="11"/>
                    </a:lnTo>
                    <a:lnTo>
                      <a:pt x="2313" y="10"/>
                    </a:lnTo>
                    <a:lnTo>
                      <a:pt x="2281" y="9"/>
                    </a:lnTo>
                    <a:lnTo>
                      <a:pt x="2248" y="7"/>
                    </a:lnTo>
                    <a:lnTo>
                      <a:pt x="2216" y="6"/>
                    </a:lnTo>
                    <a:lnTo>
                      <a:pt x="2183" y="5"/>
                    </a:lnTo>
                    <a:lnTo>
                      <a:pt x="2150" y="4"/>
                    </a:lnTo>
                    <a:lnTo>
                      <a:pt x="2117" y="4"/>
                    </a:lnTo>
                    <a:lnTo>
                      <a:pt x="2084" y="3"/>
                    </a:lnTo>
                    <a:lnTo>
                      <a:pt x="2051" y="2"/>
                    </a:lnTo>
                    <a:lnTo>
                      <a:pt x="2018" y="2"/>
                    </a:lnTo>
                    <a:lnTo>
                      <a:pt x="1985" y="2"/>
                    </a:lnTo>
                    <a:lnTo>
                      <a:pt x="1952" y="0"/>
                    </a:lnTo>
                    <a:lnTo>
                      <a:pt x="1919" y="0"/>
                    </a:lnTo>
                    <a:lnTo>
                      <a:pt x="1885" y="0"/>
                    </a:lnTo>
                    <a:lnTo>
                      <a:pt x="1852" y="0"/>
                    </a:lnTo>
                    <a:lnTo>
                      <a:pt x="1819" y="0"/>
                    </a:lnTo>
                    <a:lnTo>
                      <a:pt x="1786" y="2"/>
                    </a:lnTo>
                    <a:lnTo>
                      <a:pt x="1753" y="2"/>
                    </a:lnTo>
                    <a:lnTo>
                      <a:pt x="1720" y="3"/>
                    </a:lnTo>
                    <a:lnTo>
                      <a:pt x="1687" y="3"/>
                    </a:lnTo>
                    <a:lnTo>
                      <a:pt x="1654" y="4"/>
                    </a:lnTo>
                    <a:lnTo>
                      <a:pt x="1621" y="5"/>
                    </a:lnTo>
                    <a:lnTo>
                      <a:pt x="1588" y="6"/>
                    </a:lnTo>
                    <a:lnTo>
                      <a:pt x="1556" y="7"/>
                    </a:lnTo>
                    <a:lnTo>
                      <a:pt x="1524" y="8"/>
                    </a:lnTo>
                    <a:lnTo>
                      <a:pt x="1491" y="9"/>
                    </a:lnTo>
                    <a:lnTo>
                      <a:pt x="1459" y="11"/>
                    </a:lnTo>
                    <a:lnTo>
                      <a:pt x="1427" y="12"/>
                    </a:lnTo>
                    <a:lnTo>
                      <a:pt x="1395" y="14"/>
                    </a:lnTo>
                    <a:lnTo>
                      <a:pt x="1363" y="15"/>
                    </a:lnTo>
                    <a:lnTo>
                      <a:pt x="1331" y="18"/>
                    </a:lnTo>
                    <a:lnTo>
                      <a:pt x="1299" y="20"/>
                    </a:lnTo>
                    <a:lnTo>
                      <a:pt x="1268" y="22"/>
                    </a:lnTo>
                    <a:lnTo>
                      <a:pt x="1236" y="24"/>
                    </a:lnTo>
                    <a:lnTo>
                      <a:pt x="1205" y="26"/>
                    </a:lnTo>
                    <a:lnTo>
                      <a:pt x="1175" y="29"/>
                    </a:lnTo>
                    <a:lnTo>
                      <a:pt x="1145" y="31"/>
                    </a:lnTo>
                    <a:lnTo>
                      <a:pt x="1114" y="33"/>
                    </a:lnTo>
                    <a:lnTo>
                      <a:pt x="1084" y="37"/>
                    </a:lnTo>
                    <a:lnTo>
                      <a:pt x="1054" y="40"/>
                    </a:lnTo>
                    <a:lnTo>
                      <a:pt x="1025" y="42"/>
                    </a:lnTo>
                    <a:lnTo>
                      <a:pt x="995" y="45"/>
                    </a:lnTo>
                    <a:lnTo>
                      <a:pt x="966" y="48"/>
                    </a:lnTo>
                    <a:lnTo>
                      <a:pt x="937" y="52"/>
                    </a:lnTo>
                    <a:lnTo>
                      <a:pt x="909" y="56"/>
                    </a:lnTo>
                    <a:lnTo>
                      <a:pt x="881" y="59"/>
                    </a:lnTo>
                    <a:lnTo>
                      <a:pt x="853" y="62"/>
                    </a:lnTo>
                    <a:lnTo>
                      <a:pt x="826" y="66"/>
                    </a:lnTo>
                    <a:lnTo>
                      <a:pt x="798" y="70"/>
                    </a:lnTo>
                    <a:lnTo>
                      <a:pt x="772" y="74"/>
                    </a:lnTo>
                    <a:lnTo>
                      <a:pt x="745" y="77"/>
                    </a:lnTo>
                    <a:lnTo>
                      <a:pt x="718" y="81"/>
                    </a:lnTo>
                    <a:lnTo>
                      <a:pt x="693" y="86"/>
                    </a:lnTo>
                    <a:lnTo>
                      <a:pt x="667" y="90"/>
                    </a:lnTo>
                    <a:lnTo>
                      <a:pt x="643" y="94"/>
                    </a:lnTo>
                    <a:lnTo>
                      <a:pt x="617" y="98"/>
                    </a:lnTo>
                    <a:lnTo>
                      <a:pt x="594" y="103"/>
                    </a:lnTo>
                    <a:lnTo>
                      <a:pt x="569" y="108"/>
                    </a:lnTo>
                    <a:lnTo>
                      <a:pt x="546" y="112"/>
                    </a:lnTo>
                    <a:lnTo>
                      <a:pt x="523" y="117"/>
                    </a:lnTo>
                    <a:lnTo>
                      <a:pt x="500" y="122"/>
                    </a:lnTo>
                    <a:lnTo>
                      <a:pt x="478" y="126"/>
                    </a:lnTo>
                    <a:lnTo>
                      <a:pt x="457" y="131"/>
                    </a:lnTo>
                    <a:lnTo>
                      <a:pt x="435" y="137"/>
                    </a:lnTo>
                    <a:lnTo>
                      <a:pt x="414" y="142"/>
                    </a:lnTo>
                    <a:lnTo>
                      <a:pt x="394" y="146"/>
                    </a:lnTo>
                    <a:lnTo>
                      <a:pt x="374" y="152"/>
                    </a:lnTo>
                    <a:lnTo>
                      <a:pt x="355" y="157"/>
                    </a:lnTo>
                    <a:lnTo>
                      <a:pt x="335" y="162"/>
                    </a:lnTo>
                    <a:lnTo>
                      <a:pt x="316" y="168"/>
                    </a:lnTo>
                    <a:lnTo>
                      <a:pt x="298" y="174"/>
                    </a:lnTo>
                    <a:lnTo>
                      <a:pt x="281" y="179"/>
                    </a:lnTo>
                    <a:lnTo>
                      <a:pt x="264" y="185"/>
                    </a:lnTo>
                    <a:lnTo>
                      <a:pt x="247" y="190"/>
                    </a:lnTo>
                    <a:lnTo>
                      <a:pt x="231" y="196"/>
                    </a:lnTo>
                    <a:lnTo>
                      <a:pt x="215" y="202"/>
                    </a:lnTo>
                    <a:lnTo>
                      <a:pt x="200" y="208"/>
                    </a:lnTo>
                    <a:lnTo>
                      <a:pt x="185" y="213"/>
                    </a:lnTo>
                    <a:lnTo>
                      <a:pt x="172" y="220"/>
                    </a:lnTo>
                    <a:lnTo>
                      <a:pt x="158" y="225"/>
                    </a:lnTo>
                    <a:lnTo>
                      <a:pt x="145" y="232"/>
                    </a:lnTo>
                    <a:lnTo>
                      <a:pt x="132" y="238"/>
                    </a:lnTo>
                    <a:lnTo>
                      <a:pt x="121" y="244"/>
                    </a:lnTo>
                    <a:lnTo>
                      <a:pt x="109" y="250"/>
                    </a:lnTo>
                    <a:lnTo>
                      <a:pt x="98" y="256"/>
                    </a:lnTo>
                    <a:lnTo>
                      <a:pt x="89" y="262"/>
                    </a:lnTo>
                    <a:lnTo>
                      <a:pt x="79" y="269"/>
                    </a:lnTo>
                    <a:lnTo>
                      <a:pt x="70" y="275"/>
                    </a:lnTo>
                    <a:lnTo>
                      <a:pt x="61" y="282"/>
                    </a:lnTo>
                    <a:lnTo>
                      <a:pt x="53" y="288"/>
                    </a:lnTo>
                    <a:lnTo>
                      <a:pt x="45" y="294"/>
                    </a:lnTo>
                    <a:lnTo>
                      <a:pt x="39" y="301"/>
                    </a:lnTo>
                    <a:lnTo>
                      <a:pt x="32" y="307"/>
                    </a:lnTo>
                    <a:lnTo>
                      <a:pt x="26" y="314"/>
                    </a:lnTo>
                    <a:lnTo>
                      <a:pt x="21" y="320"/>
                    </a:lnTo>
                    <a:lnTo>
                      <a:pt x="16" y="326"/>
                    </a:lnTo>
                    <a:lnTo>
                      <a:pt x="12" y="333"/>
                    </a:lnTo>
                    <a:lnTo>
                      <a:pt x="9" y="339"/>
                    </a:lnTo>
                    <a:lnTo>
                      <a:pt x="6" y="345"/>
                    </a:lnTo>
                    <a:lnTo>
                      <a:pt x="4" y="353"/>
                    </a:lnTo>
                    <a:lnTo>
                      <a:pt x="3" y="359"/>
                    </a:lnTo>
                    <a:lnTo>
                      <a:pt x="0" y="366"/>
                    </a:lnTo>
                    <a:lnTo>
                      <a:pt x="0" y="372"/>
                    </a:lnTo>
                    <a:lnTo>
                      <a:pt x="0" y="378"/>
                    </a:lnTo>
                    <a:lnTo>
                      <a:pt x="0" y="385"/>
                    </a:lnTo>
                    <a:lnTo>
                      <a:pt x="3" y="392"/>
                    </a:lnTo>
                    <a:lnTo>
                      <a:pt x="4" y="399"/>
                    </a:lnTo>
                    <a:lnTo>
                      <a:pt x="6" y="405"/>
                    </a:lnTo>
                    <a:lnTo>
                      <a:pt x="9" y="411"/>
                    </a:lnTo>
                    <a:lnTo>
                      <a:pt x="12" y="418"/>
                    </a:lnTo>
                    <a:lnTo>
                      <a:pt x="16" y="424"/>
                    </a:lnTo>
                    <a:lnTo>
                      <a:pt x="21" y="431"/>
                    </a:lnTo>
                    <a:lnTo>
                      <a:pt x="26" y="437"/>
                    </a:lnTo>
                    <a:lnTo>
                      <a:pt x="32" y="444"/>
                    </a:lnTo>
                    <a:lnTo>
                      <a:pt x="39" y="451"/>
                    </a:lnTo>
                    <a:lnTo>
                      <a:pt x="45" y="457"/>
                    </a:lnTo>
                    <a:lnTo>
                      <a:pt x="53" y="464"/>
                    </a:lnTo>
                    <a:lnTo>
                      <a:pt x="61" y="470"/>
                    </a:lnTo>
                    <a:lnTo>
                      <a:pt x="70" y="476"/>
                    </a:lnTo>
                    <a:lnTo>
                      <a:pt x="79" y="482"/>
                    </a:lnTo>
                    <a:lnTo>
                      <a:pt x="89" y="488"/>
                    </a:lnTo>
                    <a:lnTo>
                      <a:pt x="98" y="494"/>
                    </a:lnTo>
                    <a:lnTo>
                      <a:pt x="109" y="501"/>
                    </a:lnTo>
                    <a:lnTo>
                      <a:pt x="121" y="507"/>
                    </a:lnTo>
                    <a:lnTo>
                      <a:pt x="132" y="514"/>
                    </a:lnTo>
                    <a:lnTo>
                      <a:pt x="145" y="519"/>
                    </a:lnTo>
                    <a:lnTo>
                      <a:pt x="158" y="525"/>
                    </a:lnTo>
                    <a:lnTo>
                      <a:pt x="172" y="532"/>
                    </a:lnTo>
                    <a:lnTo>
                      <a:pt x="185" y="537"/>
                    </a:lnTo>
                    <a:lnTo>
                      <a:pt x="200" y="543"/>
                    </a:lnTo>
                    <a:lnTo>
                      <a:pt x="215" y="549"/>
                    </a:lnTo>
                    <a:lnTo>
                      <a:pt x="231" y="555"/>
                    </a:lnTo>
                    <a:lnTo>
                      <a:pt x="247" y="561"/>
                    </a:lnTo>
                    <a:lnTo>
                      <a:pt x="263" y="566"/>
                    </a:lnTo>
                    <a:lnTo>
                      <a:pt x="281" y="572"/>
                    </a:lnTo>
                    <a:lnTo>
                      <a:pt x="298" y="578"/>
                    </a:lnTo>
                    <a:lnTo>
                      <a:pt x="316" y="583"/>
                    </a:lnTo>
                    <a:lnTo>
                      <a:pt x="335" y="588"/>
                    </a:lnTo>
                    <a:lnTo>
                      <a:pt x="355" y="594"/>
                    </a:lnTo>
                    <a:lnTo>
                      <a:pt x="374" y="599"/>
                    </a:lnTo>
                    <a:lnTo>
                      <a:pt x="394" y="604"/>
                    </a:lnTo>
                    <a:lnTo>
                      <a:pt x="414" y="609"/>
                    </a:lnTo>
                    <a:lnTo>
                      <a:pt x="435" y="615"/>
                    </a:lnTo>
                    <a:lnTo>
                      <a:pt x="457" y="619"/>
                    </a:lnTo>
                    <a:lnTo>
                      <a:pt x="478" y="624"/>
                    </a:lnTo>
                    <a:lnTo>
                      <a:pt x="500" y="630"/>
                    </a:lnTo>
                    <a:lnTo>
                      <a:pt x="523" y="634"/>
                    </a:lnTo>
                    <a:lnTo>
                      <a:pt x="546" y="638"/>
                    </a:lnTo>
                    <a:lnTo>
                      <a:pt x="569" y="644"/>
                    </a:lnTo>
                    <a:lnTo>
                      <a:pt x="594" y="648"/>
                    </a:lnTo>
                    <a:lnTo>
                      <a:pt x="617" y="652"/>
                    </a:lnTo>
                    <a:lnTo>
                      <a:pt x="643" y="656"/>
                    </a:lnTo>
                    <a:lnTo>
                      <a:pt x="667" y="661"/>
                    </a:lnTo>
                    <a:lnTo>
                      <a:pt x="693" y="665"/>
                    </a:lnTo>
                    <a:lnTo>
                      <a:pt x="718" y="669"/>
                    </a:lnTo>
                    <a:lnTo>
                      <a:pt x="745" y="673"/>
                    </a:lnTo>
                    <a:lnTo>
                      <a:pt x="772" y="678"/>
                    </a:lnTo>
                    <a:lnTo>
                      <a:pt x="798" y="681"/>
                    </a:lnTo>
                    <a:lnTo>
                      <a:pt x="826" y="685"/>
                    </a:lnTo>
                    <a:lnTo>
                      <a:pt x="853" y="688"/>
                    </a:lnTo>
                    <a:lnTo>
                      <a:pt x="881" y="693"/>
                    </a:lnTo>
                    <a:lnTo>
                      <a:pt x="909" y="696"/>
                    </a:lnTo>
                    <a:lnTo>
                      <a:pt x="937" y="699"/>
                    </a:lnTo>
                    <a:lnTo>
                      <a:pt x="966" y="702"/>
                    </a:lnTo>
                    <a:lnTo>
                      <a:pt x="995" y="705"/>
                    </a:lnTo>
                    <a:lnTo>
                      <a:pt x="1025" y="709"/>
                    </a:lnTo>
                    <a:lnTo>
                      <a:pt x="1054" y="712"/>
                    </a:lnTo>
                    <a:lnTo>
                      <a:pt x="1084" y="714"/>
                    </a:lnTo>
                    <a:lnTo>
                      <a:pt x="1114" y="717"/>
                    </a:lnTo>
                    <a:lnTo>
                      <a:pt x="1145" y="719"/>
                    </a:lnTo>
                    <a:lnTo>
                      <a:pt x="1175" y="722"/>
                    </a:lnTo>
                    <a:lnTo>
                      <a:pt x="1205" y="724"/>
                    </a:lnTo>
                    <a:lnTo>
                      <a:pt x="1236" y="727"/>
                    </a:lnTo>
                    <a:lnTo>
                      <a:pt x="1268" y="729"/>
                    </a:lnTo>
                    <a:lnTo>
                      <a:pt x="1299" y="731"/>
                    </a:lnTo>
                    <a:lnTo>
                      <a:pt x="1331" y="733"/>
                    </a:lnTo>
                    <a:lnTo>
                      <a:pt x="1363" y="735"/>
                    </a:lnTo>
                    <a:lnTo>
                      <a:pt x="1395" y="737"/>
                    </a:lnTo>
                    <a:lnTo>
                      <a:pt x="1427" y="738"/>
                    </a:lnTo>
                    <a:lnTo>
                      <a:pt x="1459" y="740"/>
                    </a:lnTo>
                    <a:lnTo>
                      <a:pt x="1491" y="742"/>
                    </a:lnTo>
                    <a:lnTo>
                      <a:pt x="1524" y="743"/>
                    </a:lnTo>
                    <a:lnTo>
                      <a:pt x="1555" y="745"/>
                    </a:lnTo>
                    <a:lnTo>
                      <a:pt x="1588" y="746"/>
                    </a:lnTo>
                    <a:lnTo>
                      <a:pt x="1621" y="747"/>
                    </a:lnTo>
                    <a:lnTo>
                      <a:pt x="1654" y="747"/>
                    </a:lnTo>
                    <a:lnTo>
                      <a:pt x="1687" y="748"/>
                    </a:lnTo>
                    <a:lnTo>
                      <a:pt x="1720" y="749"/>
                    </a:lnTo>
                    <a:lnTo>
                      <a:pt x="1753" y="749"/>
                    </a:lnTo>
                    <a:lnTo>
                      <a:pt x="1786" y="750"/>
                    </a:lnTo>
                    <a:lnTo>
                      <a:pt x="1819" y="750"/>
                    </a:lnTo>
                    <a:lnTo>
                      <a:pt x="1852" y="750"/>
                    </a:lnTo>
                    <a:lnTo>
                      <a:pt x="1885" y="750"/>
                    </a:lnTo>
                    <a:lnTo>
                      <a:pt x="1919" y="750"/>
                    </a:lnTo>
                    <a:lnTo>
                      <a:pt x="1952" y="750"/>
                    </a:lnTo>
                    <a:lnTo>
                      <a:pt x="1985" y="750"/>
                    </a:lnTo>
                    <a:lnTo>
                      <a:pt x="2018" y="749"/>
                    </a:lnTo>
                    <a:lnTo>
                      <a:pt x="2051" y="749"/>
                    </a:lnTo>
                    <a:lnTo>
                      <a:pt x="2084" y="748"/>
                    </a:lnTo>
                    <a:lnTo>
                      <a:pt x="2117" y="748"/>
                    </a:lnTo>
                    <a:lnTo>
                      <a:pt x="2150" y="747"/>
                    </a:lnTo>
                    <a:lnTo>
                      <a:pt x="2183" y="746"/>
                    </a:lnTo>
                    <a:lnTo>
                      <a:pt x="2215" y="745"/>
                    </a:lnTo>
                    <a:lnTo>
                      <a:pt x="2248" y="744"/>
                    </a:lnTo>
                    <a:lnTo>
                      <a:pt x="2281" y="743"/>
                    </a:lnTo>
                    <a:lnTo>
                      <a:pt x="2313" y="740"/>
                    </a:lnTo>
                    <a:lnTo>
                      <a:pt x="2345" y="739"/>
                    </a:lnTo>
                    <a:lnTo>
                      <a:pt x="2378" y="738"/>
                    </a:lnTo>
                    <a:lnTo>
                      <a:pt x="2409" y="736"/>
                    </a:lnTo>
                    <a:lnTo>
                      <a:pt x="2441" y="734"/>
                    </a:lnTo>
                    <a:lnTo>
                      <a:pt x="2472" y="732"/>
                    </a:lnTo>
                    <a:lnTo>
                      <a:pt x="2504" y="730"/>
                    </a:lnTo>
                    <a:lnTo>
                      <a:pt x="2535" y="728"/>
                    </a:lnTo>
                    <a:lnTo>
                      <a:pt x="2567" y="726"/>
                    </a:lnTo>
                    <a:lnTo>
                      <a:pt x="2598" y="723"/>
                    </a:lnTo>
                    <a:lnTo>
                      <a:pt x="2628" y="721"/>
                    </a:lnTo>
                    <a:lnTo>
                      <a:pt x="2658" y="718"/>
                    </a:lnTo>
                    <a:lnTo>
                      <a:pt x="2688" y="716"/>
                    </a:lnTo>
                    <a:lnTo>
                      <a:pt x="2719" y="713"/>
                    </a:lnTo>
                    <a:lnTo>
                      <a:pt x="2749" y="710"/>
                    </a:lnTo>
                    <a:lnTo>
                      <a:pt x="2777" y="706"/>
                    </a:lnTo>
                    <a:lnTo>
                      <a:pt x="2807" y="704"/>
                    </a:lnTo>
                    <a:lnTo>
                      <a:pt x="2836" y="701"/>
                    </a:lnTo>
                    <a:lnTo>
                      <a:pt x="2865" y="697"/>
                    </a:lnTo>
                    <a:lnTo>
                      <a:pt x="2892" y="694"/>
                    </a:lnTo>
                    <a:lnTo>
                      <a:pt x="2921" y="690"/>
                    </a:lnTo>
                    <a:lnTo>
                      <a:pt x="2949" y="687"/>
                    </a:lnTo>
                    <a:lnTo>
                      <a:pt x="2975" y="683"/>
                    </a:lnTo>
                    <a:lnTo>
                      <a:pt x="3003" y="679"/>
                    </a:lnTo>
                    <a:lnTo>
                      <a:pt x="3030" y="675"/>
                    </a:lnTo>
                    <a:lnTo>
                      <a:pt x="3056" y="671"/>
                    </a:lnTo>
                    <a:lnTo>
                      <a:pt x="3082" y="667"/>
                    </a:lnTo>
                    <a:lnTo>
                      <a:pt x="3107" y="663"/>
                    </a:lnTo>
                    <a:lnTo>
                      <a:pt x="3133" y="658"/>
                    </a:lnTo>
                    <a:lnTo>
                      <a:pt x="3157" y="654"/>
                    </a:lnTo>
                    <a:lnTo>
                      <a:pt x="3182" y="650"/>
                    </a:lnTo>
                    <a:lnTo>
                      <a:pt x="3206" y="646"/>
                    </a:lnTo>
                    <a:lnTo>
                      <a:pt x="3230" y="641"/>
                    </a:lnTo>
                    <a:lnTo>
                      <a:pt x="3253" y="636"/>
                    </a:lnTo>
                    <a:lnTo>
                      <a:pt x="3276" y="632"/>
                    </a:lnTo>
                    <a:lnTo>
                      <a:pt x="3299" y="627"/>
                    </a:lnTo>
                    <a:lnTo>
                      <a:pt x="3320" y="622"/>
                    </a:lnTo>
                    <a:lnTo>
                      <a:pt x="3342" y="617"/>
                    </a:lnTo>
                    <a:lnTo>
                      <a:pt x="3364" y="612"/>
                    </a:lnTo>
                    <a:lnTo>
                      <a:pt x="3384" y="606"/>
                    </a:lnTo>
                    <a:lnTo>
                      <a:pt x="3404" y="602"/>
                    </a:lnTo>
                    <a:lnTo>
                      <a:pt x="3424" y="597"/>
                    </a:lnTo>
                    <a:lnTo>
                      <a:pt x="3443" y="591"/>
                    </a:lnTo>
                    <a:lnTo>
                      <a:pt x="3461" y="586"/>
                    </a:lnTo>
                    <a:lnTo>
                      <a:pt x="3481" y="580"/>
                    </a:lnTo>
                    <a:lnTo>
                      <a:pt x="3499" y="574"/>
                    </a:lnTo>
                    <a:lnTo>
                      <a:pt x="3516" y="569"/>
                    </a:lnTo>
                    <a:lnTo>
                      <a:pt x="3533" y="564"/>
                    </a:lnTo>
                    <a:lnTo>
                      <a:pt x="3549" y="557"/>
                    </a:lnTo>
                    <a:lnTo>
                      <a:pt x="3565" y="552"/>
                    </a:lnTo>
                    <a:lnTo>
                      <a:pt x="3579" y="546"/>
                    </a:lnTo>
                    <a:lnTo>
                      <a:pt x="3594" y="540"/>
                    </a:lnTo>
                    <a:lnTo>
                      <a:pt x="3609" y="534"/>
                    </a:lnTo>
                    <a:lnTo>
                      <a:pt x="3623" y="529"/>
                    </a:lnTo>
                    <a:lnTo>
                      <a:pt x="3636" y="522"/>
                    </a:lnTo>
                    <a:lnTo>
                      <a:pt x="3649" y="516"/>
                    </a:lnTo>
                    <a:lnTo>
                      <a:pt x="3661" y="510"/>
                    </a:lnTo>
                    <a:lnTo>
                      <a:pt x="3673" y="504"/>
                    </a:lnTo>
                    <a:lnTo>
                      <a:pt x="3684" y="498"/>
                    </a:lnTo>
                    <a:lnTo>
                      <a:pt x="3694" y="491"/>
                    </a:lnTo>
                    <a:lnTo>
                      <a:pt x="3704" y="485"/>
                    </a:lnTo>
                    <a:lnTo>
                      <a:pt x="3713" y="479"/>
                    </a:lnTo>
                    <a:lnTo>
                      <a:pt x="3723" y="473"/>
                    </a:lnTo>
                    <a:lnTo>
                      <a:pt x="3730" y="467"/>
                    </a:lnTo>
                    <a:lnTo>
                      <a:pt x="3739" y="460"/>
                    </a:lnTo>
                    <a:lnTo>
                      <a:pt x="3745" y="454"/>
                    </a:lnTo>
                    <a:lnTo>
                      <a:pt x="3753" y="448"/>
                    </a:lnTo>
                    <a:lnTo>
                      <a:pt x="3758" y="440"/>
                    </a:lnTo>
                    <a:lnTo>
                      <a:pt x="3763" y="434"/>
                    </a:lnTo>
                    <a:lnTo>
                      <a:pt x="3769" y="427"/>
                    </a:lnTo>
                    <a:lnTo>
                      <a:pt x="3773" y="421"/>
                    </a:lnTo>
                    <a:lnTo>
                      <a:pt x="3777" y="415"/>
                    </a:lnTo>
                    <a:lnTo>
                      <a:pt x="3780" y="408"/>
                    </a:lnTo>
                    <a:lnTo>
                      <a:pt x="3783" y="402"/>
                    </a:lnTo>
                    <a:lnTo>
                      <a:pt x="3785" y="395"/>
                    </a:lnTo>
                    <a:lnTo>
                      <a:pt x="3786" y="389"/>
                    </a:lnTo>
                    <a:lnTo>
                      <a:pt x="3787" y="382"/>
                    </a:lnTo>
                    <a:lnTo>
                      <a:pt x="3788" y="375"/>
                    </a:lnTo>
                    <a:close/>
                  </a:path>
                </a:pathLst>
              </a:custGeom>
              <a:solidFill>
                <a:srgbClr val="E08174"/>
              </a:solidFill>
              <a:ln w="9525">
                <a:noFill/>
                <a:round/>
                <a:headEnd/>
                <a:tailEnd/>
              </a:ln>
            </p:spPr>
            <p:txBody>
              <a:bodyPr/>
              <a:lstStyle/>
              <a:p>
                <a:endParaRPr lang="ko-KR" altLang="en-US"/>
              </a:p>
            </p:txBody>
          </p:sp>
          <p:sp>
            <p:nvSpPr>
              <p:cNvPr id="3092" name="Freeform 12"/>
              <p:cNvSpPr>
                <a:spLocks/>
              </p:cNvSpPr>
              <p:nvPr/>
            </p:nvSpPr>
            <p:spPr bwMode="auto">
              <a:xfrm>
                <a:off x="397" y="2195"/>
                <a:ext cx="604" cy="128"/>
              </a:xfrm>
              <a:custGeom>
                <a:avLst/>
                <a:gdLst>
                  <a:gd name="T0" fmla="*/ 0 w 3718"/>
                  <a:gd name="T1" fmla="*/ 0 h 749"/>
                  <a:gd name="T2" fmla="*/ 0 w 3718"/>
                  <a:gd name="T3" fmla="*/ 0 h 749"/>
                  <a:gd name="T4" fmla="*/ 0 w 3718"/>
                  <a:gd name="T5" fmla="*/ 0 h 749"/>
                  <a:gd name="T6" fmla="*/ 0 w 3718"/>
                  <a:gd name="T7" fmla="*/ 0 h 749"/>
                  <a:gd name="T8" fmla="*/ 0 w 3718"/>
                  <a:gd name="T9" fmla="*/ 0 h 749"/>
                  <a:gd name="T10" fmla="*/ 0 w 3718"/>
                  <a:gd name="T11" fmla="*/ 0 h 749"/>
                  <a:gd name="T12" fmla="*/ 0 w 3718"/>
                  <a:gd name="T13" fmla="*/ 0 h 749"/>
                  <a:gd name="T14" fmla="*/ 0 w 3718"/>
                  <a:gd name="T15" fmla="*/ 0 h 749"/>
                  <a:gd name="T16" fmla="*/ 0 w 3718"/>
                  <a:gd name="T17" fmla="*/ 0 h 749"/>
                  <a:gd name="T18" fmla="*/ 0 w 3718"/>
                  <a:gd name="T19" fmla="*/ 0 h 749"/>
                  <a:gd name="T20" fmla="*/ 0 w 3718"/>
                  <a:gd name="T21" fmla="*/ 0 h 749"/>
                  <a:gd name="T22" fmla="*/ 0 w 3718"/>
                  <a:gd name="T23" fmla="*/ 0 h 749"/>
                  <a:gd name="T24" fmla="*/ 0 w 3718"/>
                  <a:gd name="T25" fmla="*/ 0 h 749"/>
                  <a:gd name="T26" fmla="*/ 0 w 3718"/>
                  <a:gd name="T27" fmla="*/ 0 h 749"/>
                  <a:gd name="T28" fmla="*/ 0 w 3718"/>
                  <a:gd name="T29" fmla="*/ 0 h 749"/>
                  <a:gd name="T30" fmla="*/ 0 w 3718"/>
                  <a:gd name="T31" fmla="*/ 0 h 749"/>
                  <a:gd name="T32" fmla="*/ 0 w 3718"/>
                  <a:gd name="T33" fmla="*/ 0 h 749"/>
                  <a:gd name="T34" fmla="*/ 0 w 3718"/>
                  <a:gd name="T35" fmla="*/ 0 h 749"/>
                  <a:gd name="T36" fmla="*/ 0 w 3718"/>
                  <a:gd name="T37" fmla="*/ 0 h 749"/>
                  <a:gd name="T38" fmla="*/ 0 w 3718"/>
                  <a:gd name="T39" fmla="*/ 0 h 749"/>
                  <a:gd name="T40" fmla="*/ 0 w 3718"/>
                  <a:gd name="T41" fmla="*/ 0 h 749"/>
                  <a:gd name="T42" fmla="*/ 0 w 3718"/>
                  <a:gd name="T43" fmla="*/ 0 h 749"/>
                  <a:gd name="T44" fmla="*/ 0 w 3718"/>
                  <a:gd name="T45" fmla="*/ 0 h 749"/>
                  <a:gd name="T46" fmla="*/ 0 w 3718"/>
                  <a:gd name="T47" fmla="*/ 0 h 749"/>
                  <a:gd name="T48" fmla="*/ 0 w 3718"/>
                  <a:gd name="T49" fmla="*/ 0 h 749"/>
                  <a:gd name="T50" fmla="*/ 0 w 3718"/>
                  <a:gd name="T51" fmla="*/ 0 h 749"/>
                  <a:gd name="T52" fmla="*/ 0 w 3718"/>
                  <a:gd name="T53" fmla="*/ 0 h 749"/>
                  <a:gd name="T54" fmla="*/ 0 w 3718"/>
                  <a:gd name="T55" fmla="*/ 0 h 749"/>
                  <a:gd name="T56" fmla="*/ 0 w 3718"/>
                  <a:gd name="T57" fmla="*/ 0 h 749"/>
                  <a:gd name="T58" fmla="*/ 0 w 3718"/>
                  <a:gd name="T59" fmla="*/ 0 h 749"/>
                  <a:gd name="T60" fmla="*/ 0 w 3718"/>
                  <a:gd name="T61" fmla="*/ 0 h 749"/>
                  <a:gd name="T62" fmla="*/ 0 w 3718"/>
                  <a:gd name="T63" fmla="*/ 0 h 749"/>
                  <a:gd name="T64" fmla="*/ 0 w 3718"/>
                  <a:gd name="T65" fmla="*/ 0 h 749"/>
                  <a:gd name="T66" fmla="*/ 0 w 3718"/>
                  <a:gd name="T67" fmla="*/ 0 h 749"/>
                  <a:gd name="T68" fmla="*/ 0 w 3718"/>
                  <a:gd name="T69" fmla="*/ 0 h 749"/>
                  <a:gd name="T70" fmla="*/ 0 w 3718"/>
                  <a:gd name="T71" fmla="*/ 0 h 749"/>
                  <a:gd name="T72" fmla="*/ 0 w 3718"/>
                  <a:gd name="T73" fmla="*/ 0 h 749"/>
                  <a:gd name="T74" fmla="*/ 0 w 3718"/>
                  <a:gd name="T75" fmla="*/ 0 h 749"/>
                  <a:gd name="T76" fmla="*/ 0 w 3718"/>
                  <a:gd name="T77" fmla="*/ 0 h 749"/>
                  <a:gd name="T78" fmla="*/ 0 w 3718"/>
                  <a:gd name="T79" fmla="*/ 0 h 749"/>
                  <a:gd name="T80" fmla="*/ 0 w 3718"/>
                  <a:gd name="T81" fmla="*/ 0 h 749"/>
                  <a:gd name="T82" fmla="*/ 0 w 3718"/>
                  <a:gd name="T83" fmla="*/ 0 h 749"/>
                  <a:gd name="T84" fmla="*/ 0 w 3718"/>
                  <a:gd name="T85" fmla="*/ 0 h 749"/>
                  <a:gd name="T86" fmla="*/ 0 w 3718"/>
                  <a:gd name="T87" fmla="*/ 0 h 749"/>
                  <a:gd name="T88" fmla="*/ 0 w 3718"/>
                  <a:gd name="T89" fmla="*/ 0 h 749"/>
                  <a:gd name="T90" fmla="*/ 0 w 3718"/>
                  <a:gd name="T91" fmla="*/ 0 h 749"/>
                  <a:gd name="T92" fmla="*/ 0 w 3718"/>
                  <a:gd name="T93" fmla="*/ 0 h 749"/>
                  <a:gd name="T94" fmla="*/ 0 w 3718"/>
                  <a:gd name="T95" fmla="*/ 0 h 749"/>
                  <a:gd name="T96" fmla="*/ 0 w 3718"/>
                  <a:gd name="T97" fmla="*/ 0 h 749"/>
                  <a:gd name="T98" fmla="*/ 0 w 3718"/>
                  <a:gd name="T99" fmla="*/ 0 h 749"/>
                  <a:gd name="T100" fmla="*/ 0 w 3718"/>
                  <a:gd name="T101" fmla="*/ 0 h 749"/>
                  <a:gd name="T102" fmla="*/ 0 w 3718"/>
                  <a:gd name="T103" fmla="*/ 0 h 749"/>
                  <a:gd name="T104" fmla="*/ 0 w 3718"/>
                  <a:gd name="T105" fmla="*/ 0 h 749"/>
                  <a:gd name="T106" fmla="*/ 0 w 3718"/>
                  <a:gd name="T107" fmla="*/ 0 h 749"/>
                  <a:gd name="T108" fmla="*/ 0 w 3718"/>
                  <a:gd name="T109" fmla="*/ 0 h 749"/>
                  <a:gd name="T110" fmla="*/ 0 w 3718"/>
                  <a:gd name="T111" fmla="*/ 0 h 749"/>
                  <a:gd name="T112" fmla="*/ 0 w 3718"/>
                  <a:gd name="T113" fmla="*/ 0 h 749"/>
                  <a:gd name="T114" fmla="*/ 0 w 3718"/>
                  <a:gd name="T115" fmla="*/ 0 h 749"/>
                  <a:gd name="T116" fmla="*/ 0 w 3718"/>
                  <a:gd name="T117" fmla="*/ 0 h 749"/>
                  <a:gd name="T118" fmla="*/ 0 w 3718"/>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18"/>
                  <a:gd name="T181" fmla="*/ 0 h 749"/>
                  <a:gd name="T182" fmla="*/ 3718 w 3718"/>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18" h="749">
                    <a:moveTo>
                      <a:pt x="3718" y="375"/>
                    </a:moveTo>
                    <a:lnTo>
                      <a:pt x="3718" y="368"/>
                    </a:lnTo>
                    <a:lnTo>
                      <a:pt x="3717" y="362"/>
                    </a:lnTo>
                    <a:lnTo>
                      <a:pt x="3716" y="354"/>
                    </a:lnTo>
                    <a:lnTo>
                      <a:pt x="3714" y="348"/>
                    </a:lnTo>
                    <a:lnTo>
                      <a:pt x="3710" y="342"/>
                    </a:lnTo>
                    <a:lnTo>
                      <a:pt x="3708" y="335"/>
                    </a:lnTo>
                    <a:lnTo>
                      <a:pt x="3704" y="329"/>
                    </a:lnTo>
                    <a:lnTo>
                      <a:pt x="3700" y="322"/>
                    </a:lnTo>
                    <a:lnTo>
                      <a:pt x="3696" y="316"/>
                    </a:lnTo>
                    <a:lnTo>
                      <a:pt x="3689" y="310"/>
                    </a:lnTo>
                    <a:lnTo>
                      <a:pt x="3684" y="302"/>
                    </a:lnTo>
                    <a:lnTo>
                      <a:pt x="3677" y="296"/>
                    </a:lnTo>
                    <a:lnTo>
                      <a:pt x="3670" y="289"/>
                    </a:lnTo>
                    <a:lnTo>
                      <a:pt x="3663" y="283"/>
                    </a:lnTo>
                    <a:lnTo>
                      <a:pt x="3654" y="277"/>
                    </a:lnTo>
                    <a:lnTo>
                      <a:pt x="3646" y="271"/>
                    </a:lnTo>
                    <a:lnTo>
                      <a:pt x="3636" y="265"/>
                    </a:lnTo>
                    <a:lnTo>
                      <a:pt x="3626" y="259"/>
                    </a:lnTo>
                    <a:lnTo>
                      <a:pt x="3616" y="252"/>
                    </a:lnTo>
                    <a:lnTo>
                      <a:pt x="3605" y="246"/>
                    </a:lnTo>
                    <a:lnTo>
                      <a:pt x="3593" y="239"/>
                    </a:lnTo>
                    <a:lnTo>
                      <a:pt x="3582" y="234"/>
                    </a:lnTo>
                    <a:lnTo>
                      <a:pt x="3569" y="228"/>
                    </a:lnTo>
                    <a:lnTo>
                      <a:pt x="3556" y="221"/>
                    </a:lnTo>
                    <a:lnTo>
                      <a:pt x="3542" y="216"/>
                    </a:lnTo>
                    <a:lnTo>
                      <a:pt x="3529" y="210"/>
                    </a:lnTo>
                    <a:lnTo>
                      <a:pt x="3515" y="204"/>
                    </a:lnTo>
                    <a:lnTo>
                      <a:pt x="3499" y="198"/>
                    </a:lnTo>
                    <a:lnTo>
                      <a:pt x="3484" y="193"/>
                    </a:lnTo>
                    <a:lnTo>
                      <a:pt x="3468" y="186"/>
                    </a:lnTo>
                    <a:lnTo>
                      <a:pt x="3451" y="181"/>
                    </a:lnTo>
                    <a:lnTo>
                      <a:pt x="3434" y="175"/>
                    </a:lnTo>
                    <a:lnTo>
                      <a:pt x="3417" y="170"/>
                    </a:lnTo>
                    <a:lnTo>
                      <a:pt x="3399" y="165"/>
                    </a:lnTo>
                    <a:lnTo>
                      <a:pt x="3380" y="158"/>
                    </a:lnTo>
                    <a:lnTo>
                      <a:pt x="3361" y="153"/>
                    </a:lnTo>
                    <a:lnTo>
                      <a:pt x="3341" y="148"/>
                    </a:lnTo>
                    <a:lnTo>
                      <a:pt x="3322" y="144"/>
                    </a:lnTo>
                    <a:lnTo>
                      <a:pt x="3301" y="138"/>
                    </a:lnTo>
                    <a:lnTo>
                      <a:pt x="3281" y="133"/>
                    </a:lnTo>
                    <a:lnTo>
                      <a:pt x="3259" y="128"/>
                    </a:lnTo>
                    <a:lnTo>
                      <a:pt x="3238" y="123"/>
                    </a:lnTo>
                    <a:lnTo>
                      <a:pt x="3216" y="118"/>
                    </a:lnTo>
                    <a:lnTo>
                      <a:pt x="3194" y="114"/>
                    </a:lnTo>
                    <a:lnTo>
                      <a:pt x="3170" y="108"/>
                    </a:lnTo>
                    <a:lnTo>
                      <a:pt x="3148" y="104"/>
                    </a:lnTo>
                    <a:lnTo>
                      <a:pt x="3123" y="100"/>
                    </a:lnTo>
                    <a:lnTo>
                      <a:pt x="3100" y="96"/>
                    </a:lnTo>
                    <a:lnTo>
                      <a:pt x="3075" y="91"/>
                    </a:lnTo>
                    <a:lnTo>
                      <a:pt x="3050" y="87"/>
                    </a:lnTo>
                    <a:lnTo>
                      <a:pt x="3025" y="83"/>
                    </a:lnTo>
                    <a:lnTo>
                      <a:pt x="3000" y="79"/>
                    </a:lnTo>
                    <a:lnTo>
                      <a:pt x="2973" y="74"/>
                    </a:lnTo>
                    <a:lnTo>
                      <a:pt x="2948" y="71"/>
                    </a:lnTo>
                    <a:lnTo>
                      <a:pt x="2921" y="67"/>
                    </a:lnTo>
                    <a:lnTo>
                      <a:pt x="2895" y="63"/>
                    </a:lnTo>
                    <a:lnTo>
                      <a:pt x="2867" y="59"/>
                    </a:lnTo>
                    <a:lnTo>
                      <a:pt x="2839" y="56"/>
                    </a:lnTo>
                    <a:lnTo>
                      <a:pt x="2812" y="53"/>
                    </a:lnTo>
                    <a:lnTo>
                      <a:pt x="2784" y="49"/>
                    </a:lnTo>
                    <a:lnTo>
                      <a:pt x="2755" y="46"/>
                    </a:lnTo>
                    <a:lnTo>
                      <a:pt x="2727" y="43"/>
                    </a:lnTo>
                    <a:lnTo>
                      <a:pt x="2698" y="40"/>
                    </a:lnTo>
                    <a:lnTo>
                      <a:pt x="2668" y="37"/>
                    </a:lnTo>
                    <a:lnTo>
                      <a:pt x="2639" y="34"/>
                    </a:lnTo>
                    <a:lnTo>
                      <a:pt x="2610" y="32"/>
                    </a:lnTo>
                    <a:lnTo>
                      <a:pt x="2580" y="29"/>
                    </a:lnTo>
                    <a:lnTo>
                      <a:pt x="2549" y="26"/>
                    </a:lnTo>
                    <a:lnTo>
                      <a:pt x="2519" y="24"/>
                    </a:lnTo>
                    <a:lnTo>
                      <a:pt x="2488" y="22"/>
                    </a:lnTo>
                    <a:lnTo>
                      <a:pt x="2458" y="20"/>
                    </a:lnTo>
                    <a:lnTo>
                      <a:pt x="2427" y="18"/>
                    </a:lnTo>
                    <a:lnTo>
                      <a:pt x="2396" y="16"/>
                    </a:lnTo>
                    <a:lnTo>
                      <a:pt x="2365" y="14"/>
                    </a:lnTo>
                    <a:lnTo>
                      <a:pt x="2333" y="13"/>
                    </a:lnTo>
                    <a:lnTo>
                      <a:pt x="2302" y="10"/>
                    </a:lnTo>
                    <a:lnTo>
                      <a:pt x="2270" y="9"/>
                    </a:lnTo>
                    <a:lnTo>
                      <a:pt x="2238" y="7"/>
                    </a:lnTo>
                    <a:lnTo>
                      <a:pt x="2206" y="6"/>
                    </a:lnTo>
                    <a:lnTo>
                      <a:pt x="2175" y="5"/>
                    </a:lnTo>
                    <a:lnTo>
                      <a:pt x="2143" y="4"/>
                    </a:lnTo>
                    <a:lnTo>
                      <a:pt x="2110" y="3"/>
                    </a:lnTo>
                    <a:lnTo>
                      <a:pt x="2078" y="2"/>
                    </a:lnTo>
                    <a:lnTo>
                      <a:pt x="2045" y="2"/>
                    </a:lnTo>
                    <a:lnTo>
                      <a:pt x="2013" y="1"/>
                    </a:lnTo>
                    <a:lnTo>
                      <a:pt x="1980" y="1"/>
                    </a:lnTo>
                    <a:lnTo>
                      <a:pt x="1948" y="0"/>
                    </a:lnTo>
                    <a:lnTo>
                      <a:pt x="1915" y="0"/>
                    </a:lnTo>
                    <a:lnTo>
                      <a:pt x="1883" y="0"/>
                    </a:lnTo>
                    <a:lnTo>
                      <a:pt x="1850" y="0"/>
                    </a:lnTo>
                    <a:lnTo>
                      <a:pt x="1818" y="0"/>
                    </a:lnTo>
                    <a:lnTo>
                      <a:pt x="1785" y="0"/>
                    </a:lnTo>
                    <a:lnTo>
                      <a:pt x="1752" y="0"/>
                    </a:lnTo>
                    <a:lnTo>
                      <a:pt x="1720" y="1"/>
                    </a:lnTo>
                    <a:lnTo>
                      <a:pt x="1687" y="1"/>
                    </a:lnTo>
                    <a:lnTo>
                      <a:pt x="1656" y="2"/>
                    </a:lnTo>
                    <a:lnTo>
                      <a:pt x="1624" y="3"/>
                    </a:lnTo>
                    <a:lnTo>
                      <a:pt x="1591" y="4"/>
                    </a:lnTo>
                    <a:lnTo>
                      <a:pt x="1559" y="4"/>
                    </a:lnTo>
                    <a:lnTo>
                      <a:pt x="1527" y="5"/>
                    </a:lnTo>
                    <a:lnTo>
                      <a:pt x="1495" y="7"/>
                    </a:lnTo>
                    <a:lnTo>
                      <a:pt x="1463" y="8"/>
                    </a:lnTo>
                    <a:lnTo>
                      <a:pt x="1431" y="9"/>
                    </a:lnTo>
                    <a:lnTo>
                      <a:pt x="1399" y="12"/>
                    </a:lnTo>
                    <a:lnTo>
                      <a:pt x="1368" y="13"/>
                    </a:lnTo>
                    <a:lnTo>
                      <a:pt x="1336" y="15"/>
                    </a:lnTo>
                    <a:lnTo>
                      <a:pt x="1306" y="17"/>
                    </a:lnTo>
                    <a:lnTo>
                      <a:pt x="1275" y="19"/>
                    </a:lnTo>
                    <a:lnTo>
                      <a:pt x="1244" y="21"/>
                    </a:lnTo>
                    <a:lnTo>
                      <a:pt x="1213" y="23"/>
                    </a:lnTo>
                    <a:lnTo>
                      <a:pt x="1182" y="25"/>
                    </a:lnTo>
                    <a:lnTo>
                      <a:pt x="1152" y="27"/>
                    </a:lnTo>
                    <a:lnTo>
                      <a:pt x="1123" y="31"/>
                    </a:lnTo>
                    <a:lnTo>
                      <a:pt x="1093" y="33"/>
                    </a:lnTo>
                    <a:lnTo>
                      <a:pt x="1063" y="36"/>
                    </a:lnTo>
                    <a:lnTo>
                      <a:pt x="1034" y="38"/>
                    </a:lnTo>
                    <a:lnTo>
                      <a:pt x="1005" y="41"/>
                    </a:lnTo>
                    <a:lnTo>
                      <a:pt x="976" y="45"/>
                    </a:lnTo>
                    <a:lnTo>
                      <a:pt x="947" y="48"/>
                    </a:lnTo>
                    <a:lnTo>
                      <a:pt x="920" y="51"/>
                    </a:lnTo>
                    <a:lnTo>
                      <a:pt x="892" y="54"/>
                    </a:lnTo>
                    <a:lnTo>
                      <a:pt x="864" y="57"/>
                    </a:lnTo>
                    <a:lnTo>
                      <a:pt x="837" y="62"/>
                    </a:lnTo>
                    <a:lnTo>
                      <a:pt x="809" y="65"/>
                    </a:lnTo>
                    <a:lnTo>
                      <a:pt x="782" y="69"/>
                    </a:lnTo>
                    <a:lnTo>
                      <a:pt x="757" y="72"/>
                    </a:lnTo>
                    <a:lnTo>
                      <a:pt x="730" y="76"/>
                    </a:lnTo>
                    <a:lnTo>
                      <a:pt x="705" y="81"/>
                    </a:lnTo>
                    <a:lnTo>
                      <a:pt x="679" y="85"/>
                    </a:lnTo>
                    <a:lnTo>
                      <a:pt x="655" y="89"/>
                    </a:lnTo>
                    <a:lnTo>
                      <a:pt x="629" y="93"/>
                    </a:lnTo>
                    <a:lnTo>
                      <a:pt x="606" y="98"/>
                    </a:lnTo>
                    <a:lnTo>
                      <a:pt x="581" y="102"/>
                    </a:lnTo>
                    <a:lnTo>
                      <a:pt x="558" y="106"/>
                    </a:lnTo>
                    <a:lnTo>
                      <a:pt x="535" y="112"/>
                    </a:lnTo>
                    <a:lnTo>
                      <a:pt x="512" y="116"/>
                    </a:lnTo>
                    <a:lnTo>
                      <a:pt x="490" y="120"/>
                    </a:lnTo>
                    <a:lnTo>
                      <a:pt x="469" y="125"/>
                    </a:lnTo>
                    <a:lnTo>
                      <a:pt x="447" y="131"/>
                    </a:lnTo>
                    <a:lnTo>
                      <a:pt x="426" y="135"/>
                    </a:lnTo>
                    <a:lnTo>
                      <a:pt x="406" y="140"/>
                    </a:lnTo>
                    <a:lnTo>
                      <a:pt x="386" y="146"/>
                    </a:lnTo>
                    <a:lnTo>
                      <a:pt x="365" y="151"/>
                    </a:lnTo>
                    <a:lnTo>
                      <a:pt x="346" y="156"/>
                    </a:lnTo>
                    <a:lnTo>
                      <a:pt x="328" y="162"/>
                    </a:lnTo>
                    <a:lnTo>
                      <a:pt x="309" y="167"/>
                    </a:lnTo>
                    <a:lnTo>
                      <a:pt x="292" y="172"/>
                    </a:lnTo>
                    <a:lnTo>
                      <a:pt x="274" y="178"/>
                    </a:lnTo>
                    <a:lnTo>
                      <a:pt x="258" y="184"/>
                    </a:lnTo>
                    <a:lnTo>
                      <a:pt x="241" y="189"/>
                    </a:lnTo>
                    <a:lnTo>
                      <a:pt x="225" y="195"/>
                    </a:lnTo>
                    <a:lnTo>
                      <a:pt x="210" y="201"/>
                    </a:lnTo>
                    <a:lnTo>
                      <a:pt x="195" y="206"/>
                    </a:lnTo>
                    <a:lnTo>
                      <a:pt x="181" y="213"/>
                    </a:lnTo>
                    <a:lnTo>
                      <a:pt x="168" y="218"/>
                    </a:lnTo>
                    <a:lnTo>
                      <a:pt x="154" y="224"/>
                    </a:lnTo>
                    <a:lnTo>
                      <a:pt x="141" y="231"/>
                    </a:lnTo>
                    <a:lnTo>
                      <a:pt x="129" y="236"/>
                    </a:lnTo>
                    <a:lnTo>
                      <a:pt x="118" y="243"/>
                    </a:lnTo>
                    <a:lnTo>
                      <a:pt x="106" y="249"/>
                    </a:lnTo>
                    <a:lnTo>
                      <a:pt x="95" y="255"/>
                    </a:lnTo>
                    <a:lnTo>
                      <a:pt x="86" y="262"/>
                    </a:lnTo>
                    <a:lnTo>
                      <a:pt x="76" y="268"/>
                    </a:lnTo>
                    <a:lnTo>
                      <a:pt x="67" y="273"/>
                    </a:lnTo>
                    <a:lnTo>
                      <a:pt x="58" y="280"/>
                    </a:lnTo>
                    <a:lnTo>
                      <a:pt x="51" y="286"/>
                    </a:lnTo>
                    <a:lnTo>
                      <a:pt x="43" y="293"/>
                    </a:lnTo>
                    <a:lnTo>
                      <a:pt x="37" y="299"/>
                    </a:lnTo>
                    <a:lnTo>
                      <a:pt x="30" y="305"/>
                    </a:lnTo>
                    <a:lnTo>
                      <a:pt x="25" y="313"/>
                    </a:lnTo>
                    <a:lnTo>
                      <a:pt x="20" y="319"/>
                    </a:lnTo>
                    <a:lnTo>
                      <a:pt x="14" y="326"/>
                    </a:lnTo>
                    <a:lnTo>
                      <a:pt x="11" y="332"/>
                    </a:lnTo>
                    <a:lnTo>
                      <a:pt x="8" y="338"/>
                    </a:lnTo>
                    <a:lnTo>
                      <a:pt x="5" y="345"/>
                    </a:lnTo>
                    <a:lnTo>
                      <a:pt x="3" y="351"/>
                    </a:lnTo>
                    <a:lnTo>
                      <a:pt x="1" y="358"/>
                    </a:lnTo>
                    <a:lnTo>
                      <a:pt x="0" y="365"/>
                    </a:lnTo>
                    <a:lnTo>
                      <a:pt x="0" y="371"/>
                    </a:lnTo>
                    <a:lnTo>
                      <a:pt x="0" y="378"/>
                    </a:lnTo>
                    <a:lnTo>
                      <a:pt x="0" y="384"/>
                    </a:lnTo>
                    <a:lnTo>
                      <a:pt x="1" y="391"/>
                    </a:lnTo>
                    <a:lnTo>
                      <a:pt x="3" y="397"/>
                    </a:lnTo>
                    <a:lnTo>
                      <a:pt x="5" y="404"/>
                    </a:lnTo>
                    <a:lnTo>
                      <a:pt x="8" y="411"/>
                    </a:lnTo>
                    <a:lnTo>
                      <a:pt x="11" y="417"/>
                    </a:lnTo>
                    <a:lnTo>
                      <a:pt x="14" y="424"/>
                    </a:lnTo>
                    <a:lnTo>
                      <a:pt x="20" y="430"/>
                    </a:lnTo>
                    <a:lnTo>
                      <a:pt x="25" y="436"/>
                    </a:lnTo>
                    <a:lnTo>
                      <a:pt x="30" y="443"/>
                    </a:lnTo>
                    <a:lnTo>
                      <a:pt x="37" y="449"/>
                    </a:lnTo>
                    <a:lnTo>
                      <a:pt x="43" y="455"/>
                    </a:lnTo>
                    <a:lnTo>
                      <a:pt x="51" y="462"/>
                    </a:lnTo>
                    <a:lnTo>
                      <a:pt x="58" y="468"/>
                    </a:lnTo>
                    <a:lnTo>
                      <a:pt x="67" y="475"/>
                    </a:lnTo>
                    <a:lnTo>
                      <a:pt x="76" y="481"/>
                    </a:lnTo>
                    <a:lnTo>
                      <a:pt x="86" y="487"/>
                    </a:lnTo>
                    <a:lnTo>
                      <a:pt x="95" y="494"/>
                    </a:lnTo>
                    <a:lnTo>
                      <a:pt x="106" y="500"/>
                    </a:lnTo>
                    <a:lnTo>
                      <a:pt x="118" y="506"/>
                    </a:lnTo>
                    <a:lnTo>
                      <a:pt x="129" y="512"/>
                    </a:lnTo>
                    <a:lnTo>
                      <a:pt x="141" y="518"/>
                    </a:lnTo>
                    <a:lnTo>
                      <a:pt x="154" y="525"/>
                    </a:lnTo>
                    <a:lnTo>
                      <a:pt x="168" y="530"/>
                    </a:lnTo>
                    <a:lnTo>
                      <a:pt x="181" y="536"/>
                    </a:lnTo>
                    <a:lnTo>
                      <a:pt x="195" y="542"/>
                    </a:lnTo>
                    <a:lnTo>
                      <a:pt x="210" y="548"/>
                    </a:lnTo>
                    <a:lnTo>
                      <a:pt x="225" y="553"/>
                    </a:lnTo>
                    <a:lnTo>
                      <a:pt x="241" y="560"/>
                    </a:lnTo>
                    <a:lnTo>
                      <a:pt x="258" y="565"/>
                    </a:lnTo>
                    <a:lnTo>
                      <a:pt x="274" y="570"/>
                    </a:lnTo>
                    <a:lnTo>
                      <a:pt x="292" y="576"/>
                    </a:lnTo>
                    <a:lnTo>
                      <a:pt x="309" y="582"/>
                    </a:lnTo>
                    <a:lnTo>
                      <a:pt x="328" y="588"/>
                    </a:lnTo>
                    <a:lnTo>
                      <a:pt x="346" y="593"/>
                    </a:lnTo>
                    <a:lnTo>
                      <a:pt x="365" y="598"/>
                    </a:lnTo>
                    <a:lnTo>
                      <a:pt x="386" y="603"/>
                    </a:lnTo>
                    <a:lnTo>
                      <a:pt x="406" y="608"/>
                    </a:lnTo>
                    <a:lnTo>
                      <a:pt x="426" y="613"/>
                    </a:lnTo>
                    <a:lnTo>
                      <a:pt x="447" y="618"/>
                    </a:lnTo>
                    <a:lnTo>
                      <a:pt x="469" y="624"/>
                    </a:lnTo>
                    <a:lnTo>
                      <a:pt x="490" y="628"/>
                    </a:lnTo>
                    <a:lnTo>
                      <a:pt x="512" y="633"/>
                    </a:lnTo>
                    <a:lnTo>
                      <a:pt x="535" y="638"/>
                    </a:lnTo>
                    <a:lnTo>
                      <a:pt x="558" y="642"/>
                    </a:lnTo>
                    <a:lnTo>
                      <a:pt x="581" y="647"/>
                    </a:lnTo>
                    <a:lnTo>
                      <a:pt x="606" y="651"/>
                    </a:lnTo>
                    <a:lnTo>
                      <a:pt x="629" y="656"/>
                    </a:lnTo>
                    <a:lnTo>
                      <a:pt x="655" y="660"/>
                    </a:lnTo>
                    <a:lnTo>
                      <a:pt x="679" y="664"/>
                    </a:lnTo>
                    <a:lnTo>
                      <a:pt x="705" y="668"/>
                    </a:lnTo>
                    <a:lnTo>
                      <a:pt x="730" y="673"/>
                    </a:lnTo>
                    <a:lnTo>
                      <a:pt x="756" y="676"/>
                    </a:lnTo>
                    <a:lnTo>
                      <a:pt x="782" y="680"/>
                    </a:lnTo>
                    <a:lnTo>
                      <a:pt x="809" y="683"/>
                    </a:lnTo>
                    <a:lnTo>
                      <a:pt x="837" y="688"/>
                    </a:lnTo>
                    <a:lnTo>
                      <a:pt x="864" y="691"/>
                    </a:lnTo>
                    <a:lnTo>
                      <a:pt x="892" y="694"/>
                    </a:lnTo>
                    <a:lnTo>
                      <a:pt x="920" y="698"/>
                    </a:lnTo>
                    <a:lnTo>
                      <a:pt x="947" y="701"/>
                    </a:lnTo>
                    <a:lnTo>
                      <a:pt x="976" y="705"/>
                    </a:lnTo>
                    <a:lnTo>
                      <a:pt x="1005" y="708"/>
                    </a:lnTo>
                    <a:lnTo>
                      <a:pt x="1033" y="710"/>
                    </a:lnTo>
                    <a:lnTo>
                      <a:pt x="1063" y="713"/>
                    </a:lnTo>
                    <a:lnTo>
                      <a:pt x="1093" y="716"/>
                    </a:lnTo>
                    <a:lnTo>
                      <a:pt x="1123" y="718"/>
                    </a:lnTo>
                    <a:lnTo>
                      <a:pt x="1152" y="721"/>
                    </a:lnTo>
                    <a:lnTo>
                      <a:pt x="1182" y="724"/>
                    </a:lnTo>
                    <a:lnTo>
                      <a:pt x="1213" y="726"/>
                    </a:lnTo>
                    <a:lnTo>
                      <a:pt x="1244" y="728"/>
                    </a:lnTo>
                    <a:lnTo>
                      <a:pt x="1275" y="730"/>
                    </a:lnTo>
                    <a:lnTo>
                      <a:pt x="1306" y="732"/>
                    </a:lnTo>
                    <a:lnTo>
                      <a:pt x="1336" y="734"/>
                    </a:lnTo>
                    <a:lnTo>
                      <a:pt x="1368" y="735"/>
                    </a:lnTo>
                    <a:lnTo>
                      <a:pt x="1399" y="738"/>
                    </a:lnTo>
                    <a:lnTo>
                      <a:pt x="1431" y="739"/>
                    </a:lnTo>
                    <a:lnTo>
                      <a:pt x="1463" y="741"/>
                    </a:lnTo>
                    <a:lnTo>
                      <a:pt x="1495" y="742"/>
                    </a:lnTo>
                    <a:lnTo>
                      <a:pt x="1527" y="743"/>
                    </a:lnTo>
                    <a:lnTo>
                      <a:pt x="1559" y="744"/>
                    </a:lnTo>
                    <a:lnTo>
                      <a:pt x="1591" y="745"/>
                    </a:lnTo>
                    <a:lnTo>
                      <a:pt x="1624" y="746"/>
                    </a:lnTo>
                    <a:lnTo>
                      <a:pt x="1656" y="747"/>
                    </a:lnTo>
                    <a:lnTo>
                      <a:pt x="1687" y="747"/>
                    </a:lnTo>
                    <a:lnTo>
                      <a:pt x="1720" y="748"/>
                    </a:lnTo>
                    <a:lnTo>
                      <a:pt x="1752" y="748"/>
                    </a:lnTo>
                    <a:lnTo>
                      <a:pt x="1785" y="749"/>
                    </a:lnTo>
                    <a:lnTo>
                      <a:pt x="1818" y="749"/>
                    </a:lnTo>
                    <a:lnTo>
                      <a:pt x="1850" y="749"/>
                    </a:lnTo>
                    <a:lnTo>
                      <a:pt x="1883" y="749"/>
                    </a:lnTo>
                    <a:lnTo>
                      <a:pt x="1915" y="749"/>
                    </a:lnTo>
                    <a:lnTo>
                      <a:pt x="1948" y="748"/>
                    </a:lnTo>
                    <a:lnTo>
                      <a:pt x="1980" y="748"/>
                    </a:lnTo>
                    <a:lnTo>
                      <a:pt x="2013" y="748"/>
                    </a:lnTo>
                    <a:lnTo>
                      <a:pt x="2045" y="747"/>
                    </a:lnTo>
                    <a:lnTo>
                      <a:pt x="2078" y="746"/>
                    </a:lnTo>
                    <a:lnTo>
                      <a:pt x="2110" y="746"/>
                    </a:lnTo>
                    <a:lnTo>
                      <a:pt x="2142" y="745"/>
                    </a:lnTo>
                    <a:lnTo>
                      <a:pt x="2175" y="744"/>
                    </a:lnTo>
                    <a:lnTo>
                      <a:pt x="2206" y="743"/>
                    </a:lnTo>
                    <a:lnTo>
                      <a:pt x="2238" y="741"/>
                    </a:lnTo>
                    <a:lnTo>
                      <a:pt x="2270" y="740"/>
                    </a:lnTo>
                    <a:lnTo>
                      <a:pt x="2301" y="739"/>
                    </a:lnTo>
                    <a:lnTo>
                      <a:pt x="2333" y="737"/>
                    </a:lnTo>
                    <a:lnTo>
                      <a:pt x="2365" y="735"/>
                    </a:lnTo>
                    <a:lnTo>
                      <a:pt x="2396" y="733"/>
                    </a:lnTo>
                    <a:lnTo>
                      <a:pt x="2427" y="731"/>
                    </a:lnTo>
                    <a:lnTo>
                      <a:pt x="2458" y="729"/>
                    </a:lnTo>
                    <a:lnTo>
                      <a:pt x="2488" y="727"/>
                    </a:lnTo>
                    <a:lnTo>
                      <a:pt x="2519" y="725"/>
                    </a:lnTo>
                    <a:lnTo>
                      <a:pt x="2549" y="723"/>
                    </a:lnTo>
                    <a:lnTo>
                      <a:pt x="2580" y="720"/>
                    </a:lnTo>
                    <a:lnTo>
                      <a:pt x="2610" y="717"/>
                    </a:lnTo>
                    <a:lnTo>
                      <a:pt x="2639" y="714"/>
                    </a:lnTo>
                    <a:lnTo>
                      <a:pt x="2668" y="712"/>
                    </a:lnTo>
                    <a:lnTo>
                      <a:pt x="2698" y="709"/>
                    </a:lnTo>
                    <a:lnTo>
                      <a:pt x="2727" y="706"/>
                    </a:lnTo>
                    <a:lnTo>
                      <a:pt x="2755" y="702"/>
                    </a:lnTo>
                    <a:lnTo>
                      <a:pt x="2784" y="699"/>
                    </a:lnTo>
                    <a:lnTo>
                      <a:pt x="2812" y="696"/>
                    </a:lnTo>
                    <a:lnTo>
                      <a:pt x="2839" y="693"/>
                    </a:lnTo>
                    <a:lnTo>
                      <a:pt x="2867" y="690"/>
                    </a:lnTo>
                    <a:lnTo>
                      <a:pt x="2895" y="685"/>
                    </a:lnTo>
                    <a:lnTo>
                      <a:pt x="2921" y="682"/>
                    </a:lnTo>
                    <a:lnTo>
                      <a:pt x="2948" y="678"/>
                    </a:lnTo>
                    <a:lnTo>
                      <a:pt x="2973" y="674"/>
                    </a:lnTo>
                    <a:lnTo>
                      <a:pt x="3000" y="671"/>
                    </a:lnTo>
                    <a:lnTo>
                      <a:pt x="3025" y="666"/>
                    </a:lnTo>
                    <a:lnTo>
                      <a:pt x="3050" y="662"/>
                    </a:lnTo>
                    <a:lnTo>
                      <a:pt x="3075" y="658"/>
                    </a:lnTo>
                    <a:lnTo>
                      <a:pt x="3100" y="654"/>
                    </a:lnTo>
                    <a:lnTo>
                      <a:pt x="3123" y="649"/>
                    </a:lnTo>
                    <a:lnTo>
                      <a:pt x="3147" y="645"/>
                    </a:lnTo>
                    <a:lnTo>
                      <a:pt x="3170" y="640"/>
                    </a:lnTo>
                    <a:lnTo>
                      <a:pt x="3194" y="635"/>
                    </a:lnTo>
                    <a:lnTo>
                      <a:pt x="3216" y="630"/>
                    </a:lnTo>
                    <a:lnTo>
                      <a:pt x="3238" y="626"/>
                    </a:lnTo>
                    <a:lnTo>
                      <a:pt x="3259" y="621"/>
                    </a:lnTo>
                    <a:lnTo>
                      <a:pt x="3281" y="616"/>
                    </a:lnTo>
                    <a:lnTo>
                      <a:pt x="3301" y="611"/>
                    </a:lnTo>
                    <a:lnTo>
                      <a:pt x="3322" y="606"/>
                    </a:lnTo>
                    <a:lnTo>
                      <a:pt x="3341" y="600"/>
                    </a:lnTo>
                    <a:lnTo>
                      <a:pt x="3361" y="595"/>
                    </a:lnTo>
                    <a:lnTo>
                      <a:pt x="3380" y="590"/>
                    </a:lnTo>
                    <a:lnTo>
                      <a:pt x="3399" y="584"/>
                    </a:lnTo>
                    <a:lnTo>
                      <a:pt x="3417" y="579"/>
                    </a:lnTo>
                    <a:lnTo>
                      <a:pt x="3434" y="574"/>
                    </a:lnTo>
                    <a:lnTo>
                      <a:pt x="3451" y="568"/>
                    </a:lnTo>
                    <a:lnTo>
                      <a:pt x="3468" y="562"/>
                    </a:lnTo>
                    <a:lnTo>
                      <a:pt x="3484" y="557"/>
                    </a:lnTo>
                    <a:lnTo>
                      <a:pt x="3499" y="550"/>
                    </a:lnTo>
                    <a:lnTo>
                      <a:pt x="3515" y="545"/>
                    </a:lnTo>
                    <a:lnTo>
                      <a:pt x="3529" y="540"/>
                    </a:lnTo>
                    <a:lnTo>
                      <a:pt x="3542" y="533"/>
                    </a:lnTo>
                    <a:lnTo>
                      <a:pt x="3556" y="527"/>
                    </a:lnTo>
                    <a:lnTo>
                      <a:pt x="3569" y="521"/>
                    </a:lnTo>
                    <a:lnTo>
                      <a:pt x="3582" y="515"/>
                    </a:lnTo>
                    <a:lnTo>
                      <a:pt x="3593" y="509"/>
                    </a:lnTo>
                    <a:lnTo>
                      <a:pt x="3605" y="503"/>
                    </a:lnTo>
                    <a:lnTo>
                      <a:pt x="3616" y="497"/>
                    </a:lnTo>
                    <a:lnTo>
                      <a:pt x="3626" y="491"/>
                    </a:lnTo>
                    <a:lnTo>
                      <a:pt x="3636" y="484"/>
                    </a:lnTo>
                    <a:lnTo>
                      <a:pt x="3646" y="478"/>
                    </a:lnTo>
                    <a:lnTo>
                      <a:pt x="3654" y="471"/>
                    </a:lnTo>
                    <a:lnTo>
                      <a:pt x="3663" y="465"/>
                    </a:lnTo>
                    <a:lnTo>
                      <a:pt x="3670" y="459"/>
                    </a:lnTo>
                    <a:lnTo>
                      <a:pt x="3677" y="452"/>
                    </a:lnTo>
                    <a:lnTo>
                      <a:pt x="3684" y="446"/>
                    </a:lnTo>
                    <a:lnTo>
                      <a:pt x="3689" y="440"/>
                    </a:lnTo>
                    <a:lnTo>
                      <a:pt x="3696" y="433"/>
                    </a:lnTo>
                    <a:lnTo>
                      <a:pt x="3700" y="427"/>
                    </a:lnTo>
                    <a:lnTo>
                      <a:pt x="3704" y="420"/>
                    </a:lnTo>
                    <a:lnTo>
                      <a:pt x="3708" y="414"/>
                    </a:lnTo>
                    <a:lnTo>
                      <a:pt x="3710" y="408"/>
                    </a:lnTo>
                    <a:lnTo>
                      <a:pt x="3714" y="400"/>
                    </a:lnTo>
                    <a:lnTo>
                      <a:pt x="3716" y="394"/>
                    </a:lnTo>
                    <a:lnTo>
                      <a:pt x="3717" y="387"/>
                    </a:lnTo>
                    <a:lnTo>
                      <a:pt x="3718" y="381"/>
                    </a:lnTo>
                    <a:lnTo>
                      <a:pt x="3718" y="375"/>
                    </a:lnTo>
                    <a:close/>
                  </a:path>
                </a:pathLst>
              </a:custGeom>
              <a:solidFill>
                <a:srgbClr val="E18275"/>
              </a:solidFill>
              <a:ln w="9525">
                <a:noFill/>
                <a:round/>
                <a:headEnd/>
                <a:tailEnd/>
              </a:ln>
            </p:spPr>
            <p:txBody>
              <a:bodyPr/>
              <a:lstStyle/>
              <a:p>
                <a:endParaRPr lang="ko-KR" altLang="en-US"/>
              </a:p>
            </p:txBody>
          </p:sp>
          <p:sp>
            <p:nvSpPr>
              <p:cNvPr id="3093" name="Freeform 13"/>
              <p:cNvSpPr>
                <a:spLocks/>
              </p:cNvSpPr>
              <p:nvPr/>
            </p:nvSpPr>
            <p:spPr bwMode="auto">
              <a:xfrm>
                <a:off x="402" y="2215"/>
                <a:ext cx="594" cy="128"/>
              </a:xfrm>
              <a:custGeom>
                <a:avLst/>
                <a:gdLst>
                  <a:gd name="T0" fmla="*/ 0 w 3649"/>
                  <a:gd name="T1" fmla="*/ 0 h 750"/>
                  <a:gd name="T2" fmla="*/ 0 w 3649"/>
                  <a:gd name="T3" fmla="*/ 0 h 750"/>
                  <a:gd name="T4" fmla="*/ 0 w 3649"/>
                  <a:gd name="T5" fmla="*/ 0 h 750"/>
                  <a:gd name="T6" fmla="*/ 0 w 3649"/>
                  <a:gd name="T7" fmla="*/ 0 h 750"/>
                  <a:gd name="T8" fmla="*/ 0 w 3649"/>
                  <a:gd name="T9" fmla="*/ 0 h 750"/>
                  <a:gd name="T10" fmla="*/ 0 w 3649"/>
                  <a:gd name="T11" fmla="*/ 0 h 750"/>
                  <a:gd name="T12" fmla="*/ 0 w 3649"/>
                  <a:gd name="T13" fmla="*/ 0 h 750"/>
                  <a:gd name="T14" fmla="*/ 0 w 3649"/>
                  <a:gd name="T15" fmla="*/ 0 h 750"/>
                  <a:gd name="T16" fmla="*/ 0 w 3649"/>
                  <a:gd name="T17" fmla="*/ 0 h 750"/>
                  <a:gd name="T18" fmla="*/ 0 w 3649"/>
                  <a:gd name="T19" fmla="*/ 0 h 750"/>
                  <a:gd name="T20" fmla="*/ 0 w 3649"/>
                  <a:gd name="T21" fmla="*/ 0 h 750"/>
                  <a:gd name="T22" fmla="*/ 0 w 3649"/>
                  <a:gd name="T23" fmla="*/ 0 h 750"/>
                  <a:gd name="T24" fmla="*/ 0 w 3649"/>
                  <a:gd name="T25" fmla="*/ 0 h 750"/>
                  <a:gd name="T26" fmla="*/ 0 w 3649"/>
                  <a:gd name="T27" fmla="*/ 0 h 750"/>
                  <a:gd name="T28" fmla="*/ 0 w 3649"/>
                  <a:gd name="T29" fmla="*/ 0 h 750"/>
                  <a:gd name="T30" fmla="*/ 0 w 3649"/>
                  <a:gd name="T31" fmla="*/ 0 h 750"/>
                  <a:gd name="T32" fmla="*/ 0 w 3649"/>
                  <a:gd name="T33" fmla="*/ 0 h 750"/>
                  <a:gd name="T34" fmla="*/ 0 w 3649"/>
                  <a:gd name="T35" fmla="*/ 0 h 750"/>
                  <a:gd name="T36" fmla="*/ 0 w 3649"/>
                  <a:gd name="T37" fmla="*/ 0 h 750"/>
                  <a:gd name="T38" fmla="*/ 0 w 3649"/>
                  <a:gd name="T39" fmla="*/ 0 h 750"/>
                  <a:gd name="T40" fmla="*/ 0 w 3649"/>
                  <a:gd name="T41" fmla="*/ 0 h 750"/>
                  <a:gd name="T42" fmla="*/ 0 w 3649"/>
                  <a:gd name="T43" fmla="*/ 0 h 750"/>
                  <a:gd name="T44" fmla="*/ 0 w 3649"/>
                  <a:gd name="T45" fmla="*/ 0 h 750"/>
                  <a:gd name="T46" fmla="*/ 0 w 3649"/>
                  <a:gd name="T47" fmla="*/ 0 h 750"/>
                  <a:gd name="T48" fmla="*/ 0 w 3649"/>
                  <a:gd name="T49" fmla="*/ 0 h 750"/>
                  <a:gd name="T50" fmla="*/ 0 w 3649"/>
                  <a:gd name="T51" fmla="*/ 0 h 750"/>
                  <a:gd name="T52" fmla="*/ 0 w 3649"/>
                  <a:gd name="T53" fmla="*/ 0 h 750"/>
                  <a:gd name="T54" fmla="*/ 0 w 3649"/>
                  <a:gd name="T55" fmla="*/ 0 h 750"/>
                  <a:gd name="T56" fmla="*/ 0 w 3649"/>
                  <a:gd name="T57" fmla="*/ 0 h 750"/>
                  <a:gd name="T58" fmla="*/ 0 w 3649"/>
                  <a:gd name="T59" fmla="*/ 0 h 750"/>
                  <a:gd name="T60" fmla="*/ 0 w 3649"/>
                  <a:gd name="T61" fmla="*/ 0 h 750"/>
                  <a:gd name="T62" fmla="*/ 0 w 3649"/>
                  <a:gd name="T63" fmla="*/ 0 h 750"/>
                  <a:gd name="T64" fmla="*/ 0 w 3649"/>
                  <a:gd name="T65" fmla="*/ 0 h 750"/>
                  <a:gd name="T66" fmla="*/ 0 w 3649"/>
                  <a:gd name="T67" fmla="*/ 0 h 750"/>
                  <a:gd name="T68" fmla="*/ 0 w 3649"/>
                  <a:gd name="T69" fmla="*/ 0 h 750"/>
                  <a:gd name="T70" fmla="*/ 0 w 3649"/>
                  <a:gd name="T71" fmla="*/ 0 h 750"/>
                  <a:gd name="T72" fmla="*/ 0 w 3649"/>
                  <a:gd name="T73" fmla="*/ 0 h 750"/>
                  <a:gd name="T74" fmla="*/ 0 w 3649"/>
                  <a:gd name="T75" fmla="*/ 0 h 750"/>
                  <a:gd name="T76" fmla="*/ 0 w 3649"/>
                  <a:gd name="T77" fmla="*/ 0 h 750"/>
                  <a:gd name="T78" fmla="*/ 0 w 3649"/>
                  <a:gd name="T79" fmla="*/ 0 h 750"/>
                  <a:gd name="T80" fmla="*/ 0 w 3649"/>
                  <a:gd name="T81" fmla="*/ 0 h 750"/>
                  <a:gd name="T82" fmla="*/ 0 w 3649"/>
                  <a:gd name="T83" fmla="*/ 0 h 750"/>
                  <a:gd name="T84" fmla="*/ 0 w 3649"/>
                  <a:gd name="T85" fmla="*/ 0 h 750"/>
                  <a:gd name="T86" fmla="*/ 0 w 3649"/>
                  <a:gd name="T87" fmla="*/ 0 h 750"/>
                  <a:gd name="T88" fmla="*/ 0 w 3649"/>
                  <a:gd name="T89" fmla="*/ 0 h 750"/>
                  <a:gd name="T90" fmla="*/ 0 w 3649"/>
                  <a:gd name="T91" fmla="*/ 0 h 750"/>
                  <a:gd name="T92" fmla="*/ 0 w 3649"/>
                  <a:gd name="T93" fmla="*/ 0 h 750"/>
                  <a:gd name="T94" fmla="*/ 0 w 3649"/>
                  <a:gd name="T95" fmla="*/ 0 h 750"/>
                  <a:gd name="T96" fmla="*/ 0 w 3649"/>
                  <a:gd name="T97" fmla="*/ 0 h 750"/>
                  <a:gd name="T98" fmla="*/ 0 w 3649"/>
                  <a:gd name="T99" fmla="*/ 0 h 750"/>
                  <a:gd name="T100" fmla="*/ 0 w 3649"/>
                  <a:gd name="T101" fmla="*/ 0 h 750"/>
                  <a:gd name="T102" fmla="*/ 0 w 3649"/>
                  <a:gd name="T103" fmla="*/ 0 h 750"/>
                  <a:gd name="T104" fmla="*/ 0 w 3649"/>
                  <a:gd name="T105" fmla="*/ 0 h 750"/>
                  <a:gd name="T106" fmla="*/ 0 w 3649"/>
                  <a:gd name="T107" fmla="*/ 0 h 750"/>
                  <a:gd name="T108" fmla="*/ 0 w 3649"/>
                  <a:gd name="T109" fmla="*/ 0 h 750"/>
                  <a:gd name="T110" fmla="*/ 0 w 3649"/>
                  <a:gd name="T111" fmla="*/ 0 h 750"/>
                  <a:gd name="T112" fmla="*/ 0 w 3649"/>
                  <a:gd name="T113" fmla="*/ 0 h 750"/>
                  <a:gd name="T114" fmla="*/ 0 w 3649"/>
                  <a:gd name="T115" fmla="*/ 0 h 750"/>
                  <a:gd name="T116" fmla="*/ 0 w 3649"/>
                  <a:gd name="T117" fmla="*/ 0 h 750"/>
                  <a:gd name="T118" fmla="*/ 0 w 3649"/>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49"/>
                  <a:gd name="T181" fmla="*/ 0 h 750"/>
                  <a:gd name="T182" fmla="*/ 3649 w 3649"/>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49" h="750">
                    <a:moveTo>
                      <a:pt x="3649" y="375"/>
                    </a:moveTo>
                    <a:lnTo>
                      <a:pt x="3649" y="368"/>
                    </a:lnTo>
                    <a:lnTo>
                      <a:pt x="3648" y="362"/>
                    </a:lnTo>
                    <a:lnTo>
                      <a:pt x="3647" y="356"/>
                    </a:lnTo>
                    <a:lnTo>
                      <a:pt x="3645" y="349"/>
                    </a:lnTo>
                    <a:lnTo>
                      <a:pt x="3641" y="343"/>
                    </a:lnTo>
                    <a:lnTo>
                      <a:pt x="3638" y="336"/>
                    </a:lnTo>
                    <a:lnTo>
                      <a:pt x="3635" y="329"/>
                    </a:lnTo>
                    <a:lnTo>
                      <a:pt x="3631" y="323"/>
                    </a:lnTo>
                    <a:lnTo>
                      <a:pt x="3626" y="316"/>
                    </a:lnTo>
                    <a:lnTo>
                      <a:pt x="3621" y="310"/>
                    </a:lnTo>
                    <a:lnTo>
                      <a:pt x="3615" y="303"/>
                    </a:lnTo>
                    <a:lnTo>
                      <a:pt x="3608" y="297"/>
                    </a:lnTo>
                    <a:lnTo>
                      <a:pt x="3602" y="291"/>
                    </a:lnTo>
                    <a:lnTo>
                      <a:pt x="3595" y="284"/>
                    </a:lnTo>
                    <a:lnTo>
                      <a:pt x="3586" y="278"/>
                    </a:lnTo>
                    <a:lnTo>
                      <a:pt x="3578" y="272"/>
                    </a:lnTo>
                    <a:lnTo>
                      <a:pt x="3569" y="265"/>
                    </a:lnTo>
                    <a:lnTo>
                      <a:pt x="3558" y="259"/>
                    </a:lnTo>
                    <a:lnTo>
                      <a:pt x="3549" y="253"/>
                    </a:lnTo>
                    <a:lnTo>
                      <a:pt x="3538" y="247"/>
                    </a:lnTo>
                    <a:lnTo>
                      <a:pt x="3526" y="241"/>
                    </a:lnTo>
                    <a:lnTo>
                      <a:pt x="3515" y="234"/>
                    </a:lnTo>
                    <a:lnTo>
                      <a:pt x="3503" y="229"/>
                    </a:lnTo>
                    <a:lnTo>
                      <a:pt x="3490" y="223"/>
                    </a:lnTo>
                    <a:lnTo>
                      <a:pt x="3476" y="216"/>
                    </a:lnTo>
                    <a:lnTo>
                      <a:pt x="3463" y="211"/>
                    </a:lnTo>
                    <a:lnTo>
                      <a:pt x="3449" y="204"/>
                    </a:lnTo>
                    <a:lnTo>
                      <a:pt x="3434" y="199"/>
                    </a:lnTo>
                    <a:lnTo>
                      <a:pt x="3419" y="193"/>
                    </a:lnTo>
                    <a:lnTo>
                      <a:pt x="3403" y="187"/>
                    </a:lnTo>
                    <a:lnTo>
                      <a:pt x="3387" y="182"/>
                    </a:lnTo>
                    <a:lnTo>
                      <a:pt x="3370" y="176"/>
                    </a:lnTo>
                    <a:lnTo>
                      <a:pt x="3353" y="170"/>
                    </a:lnTo>
                    <a:lnTo>
                      <a:pt x="3335" y="165"/>
                    </a:lnTo>
                    <a:lnTo>
                      <a:pt x="3317" y="160"/>
                    </a:lnTo>
                    <a:lnTo>
                      <a:pt x="3298" y="154"/>
                    </a:lnTo>
                    <a:lnTo>
                      <a:pt x="3280" y="149"/>
                    </a:lnTo>
                    <a:lnTo>
                      <a:pt x="3259" y="144"/>
                    </a:lnTo>
                    <a:lnTo>
                      <a:pt x="3240" y="138"/>
                    </a:lnTo>
                    <a:lnTo>
                      <a:pt x="3219" y="134"/>
                    </a:lnTo>
                    <a:lnTo>
                      <a:pt x="3199" y="129"/>
                    </a:lnTo>
                    <a:lnTo>
                      <a:pt x="3178" y="124"/>
                    </a:lnTo>
                    <a:lnTo>
                      <a:pt x="3156" y="119"/>
                    </a:lnTo>
                    <a:lnTo>
                      <a:pt x="3134" y="114"/>
                    </a:lnTo>
                    <a:lnTo>
                      <a:pt x="3112" y="110"/>
                    </a:lnTo>
                    <a:lnTo>
                      <a:pt x="3088" y="105"/>
                    </a:lnTo>
                    <a:lnTo>
                      <a:pt x="3065" y="100"/>
                    </a:lnTo>
                    <a:lnTo>
                      <a:pt x="3041" y="96"/>
                    </a:lnTo>
                    <a:lnTo>
                      <a:pt x="3018" y="92"/>
                    </a:lnTo>
                    <a:lnTo>
                      <a:pt x="2994" y="87"/>
                    </a:lnTo>
                    <a:lnTo>
                      <a:pt x="2969" y="83"/>
                    </a:lnTo>
                    <a:lnTo>
                      <a:pt x="2944" y="80"/>
                    </a:lnTo>
                    <a:lnTo>
                      <a:pt x="2918" y="76"/>
                    </a:lnTo>
                    <a:lnTo>
                      <a:pt x="2893" y="71"/>
                    </a:lnTo>
                    <a:lnTo>
                      <a:pt x="2867" y="68"/>
                    </a:lnTo>
                    <a:lnTo>
                      <a:pt x="2840" y="64"/>
                    </a:lnTo>
                    <a:lnTo>
                      <a:pt x="2814" y="61"/>
                    </a:lnTo>
                    <a:lnTo>
                      <a:pt x="2786" y="56"/>
                    </a:lnTo>
                    <a:lnTo>
                      <a:pt x="2760" y="53"/>
                    </a:lnTo>
                    <a:lnTo>
                      <a:pt x="2732" y="50"/>
                    </a:lnTo>
                    <a:lnTo>
                      <a:pt x="2704" y="47"/>
                    </a:lnTo>
                    <a:lnTo>
                      <a:pt x="2676" y="44"/>
                    </a:lnTo>
                    <a:lnTo>
                      <a:pt x="2647" y="40"/>
                    </a:lnTo>
                    <a:lnTo>
                      <a:pt x="2619" y="38"/>
                    </a:lnTo>
                    <a:lnTo>
                      <a:pt x="2589" y="35"/>
                    </a:lnTo>
                    <a:lnTo>
                      <a:pt x="2561" y="32"/>
                    </a:lnTo>
                    <a:lnTo>
                      <a:pt x="2531" y="30"/>
                    </a:lnTo>
                    <a:lnTo>
                      <a:pt x="2502" y="28"/>
                    </a:lnTo>
                    <a:lnTo>
                      <a:pt x="2472" y="25"/>
                    </a:lnTo>
                    <a:lnTo>
                      <a:pt x="2443" y="22"/>
                    </a:lnTo>
                    <a:lnTo>
                      <a:pt x="2412" y="20"/>
                    </a:lnTo>
                    <a:lnTo>
                      <a:pt x="2382" y="18"/>
                    </a:lnTo>
                    <a:lnTo>
                      <a:pt x="2351" y="16"/>
                    </a:lnTo>
                    <a:lnTo>
                      <a:pt x="2320" y="15"/>
                    </a:lnTo>
                    <a:lnTo>
                      <a:pt x="2289" y="13"/>
                    </a:lnTo>
                    <a:lnTo>
                      <a:pt x="2259" y="12"/>
                    </a:lnTo>
                    <a:lnTo>
                      <a:pt x="2228" y="10"/>
                    </a:lnTo>
                    <a:lnTo>
                      <a:pt x="2197" y="9"/>
                    </a:lnTo>
                    <a:lnTo>
                      <a:pt x="2165" y="7"/>
                    </a:lnTo>
                    <a:lnTo>
                      <a:pt x="2134" y="6"/>
                    </a:lnTo>
                    <a:lnTo>
                      <a:pt x="2102" y="5"/>
                    </a:lnTo>
                    <a:lnTo>
                      <a:pt x="2070" y="4"/>
                    </a:lnTo>
                    <a:lnTo>
                      <a:pt x="2038" y="3"/>
                    </a:lnTo>
                    <a:lnTo>
                      <a:pt x="2008" y="2"/>
                    </a:lnTo>
                    <a:lnTo>
                      <a:pt x="1976" y="2"/>
                    </a:lnTo>
                    <a:lnTo>
                      <a:pt x="1944" y="1"/>
                    </a:lnTo>
                    <a:lnTo>
                      <a:pt x="1912" y="1"/>
                    </a:lnTo>
                    <a:lnTo>
                      <a:pt x="1880" y="1"/>
                    </a:lnTo>
                    <a:lnTo>
                      <a:pt x="1848" y="1"/>
                    </a:lnTo>
                    <a:lnTo>
                      <a:pt x="1816" y="0"/>
                    </a:lnTo>
                    <a:lnTo>
                      <a:pt x="1784" y="1"/>
                    </a:lnTo>
                    <a:lnTo>
                      <a:pt x="1752" y="1"/>
                    </a:lnTo>
                    <a:lnTo>
                      <a:pt x="1720" y="1"/>
                    </a:lnTo>
                    <a:lnTo>
                      <a:pt x="1689" y="1"/>
                    </a:lnTo>
                    <a:lnTo>
                      <a:pt x="1657" y="2"/>
                    </a:lnTo>
                    <a:lnTo>
                      <a:pt x="1625" y="3"/>
                    </a:lnTo>
                    <a:lnTo>
                      <a:pt x="1593" y="3"/>
                    </a:lnTo>
                    <a:lnTo>
                      <a:pt x="1561" y="4"/>
                    </a:lnTo>
                    <a:lnTo>
                      <a:pt x="1530" y="5"/>
                    </a:lnTo>
                    <a:lnTo>
                      <a:pt x="1498" y="6"/>
                    </a:lnTo>
                    <a:lnTo>
                      <a:pt x="1467" y="7"/>
                    </a:lnTo>
                    <a:lnTo>
                      <a:pt x="1435" y="10"/>
                    </a:lnTo>
                    <a:lnTo>
                      <a:pt x="1405" y="11"/>
                    </a:lnTo>
                    <a:lnTo>
                      <a:pt x="1374" y="12"/>
                    </a:lnTo>
                    <a:lnTo>
                      <a:pt x="1343" y="14"/>
                    </a:lnTo>
                    <a:lnTo>
                      <a:pt x="1312" y="16"/>
                    </a:lnTo>
                    <a:lnTo>
                      <a:pt x="1281" y="17"/>
                    </a:lnTo>
                    <a:lnTo>
                      <a:pt x="1250" y="19"/>
                    </a:lnTo>
                    <a:lnTo>
                      <a:pt x="1221" y="21"/>
                    </a:lnTo>
                    <a:lnTo>
                      <a:pt x="1191" y="23"/>
                    </a:lnTo>
                    <a:lnTo>
                      <a:pt x="1161" y="27"/>
                    </a:lnTo>
                    <a:lnTo>
                      <a:pt x="1131" y="29"/>
                    </a:lnTo>
                    <a:lnTo>
                      <a:pt x="1101" y="31"/>
                    </a:lnTo>
                    <a:lnTo>
                      <a:pt x="1073" y="34"/>
                    </a:lnTo>
                    <a:lnTo>
                      <a:pt x="1043" y="36"/>
                    </a:lnTo>
                    <a:lnTo>
                      <a:pt x="1014" y="39"/>
                    </a:lnTo>
                    <a:lnTo>
                      <a:pt x="987" y="43"/>
                    </a:lnTo>
                    <a:lnTo>
                      <a:pt x="958" y="46"/>
                    </a:lnTo>
                    <a:lnTo>
                      <a:pt x="930" y="49"/>
                    </a:lnTo>
                    <a:lnTo>
                      <a:pt x="903" y="52"/>
                    </a:lnTo>
                    <a:lnTo>
                      <a:pt x="875" y="55"/>
                    </a:lnTo>
                    <a:lnTo>
                      <a:pt x="847" y="59"/>
                    </a:lnTo>
                    <a:lnTo>
                      <a:pt x="821" y="62"/>
                    </a:lnTo>
                    <a:lnTo>
                      <a:pt x="794" y="66"/>
                    </a:lnTo>
                    <a:lnTo>
                      <a:pt x="769" y="69"/>
                    </a:lnTo>
                    <a:lnTo>
                      <a:pt x="742" y="74"/>
                    </a:lnTo>
                    <a:lnTo>
                      <a:pt x="716" y="78"/>
                    </a:lnTo>
                    <a:lnTo>
                      <a:pt x="691" y="81"/>
                    </a:lnTo>
                    <a:lnTo>
                      <a:pt x="666" y="85"/>
                    </a:lnTo>
                    <a:lnTo>
                      <a:pt x="642" y="89"/>
                    </a:lnTo>
                    <a:lnTo>
                      <a:pt x="618" y="94"/>
                    </a:lnTo>
                    <a:lnTo>
                      <a:pt x="594" y="98"/>
                    </a:lnTo>
                    <a:lnTo>
                      <a:pt x="571" y="103"/>
                    </a:lnTo>
                    <a:lnTo>
                      <a:pt x="547" y="108"/>
                    </a:lnTo>
                    <a:lnTo>
                      <a:pt x="525" y="112"/>
                    </a:lnTo>
                    <a:lnTo>
                      <a:pt x="503" y="117"/>
                    </a:lnTo>
                    <a:lnTo>
                      <a:pt x="481" y="121"/>
                    </a:lnTo>
                    <a:lnTo>
                      <a:pt x="459" y="127"/>
                    </a:lnTo>
                    <a:lnTo>
                      <a:pt x="439" y="131"/>
                    </a:lnTo>
                    <a:lnTo>
                      <a:pt x="418" y="136"/>
                    </a:lnTo>
                    <a:lnTo>
                      <a:pt x="397" y="142"/>
                    </a:lnTo>
                    <a:lnTo>
                      <a:pt x="378" y="147"/>
                    </a:lnTo>
                    <a:lnTo>
                      <a:pt x="359" y="152"/>
                    </a:lnTo>
                    <a:lnTo>
                      <a:pt x="340" y="158"/>
                    </a:lnTo>
                    <a:lnTo>
                      <a:pt x="322" y="163"/>
                    </a:lnTo>
                    <a:lnTo>
                      <a:pt x="304" y="168"/>
                    </a:lnTo>
                    <a:lnTo>
                      <a:pt x="287" y="174"/>
                    </a:lnTo>
                    <a:lnTo>
                      <a:pt x="270" y="179"/>
                    </a:lnTo>
                    <a:lnTo>
                      <a:pt x="253" y="184"/>
                    </a:lnTo>
                    <a:lnTo>
                      <a:pt x="237" y="191"/>
                    </a:lnTo>
                    <a:lnTo>
                      <a:pt x="221" y="196"/>
                    </a:lnTo>
                    <a:lnTo>
                      <a:pt x="206" y="202"/>
                    </a:lnTo>
                    <a:lnTo>
                      <a:pt x="192" y="208"/>
                    </a:lnTo>
                    <a:lnTo>
                      <a:pt x="177" y="214"/>
                    </a:lnTo>
                    <a:lnTo>
                      <a:pt x="164" y="219"/>
                    </a:lnTo>
                    <a:lnTo>
                      <a:pt x="152" y="226"/>
                    </a:lnTo>
                    <a:lnTo>
                      <a:pt x="139" y="231"/>
                    </a:lnTo>
                    <a:lnTo>
                      <a:pt x="126" y="237"/>
                    </a:lnTo>
                    <a:lnTo>
                      <a:pt x="115" y="244"/>
                    </a:lnTo>
                    <a:lnTo>
                      <a:pt x="104" y="250"/>
                    </a:lnTo>
                    <a:lnTo>
                      <a:pt x="94" y="256"/>
                    </a:lnTo>
                    <a:lnTo>
                      <a:pt x="84" y="262"/>
                    </a:lnTo>
                    <a:lnTo>
                      <a:pt x="74" y="268"/>
                    </a:lnTo>
                    <a:lnTo>
                      <a:pt x="66" y="275"/>
                    </a:lnTo>
                    <a:lnTo>
                      <a:pt x="57" y="281"/>
                    </a:lnTo>
                    <a:lnTo>
                      <a:pt x="50" y="288"/>
                    </a:lnTo>
                    <a:lnTo>
                      <a:pt x="42" y="294"/>
                    </a:lnTo>
                    <a:lnTo>
                      <a:pt x="36" y="300"/>
                    </a:lnTo>
                    <a:lnTo>
                      <a:pt x="29" y="307"/>
                    </a:lnTo>
                    <a:lnTo>
                      <a:pt x="24" y="313"/>
                    </a:lnTo>
                    <a:lnTo>
                      <a:pt x="19" y="319"/>
                    </a:lnTo>
                    <a:lnTo>
                      <a:pt x="14" y="326"/>
                    </a:lnTo>
                    <a:lnTo>
                      <a:pt x="11" y="332"/>
                    </a:lnTo>
                    <a:lnTo>
                      <a:pt x="7" y="340"/>
                    </a:lnTo>
                    <a:lnTo>
                      <a:pt x="5" y="346"/>
                    </a:lnTo>
                    <a:lnTo>
                      <a:pt x="3" y="352"/>
                    </a:lnTo>
                    <a:lnTo>
                      <a:pt x="1" y="359"/>
                    </a:lnTo>
                    <a:lnTo>
                      <a:pt x="0" y="365"/>
                    </a:lnTo>
                    <a:lnTo>
                      <a:pt x="0" y="372"/>
                    </a:lnTo>
                    <a:lnTo>
                      <a:pt x="0" y="379"/>
                    </a:lnTo>
                    <a:lnTo>
                      <a:pt x="0" y="385"/>
                    </a:lnTo>
                    <a:lnTo>
                      <a:pt x="1" y="392"/>
                    </a:lnTo>
                    <a:lnTo>
                      <a:pt x="3" y="398"/>
                    </a:lnTo>
                    <a:lnTo>
                      <a:pt x="5" y="405"/>
                    </a:lnTo>
                    <a:lnTo>
                      <a:pt x="7" y="411"/>
                    </a:lnTo>
                    <a:lnTo>
                      <a:pt x="11" y="417"/>
                    </a:lnTo>
                    <a:lnTo>
                      <a:pt x="14" y="425"/>
                    </a:lnTo>
                    <a:lnTo>
                      <a:pt x="19" y="431"/>
                    </a:lnTo>
                    <a:lnTo>
                      <a:pt x="24" y="438"/>
                    </a:lnTo>
                    <a:lnTo>
                      <a:pt x="29" y="444"/>
                    </a:lnTo>
                    <a:lnTo>
                      <a:pt x="36" y="450"/>
                    </a:lnTo>
                    <a:lnTo>
                      <a:pt x="42" y="457"/>
                    </a:lnTo>
                    <a:lnTo>
                      <a:pt x="50" y="463"/>
                    </a:lnTo>
                    <a:lnTo>
                      <a:pt x="57" y="470"/>
                    </a:lnTo>
                    <a:lnTo>
                      <a:pt x="66" y="476"/>
                    </a:lnTo>
                    <a:lnTo>
                      <a:pt x="74" y="482"/>
                    </a:lnTo>
                    <a:lnTo>
                      <a:pt x="84" y="489"/>
                    </a:lnTo>
                    <a:lnTo>
                      <a:pt x="94" y="494"/>
                    </a:lnTo>
                    <a:lnTo>
                      <a:pt x="104" y="500"/>
                    </a:lnTo>
                    <a:lnTo>
                      <a:pt x="115" y="507"/>
                    </a:lnTo>
                    <a:lnTo>
                      <a:pt x="126" y="513"/>
                    </a:lnTo>
                    <a:lnTo>
                      <a:pt x="139" y="520"/>
                    </a:lnTo>
                    <a:lnTo>
                      <a:pt x="152" y="525"/>
                    </a:lnTo>
                    <a:lnTo>
                      <a:pt x="164" y="531"/>
                    </a:lnTo>
                    <a:lnTo>
                      <a:pt x="177" y="537"/>
                    </a:lnTo>
                    <a:lnTo>
                      <a:pt x="192" y="543"/>
                    </a:lnTo>
                    <a:lnTo>
                      <a:pt x="206" y="548"/>
                    </a:lnTo>
                    <a:lnTo>
                      <a:pt x="221" y="555"/>
                    </a:lnTo>
                    <a:lnTo>
                      <a:pt x="237" y="560"/>
                    </a:lnTo>
                    <a:lnTo>
                      <a:pt x="253" y="566"/>
                    </a:lnTo>
                    <a:lnTo>
                      <a:pt x="270" y="572"/>
                    </a:lnTo>
                    <a:lnTo>
                      <a:pt x="287" y="577"/>
                    </a:lnTo>
                    <a:lnTo>
                      <a:pt x="304" y="582"/>
                    </a:lnTo>
                    <a:lnTo>
                      <a:pt x="322" y="588"/>
                    </a:lnTo>
                    <a:lnTo>
                      <a:pt x="340" y="593"/>
                    </a:lnTo>
                    <a:lnTo>
                      <a:pt x="359" y="598"/>
                    </a:lnTo>
                    <a:lnTo>
                      <a:pt x="378" y="604"/>
                    </a:lnTo>
                    <a:lnTo>
                      <a:pt x="397" y="609"/>
                    </a:lnTo>
                    <a:lnTo>
                      <a:pt x="418" y="614"/>
                    </a:lnTo>
                    <a:lnTo>
                      <a:pt x="439" y="620"/>
                    </a:lnTo>
                    <a:lnTo>
                      <a:pt x="459" y="624"/>
                    </a:lnTo>
                    <a:lnTo>
                      <a:pt x="481" y="629"/>
                    </a:lnTo>
                    <a:lnTo>
                      <a:pt x="503" y="634"/>
                    </a:lnTo>
                    <a:lnTo>
                      <a:pt x="525" y="639"/>
                    </a:lnTo>
                    <a:lnTo>
                      <a:pt x="547" y="643"/>
                    </a:lnTo>
                    <a:lnTo>
                      <a:pt x="571" y="647"/>
                    </a:lnTo>
                    <a:lnTo>
                      <a:pt x="594" y="653"/>
                    </a:lnTo>
                    <a:lnTo>
                      <a:pt x="618" y="657"/>
                    </a:lnTo>
                    <a:lnTo>
                      <a:pt x="642" y="661"/>
                    </a:lnTo>
                    <a:lnTo>
                      <a:pt x="666" y="665"/>
                    </a:lnTo>
                    <a:lnTo>
                      <a:pt x="691" y="669"/>
                    </a:lnTo>
                    <a:lnTo>
                      <a:pt x="716" y="673"/>
                    </a:lnTo>
                    <a:lnTo>
                      <a:pt x="742" y="677"/>
                    </a:lnTo>
                    <a:lnTo>
                      <a:pt x="769" y="681"/>
                    </a:lnTo>
                    <a:lnTo>
                      <a:pt x="794" y="685"/>
                    </a:lnTo>
                    <a:lnTo>
                      <a:pt x="821" y="688"/>
                    </a:lnTo>
                    <a:lnTo>
                      <a:pt x="847" y="692"/>
                    </a:lnTo>
                    <a:lnTo>
                      <a:pt x="875" y="695"/>
                    </a:lnTo>
                    <a:lnTo>
                      <a:pt x="903" y="698"/>
                    </a:lnTo>
                    <a:lnTo>
                      <a:pt x="930" y="702"/>
                    </a:lnTo>
                    <a:lnTo>
                      <a:pt x="958" y="705"/>
                    </a:lnTo>
                    <a:lnTo>
                      <a:pt x="987" y="708"/>
                    </a:lnTo>
                    <a:lnTo>
                      <a:pt x="1014" y="711"/>
                    </a:lnTo>
                    <a:lnTo>
                      <a:pt x="1043" y="714"/>
                    </a:lnTo>
                    <a:lnTo>
                      <a:pt x="1073" y="717"/>
                    </a:lnTo>
                    <a:lnTo>
                      <a:pt x="1101" y="720"/>
                    </a:lnTo>
                    <a:lnTo>
                      <a:pt x="1131" y="722"/>
                    </a:lnTo>
                    <a:lnTo>
                      <a:pt x="1161" y="724"/>
                    </a:lnTo>
                    <a:lnTo>
                      <a:pt x="1191" y="727"/>
                    </a:lnTo>
                    <a:lnTo>
                      <a:pt x="1221" y="729"/>
                    </a:lnTo>
                    <a:lnTo>
                      <a:pt x="1250" y="731"/>
                    </a:lnTo>
                    <a:lnTo>
                      <a:pt x="1281" y="734"/>
                    </a:lnTo>
                    <a:lnTo>
                      <a:pt x="1312" y="735"/>
                    </a:lnTo>
                    <a:lnTo>
                      <a:pt x="1343" y="737"/>
                    </a:lnTo>
                    <a:lnTo>
                      <a:pt x="1374" y="739"/>
                    </a:lnTo>
                    <a:lnTo>
                      <a:pt x="1405" y="740"/>
                    </a:lnTo>
                    <a:lnTo>
                      <a:pt x="1435" y="741"/>
                    </a:lnTo>
                    <a:lnTo>
                      <a:pt x="1466" y="743"/>
                    </a:lnTo>
                    <a:lnTo>
                      <a:pt x="1498" y="744"/>
                    </a:lnTo>
                    <a:lnTo>
                      <a:pt x="1530" y="745"/>
                    </a:lnTo>
                    <a:lnTo>
                      <a:pt x="1561" y="746"/>
                    </a:lnTo>
                    <a:lnTo>
                      <a:pt x="1593" y="747"/>
                    </a:lnTo>
                    <a:lnTo>
                      <a:pt x="1625" y="747"/>
                    </a:lnTo>
                    <a:lnTo>
                      <a:pt x="1657" y="749"/>
                    </a:lnTo>
                    <a:lnTo>
                      <a:pt x="1689" y="749"/>
                    </a:lnTo>
                    <a:lnTo>
                      <a:pt x="1720" y="750"/>
                    </a:lnTo>
                    <a:lnTo>
                      <a:pt x="1752" y="750"/>
                    </a:lnTo>
                    <a:lnTo>
                      <a:pt x="1784" y="750"/>
                    </a:lnTo>
                    <a:lnTo>
                      <a:pt x="1816" y="750"/>
                    </a:lnTo>
                    <a:lnTo>
                      <a:pt x="1848" y="750"/>
                    </a:lnTo>
                    <a:lnTo>
                      <a:pt x="1880" y="750"/>
                    </a:lnTo>
                    <a:lnTo>
                      <a:pt x="1912" y="750"/>
                    </a:lnTo>
                    <a:lnTo>
                      <a:pt x="1944" y="750"/>
                    </a:lnTo>
                    <a:lnTo>
                      <a:pt x="1976" y="749"/>
                    </a:lnTo>
                    <a:lnTo>
                      <a:pt x="2008" y="749"/>
                    </a:lnTo>
                    <a:lnTo>
                      <a:pt x="2038" y="747"/>
                    </a:lnTo>
                    <a:lnTo>
                      <a:pt x="2070" y="746"/>
                    </a:lnTo>
                    <a:lnTo>
                      <a:pt x="2102" y="745"/>
                    </a:lnTo>
                    <a:lnTo>
                      <a:pt x="2133" y="744"/>
                    </a:lnTo>
                    <a:lnTo>
                      <a:pt x="2165" y="743"/>
                    </a:lnTo>
                    <a:lnTo>
                      <a:pt x="2196" y="742"/>
                    </a:lnTo>
                    <a:lnTo>
                      <a:pt x="2228" y="741"/>
                    </a:lnTo>
                    <a:lnTo>
                      <a:pt x="2259" y="739"/>
                    </a:lnTo>
                    <a:lnTo>
                      <a:pt x="2289" y="738"/>
                    </a:lnTo>
                    <a:lnTo>
                      <a:pt x="2320" y="736"/>
                    </a:lnTo>
                    <a:lnTo>
                      <a:pt x="2351" y="734"/>
                    </a:lnTo>
                    <a:lnTo>
                      <a:pt x="2382" y="733"/>
                    </a:lnTo>
                    <a:lnTo>
                      <a:pt x="2412" y="730"/>
                    </a:lnTo>
                    <a:lnTo>
                      <a:pt x="2442" y="728"/>
                    </a:lnTo>
                    <a:lnTo>
                      <a:pt x="2472" y="725"/>
                    </a:lnTo>
                    <a:lnTo>
                      <a:pt x="2502" y="723"/>
                    </a:lnTo>
                    <a:lnTo>
                      <a:pt x="2531" y="721"/>
                    </a:lnTo>
                    <a:lnTo>
                      <a:pt x="2561" y="718"/>
                    </a:lnTo>
                    <a:lnTo>
                      <a:pt x="2589" y="716"/>
                    </a:lnTo>
                    <a:lnTo>
                      <a:pt x="2618" y="712"/>
                    </a:lnTo>
                    <a:lnTo>
                      <a:pt x="2647" y="710"/>
                    </a:lnTo>
                    <a:lnTo>
                      <a:pt x="2676" y="707"/>
                    </a:lnTo>
                    <a:lnTo>
                      <a:pt x="2703" y="704"/>
                    </a:lnTo>
                    <a:lnTo>
                      <a:pt x="2732" y="701"/>
                    </a:lnTo>
                    <a:lnTo>
                      <a:pt x="2760" y="697"/>
                    </a:lnTo>
                    <a:lnTo>
                      <a:pt x="2786" y="693"/>
                    </a:lnTo>
                    <a:lnTo>
                      <a:pt x="2814" y="690"/>
                    </a:lnTo>
                    <a:lnTo>
                      <a:pt x="2840" y="687"/>
                    </a:lnTo>
                    <a:lnTo>
                      <a:pt x="2866" y="683"/>
                    </a:lnTo>
                    <a:lnTo>
                      <a:pt x="2893" y="679"/>
                    </a:lnTo>
                    <a:lnTo>
                      <a:pt x="2918" y="675"/>
                    </a:lnTo>
                    <a:lnTo>
                      <a:pt x="2944" y="671"/>
                    </a:lnTo>
                    <a:lnTo>
                      <a:pt x="2969" y="668"/>
                    </a:lnTo>
                    <a:lnTo>
                      <a:pt x="2994" y="663"/>
                    </a:lnTo>
                    <a:lnTo>
                      <a:pt x="3018" y="659"/>
                    </a:lnTo>
                    <a:lnTo>
                      <a:pt x="3041" y="655"/>
                    </a:lnTo>
                    <a:lnTo>
                      <a:pt x="3065" y="650"/>
                    </a:lnTo>
                    <a:lnTo>
                      <a:pt x="3088" y="645"/>
                    </a:lnTo>
                    <a:lnTo>
                      <a:pt x="3112" y="641"/>
                    </a:lnTo>
                    <a:lnTo>
                      <a:pt x="3134" y="637"/>
                    </a:lnTo>
                    <a:lnTo>
                      <a:pt x="3156" y="631"/>
                    </a:lnTo>
                    <a:lnTo>
                      <a:pt x="3178" y="627"/>
                    </a:lnTo>
                    <a:lnTo>
                      <a:pt x="3199" y="622"/>
                    </a:lnTo>
                    <a:lnTo>
                      <a:pt x="3219" y="616"/>
                    </a:lnTo>
                    <a:lnTo>
                      <a:pt x="3239" y="611"/>
                    </a:lnTo>
                    <a:lnTo>
                      <a:pt x="3259" y="607"/>
                    </a:lnTo>
                    <a:lnTo>
                      <a:pt x="3280" y="602"/>
                    </a:lnTo>
                    <a:lnTo>
                      <a:pt x="3298" y="596"/>
                    </a:lnTo>
                    <a:lnTo>
                      <a:pt x="3317" y="591"/>
                    </a:lnTo>
                    <a:lnTo>
                      <a:pt x="3335" y="586"/>
                    </a:lnTo>
                    <a:lnTo>
                      <a:pt x="3353" y="580"/>
                    </a:lnTo>
                    <a:lnTo>
                      <a:pt x="3370" y="574"/>
                    </a:lnTo>
                    <a:lnTo>
                      <a:pt x="3386" y="569"/>
                    </a:lnTo>
                    <a:lnTo>
                      <a:pt x="3403" y="563"/>
                    </a:lnTo>
                    <a:lnTo>
                      <a:pt x="3419" y="558"/>
                    </a:lnTo>
                    <a:lnTo>
                      <a:pt x="3434" y="552"/>
                    </a:lnTo>
                    <a:lnTo>
                      <a:pt x="3449" y="546"/>
                    </a:lnTo>
                    <a:lnTo>
                      <a:pt x="3463" y="540"/>
                    </a:lnTo>
                    <a:lnTo>
                      <a:pt x="3476" y="535"/>
                    </a:lnTo>
                    <a:lnTo>
                      <a:pt x="3490" y="528"/>
                    </a:lnTo>
                    <a:lnTo>
                      <a:pt x="3503" y="522"/>
                    </a:lnTo>
                    <a:lnTo>
                      <a:pt x="3515" y="516"/>
                    </a:lnTo>
                    <a:lnTo>
                      <a:pt x="3526" y="510"/>
                    </a:lnTo>
                    <a:lnTo>
                      <a:pt x="3538" y="504"/>
                    </a:lnTo>
                    <a:lnTo>
                      <a:pt x="3549" y="497"/>
                    </a:lnTo>
                    <a:lnTo>
                      <a:pt x="3558" y="492"/>
                    </a:lnTo>
                    <a:lnTo>
                      <a:pt x="3569" y="486"/>
                    </a:lnTo>
                    <a:lnTo>
                      <a:pt x="3578" y="479"/>
                    </a:lnTo>
                    <a:lnTo>
                      <a:pt x="3586" y="473"/>
                    </a:lnTo>
                    <a:lnTo>
                      <a:pt x="3595" y="466"/>
                    </a:lnTo>
                    <a:lnTo>
                      <a:pt x="3602" y="460"/>
                    </a:lnTo>
                    <a:lnTo>
                      <a:pt x="3608" y="454"/>
                    </a:lnTo>
                    <a:lnTo>
                      <a:pt x="3615" y="447"/>
                    </a:lnTo>
                    <a:lnTo>
                      <a:pt x="3621" y="441"/>
                    </a:lnTo>
                    <a:lnTo>
                      <a:pt x="3626" y="434"/>
                    </a:lnTo>
                    <a:lnTo>
                      <a:pt x="3631" y="428"/>
                    </a:lnTo>
                    <a:lnTo>
                      <a:pt x="3635" y="421"/>
                    </a:lnTo>
                    <a:lnTo>
                      <a:pt x="3638" y="414"/>
                    </a:lnTo>
                    <a:lnTo>
                      <a:pt x="3641" y="408"/>
                    </a:lnTo>
                    <a:lnTo>
                      <a:pt x="3645" y="401"/>
                    </a:lnTo>
                    <a:lnTo>
                      <a:pt x="3647" y="395"/>
                    </a:lnTo>
                    <a:lnTo>
                      <a:pt x="3648" y="389"/>
                    </a:lnTo>
                    <a:lnTo>
                      <a:pt x="3649" y="382"/>
                    </a:lnTo>
                    <a:lnTo>
                      <a:pt x="3649" y="375"/>
                    </a:lnTo>
                    <a:close/>
                  </a:path>
                </a:pathLst>
              </a:custGeom>
              <a:solidFill>
                <a:srgbClr val="E28375"/>
              </a:solidFill>
              <a:ln w="9525">
                <a:noFill/>
                <a:round/>
                <a:headEnd/>
                <a:tailEnd/>
              </a:ln>
            </p:spPr>
            <p:txBody>
              <a:bodyPr/>
              <a:lstStyle/>
              <a:p>
                <a:endParaRPr lang="ko-KR" altLang="en-US"/>
              </a:p>
            </p:txBody>
          </p:sp>
          <p:sp>
            <p:nvSpPr>
              <p:cNvPr id="3094" name="Freeform 14"/>
              <p:cNvSpPr>
                <a:spLocks/>
              </p:cNvSpPr>
              <p:nvPr/>
            </p:nvSpPr>
            <p:spPr bwMode="auto">
              <a:xfrm>
                <a:off x="409" y="2236"/>
                <a:ext cx="581" cy="128"/>
              </a:xfrm>
              <a:custGeom>
                <a:avLst/>
                <a:gdLst>
                  <a:gd name="T0" fmla="*/ 0 w 3583"/>
                  <a:gd name="T1" fmla="*/ 0 h 750"/>
                  <a:gd name="T2" fmla="*/ 0 w 3583"/>
                  <a:gd name="T3" fmla="*/ 0 h 750"/>
                  <a:gd name="T4" fmla="*/ 0 w 3583"/>
                  <a:gd name="T5" fmla="*/ 0 h 750"/>
                  <a:gd name="T6" fmla="*/ 0 w 3583"/>
                  <a:gd name="T7" fmla="*/ 0 h 750"/>
                  <a:gd name="T8" fmla="*/ 0 w 3583"/>
                  <a:gd name="T9" fmla="*/ 0 h 750"/>
                  <a:gd name="T10" fmla="*/ 0 w 3583"/>
                  <a:gd name="T11" fmla="*/ 0 h 750"/>
                  <a:gd name="T12" fmla="*/ 0 w 3583"/>
                  <a:gd name="T13" fmla="*/ 0 h 750"/>
                  <a:gd name="T14" fmla="*/ 0 w 3583"/>
                  <a:gd name="T15" fmla="*/ 0 h 750"/>
                  <a:gd name="T16" fmla="*/ 0 w 3583"/>
                  <a:gd name="T17" fmla="*/ 0 h 750"/>
                  <a:gd name="T18" fmla="*/ 0 w 3583"/>
                  <a:gd name="T19" fmla="*/ 0 h 750"/>
                  <a:gd name="T20" fmla="*/ 0 w 3583"/>
                  <a:gd name="T21" fmla="*/ 0 h 750"/>
                  <a:gd name="T22" fmla="*/ 0 w 3583"/>
                  <a:gd name="T23" fmla="*/ 0 h 750"/>
                  <a:gd name="T24" fmla="*/ 0 w 3583"/>
                  <a:gd name="T25" fmla="*/ 0 h 750"/>
                  <a:gd name="T26" fmla="*/ 0 w 3583"/>
                  <a:gd name="T27" fmla="*/ 0 h 750"/>
                  <a:gd name="T28" fmla="*/ 0 w 3583"/>
                  <a:gd name="T29" fmla="*/ 0 h 750"/>
                  <a:gd name="T30" fmla="*/ 0 w 3583"/>
                  <a:gd name="T31" fmla="*/ 0 h 750"/>
                  <a:gd name="T32" fmla="*/ 0 w 3583"/>
                  <a:gd name="T33" fmla="*/ 0 h 750"/>
                  <a:gd name="T34" fmla="*/ 0 w 3583"/>
                  <a:gd name="T35" fmla="*/ 0 h 750"/>
                  <a:gd name="T36" fmla="*/ 0 w 3583"/>
                  <a:gd name="T37" fmla="*/ 0 h 750"/>
                  <a:gd name="T38" fmla="*/ 0 w 3583"/>
                  <a:gd name="T39" fmla="*/ 0 h 750"/>
                  <a:gd name="T40" fmla="*/ 0 w 3583"/>
                  <a:gd name="T41" fmla="*/ 0 h 750"/>
                  <a:gd name="T42" fmla="*/ 0 w 3583"/>
                  <a:gd name="T43" fmla="*/ 0 h 750"/>
                  <a:gd name="T44" fmla="*/ 0 w 3583"/>
                  <a:gd name="T45" fmla="*/ 0 h 750"/>
                  <a:gd name="T46" fmla="*/ 0 w 3583"/>
                  <a:gd name="T47" fmla="*/ 0 h 750"/>
                  <a:gd name="T48" fmla="*/ 0 w 3583"/>
                  <a:gd name="T49" fmla="*/ 0 h 750"/>
                  <a:gd name="T50" fmla="*/ 0 w 3583"/>
                  <a:gd name="T51" fmla="*/ 0 h 750"/>
                  <a:gd name="T52" fmla="*/ 0 w 3583"/>
                  <a:gd name="T53" fmla="*/ 0 h 750"/>
                  <a:gd name="T54" fmla="*/ 0 w 3583"/>
                  <a:gd name="T55" fmla="*/ 0 h 750"/>
                  <a:gd name="T56" fmla="*/ 0 w 3583"/>
                  <a:gd name="T57" fmla="*/ 0 h 750"/>
                  <a:gd name="T58" fmla="*/ 0 w 3583"/>
                  <a:gd name="T59" fmla="*/ 0 h 750"/>
                  <a:gd name="T60" fmla="*/ 0 w 3583"/>
                  <a:gd name="T61" fmla="*/ 0 h 750"/>
                  <a:gd name="T62" fmla="*/ 0 w 3583"/>
                  <a:gd name="T63" fmla="*/ 0 h 750"/>
                  <a:gd name="T64" fmla="*/ 0 w 3583"/>
                  <a:gd name="T65" fmla="*/ 0 h 750"/>
                  <a:gd name="T66" fmla="*/ 0 w 3583"/>
                  <a:gd name="T67" fmla="*/ 0 h 750"/>
                  <a:gd name="T68" fmla="*/ 0 w 3583"/>
                  <a:gd name="T69" fmla="*/ 0 h 750"/>
                  <a:gd name="T70" fmla="*/ 0 w 3583"/>
                  <a:gd name="T71" fmla="*/ 0 h 750"/>
                  <a:gd name="T72" fmla="*/ 0 w 3583"/>
                  <a:gd name="T73" fmla="*/ 0 h 750"/>
                  <a:gd name="T74" fmla="*/ 0 w 3583"/>
                  <a:gd name="T75" fmla="*/ 0 h 750"/>
                  <a:gd name="T76" fmla="*/ 0 w 3583"/>
                  <a:gd name="T77" fmla="*/ 0 h 750"/>
                  <a:gd name="T78" fmla="*/ 0 w 3583"/>
                  <a:gd name="T79" fmla="*/ 0 h 750"/>
                  <a:gd name="T80" fmla="*/ 0 w 3583"/>
                  <a:gd name="T81" fmla="*/ 0 h 750"/>
                  <a:gd name="T82" fmla="*/ 0 w 3583"/>
                  <a:gd name="T83" fmla="*/ 0 h 750"/>
                  <a:gd name="T84" fmla="*/ 0 w 3583"/>
                  <a:gd name="T85" fmla="*/ 0 h 750"/>
                  <a:gd name="T86" fmla="*/ 0 w 3583"/>
                  <a:gd name="T87" fmla="*/ 0 h 750"/>
                  <a:gd name="T88" fmla="*/ 0 w 3583"/>
                  <a:gd name="T89" fmla="*/ 0 h 750"/>
                  <a:gd name="T90" fmla="*/ 0 w 3583"/>
                  <a:gd name="T91" fmla="*/ 0 h 750"/>
                  <a:gd name="T92" fmla="*/ 0 w 3583"/>
                  <a:gd name="T93" fmla="*/ 0 h 750"/>
                  <a:gd name="T94" fmla="*/ 0 w 3583"/>
                  <a:gd name="T95" fmla="*/ 0 h 750"/>
                  <a:gd name="T96" fmla="*/ 0 w 3583"/>
                  <a:gd name="T97" fmla="*/ 0 h 750"/>
                  <a:gd name="T98" fmla="*/ 0 w 3583"/>
                  <a:gd name="T99" fmla="*/ 0 h 750"/>
                  <a:gd name="T100" fmla="*/ 0 w 3583"/>
                  <a:gd name="T101" fmla="*/ 0 h 750"/>
                  <a:gd name="T102" fmla="*/ 0 w 3583"/>
                  <a:gd name="T103" fmla="*/ 0 h 750"/>
                  <a:gd name="T104" fmla="*/ 0 w 3583"/>
                  <a:gd name="T105" fmla="*/ 0 h 750"/>
                  <a:gd name="T106" fmla="*/ 0 w 3583"/>
                  <a:gd name="T107" fmla="*/ 0 h 750"/>
                  <a:gd name="T108" fmla="*/ 0 w 3583"/>
                  <a:gd name="T109" fmla="*/ 0 h 750"/>
                  <a:gd name="T110" fmla="*/ 0 w 3583"/>
                  <a:gd name="T111" fmla="*/ 0 h 750"/>
                  <a:gd name="T112" fmla="*/ 0 w 3583"/>
                  <a:gd name="T113" fmla="*/ 0 h 750"/>
                  <a:gd name="T114" fmla="*/ 0 w 3583"/>
                  <a:gd name="T115" fmla="*/ 0 h 750"/>
                  <a:gd name="T116" fmla="*/ 0 w 3583"/>
                  <a:gd name="T117" fmla="*/ 0 h 750"/>
                  <a:gd name="T118" fmla="*/ 0 w 3583"/>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83"/>
                  <a:gd name="T181" fmla="*/ 0 h 750"/>
                  <a:gd name="T182" fmla="*/ 3583 w 3583"/>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83" h="750">
                    <a:moveTo>
                      <a:pt x="3583" y="375"/>
                    </a:moveTo>
                    <a:lnTo>
                      <a:pt x="3582" y="369"/>
                    </a:lnTo>
                    <a:lnTo>
                      <a:pt x="3582" y="362"/>
                    </a:lnTo>
                    <a:lnTo>
                      <a:pt x="3580" y="356"/>
                    </a:lnTo>
                    <a:lnTo>
                      <a:pt x="3577" y="349"/>
                    </a:lnTo>
                    <a:lnTo>
                      <a:pt x="3575" y="342"/>
                    </a:lnTo>
                    <a:lnTo>
                      <a:pt x="3572" y="336"/>
                    </a:lnTo>
                    <a:lnTo>
                      <a:pt x="3569" y="329"/>
                    </a:lnTo>
                    <a:lnTo>
                      <a:pt x="3565" y="323"/>
                    </a:lnTo>
                    <a:lnTo>
                      <a:pt x="3560" y="317"/>
                    </a:lnTo>
                    <a:lnTo>
                      <a:pt x="3555" y="310"/>
                    </a:lnTo>
                    <a:lnTo>
                      <a:pt x="3549" y="304"/>
                    </a:lnTo>
                    <a:lnTo>
                      <a:pt x="3543" y="297"/>
                    </a:lnTo>
                    <a:lnTo>
                      <a:pt x="3536" y="291"/>
                    </a:lnTo>
                    <a:lnTo>
                      <a:pt x="3529" y="285"/>
                    </a:lnTo>
                    <a:lnTo>
                      <a:pt x="3521" y="278"/>
                    </a:lnTo>
                    <a:lnTo>
                      <a:pt x="3513" y="272"/>
                    </a:lnTo>
                    <a:lnTo>
                      <a:pt x="3504" y="265"/>
                    </a:lnTo>
                    <a:lnTo>
                      <a:pt x="3495" y="259"/>
                    </a:lnTo>
                    <a:lnTo>
                      <a:pt x="3484" y="253"/>
                    </a:lnTo>
                    <a:lnTo>
                      <a:pt x="3473" y="246"/>
                    </a:lnTo>
                    <a:lnTo>
                      <a:pt x="3463" y="241"/>
                    </a:lnTo>
                    <a:lnTo>
                      <a:pt x="3451" y="235"/>
                    </a:lnTo>
                    <a:lnTo>
                      <a:pt x="3439" y="228"/>
                    </a:lnTo>
                    <a:lnTo>
                      <a:pt x="3426" y="223"/>
                    </a:lnTo>
                    <a:lnTo>
                      <a:pt x="3414" y="216"/>
                    </a:lnTo>
                    <a:lnTo>
                      <a:pt x="3400" y="210"/>
                    </a:lnTo>
                    <a:lnTo>
                      <a:pt x="3386" y="205"/>
                    </a:lnTo>
                    <a:lnTo>
                      <a:pt x="3371" y="198"/>
                    </a:lnTo>
                    <a:lnTo>
                      <a:pt x="3356" y="193"/>
                    </a:lnTo>
                    <a:lnTo>
                      <a:pt x="3341" y="188"/>
                    </a:lnTo>
                    <a:lnTo>
                      <a:pt x="3325" y="181"/>
                    </a:lnTo>
                    <a:lnTo>
                      <a:pt x="3308" y="176"/>
                    </a:lnTo>
                    <a:lnTo>
                      <a:pt x="3291" y="171"/>
                    </a:lnTo>
                    <a:lnTo>
                      <a:pt x="3274" y="165"/>
                    </a:lnTo>
                    <a:lnTo>
                      <a:pt x="3256" y="160"/>
                    </a:lnTo>
                    <a:lnTo>
                      <a:pt x="3238" y="155"/>
                    </a:lnTo>
                    <a:lnTo>
                      <a:pt x="3220" y="149"/>
                    </a:lnTo>
                    <a:lnTo>
                      <a:pt x="3201" y="144"/>
                    </a:lnTo>
                    <a:lnTo>
                      <a:pt x="3181" y="139"/>
                    </a:lnTo>
                    <a:lnTo>
                      <a:pt x="3161" y="133"/>
                    </a:lnTo>
                    <a:lnTo>
                      <a:pt x="3140" y="129"/>
                    </a:lnTo>
                    <a:lnTo>
                      <a:pt x="3120" y="124"/>
                    </a:lnTo>
                    <a:lnTo>
                      <a:pt x="3099" y="120"/>
                    </a:lnTo>
                    <a:lnTo>
                      <a:pt x="3077" y="114"/>
                    </a:lnTo>
                    <a:lnTo>
                      <a:pt x="3055" y="110"/>
                    </a:lnTo>
                    <a:lnTo>
                      <a:pt x="3033" y="105"/>
                    </a:lnTo>
                    <a:lnTo>
                      <a:pt x="3010" y="100"/>
                    </a:lnTo>
                    <a:lnTo>
                      <a:pt x="2986" y="96"/>
                    </a:lnTo>
                    <a:lnTo>
                      <a:pt x="2963" y="92"/>
                    </a:lnTo>
                    <a:lnTo>
                      <a:pt x="2939" y="88"/>
                    </a:lnTo>
                    <a:lnTo>
                      <a:pt x="2915" y="83"/>
                    </a:lnTo>
                    <a:lnTo>
                      <a:pt x="2890" y="79"/>
                    </a:lnTo>
                    <a:lnTo>
                      <a:pt x="2865" y="75"/>
                    </a:lnTo>
                    <a:lnTo>
                      <a:pt x="2840" y="72"/>
                    </a:lnTo>
                    <a:lnTo>
                      <a:pt x="2815" y="67"/>
                    </a:lnTo>
                    <a:lnTo>
                      <a:pt x="2788" y="64"/>
                    </a:lnTo>
                    <a:lnTo>
                      <a:pt x="2763" y="60"/>
                    </a:lnTo>
                    <a:lnTo>
                      <a:pt x="2736" y="57"/>
                    </a:lnTo>
                    <a:lnTo>
                      <a:pt x="2710" y="54"/>
                    </a:lnTo>
                    <a:lnTo>
                      <a:pt x="2682" y="50"/>
                    </a:lnTo>
                    <a:lnTo>
                      <a:pt x="2654" y="47"/>
                    </a:lnTo>
                    <a:lnTo>
                      <a:pt x="2627" y="44"/>
                    </a:lnTo>
                    <a:lnTo>
                      <a:pt x="2599" y="41"/>
                    </a:lnTo>
                    <a:lnTo>
                      <a:pt x="2571" y="38"/>
                    </a:lnTo>
                    <a:lnTo>
                      <a:pt x="2543" y="35"/>
                    </a:lnTo>
                    <a:lnTo>
                      <a:pt x="2514" y="32"/>
                    </a:lnTo>
                    <a:lnTo>
                      <a:pt x="2485" y="30"/>
                    </a:lnTo>
                    <a:lnTo>
                      <a:pt x="2456" y="27"/>
                    </a:lnTo>
                    <a:lnTo>
                      <a:pt x="2428" y="25"/>
                    </a:lnTo>
                    <a:lnTo>
                      <a:pt x="2398" y="23"/>
                    </a:lnTo>
                    <a:lnTo>
                      <a:pt x="2368" y="21"/>
                    </a:lnTo>
                    <a:lnTo>
                      <a:pt x="2338" y="18"/>
                    </a:lnTo>
                    <a:lnTo>
                      <a:pt x="2309" y="16"/>
                    </a:lnTo>
                    <a:lnTo>
                      <a:pt x="2279" y="14"/>
                    </a:lnTo>
                    <a:lnTo>
                      <a:pt x="2248" y="13"/>
                    </a:lnTo>
                    <a:lnTo>
                      <a:pt x="2218" y="11"/>
                    </a:lnTo>
                    <a:lnTo>
                      <a:pt x="2187" y="10"/>
                    </a:lnTo>
                    <a:lnTo>
                      <a:pt x="2157" y="9"/>
                    </a:lnTo>
                    <a:lnTo>
                      <a:pt x="2126" y="7"/>
                    </a:lnTo>
                    <a:lnTo>
                      <a:pt x="2095" y="6"/>
                    </a:lnTo>
                    <a:lnTo>
                      <a:pt x="2064" y="5"/>
                    </a:lnTo>
                    <a:lnTo>
                      <a:pt x="2033" y="4"/>
                    </a:lnTo>
                    <a:lnTo>
                      <a:pt x="2002" y="4"/>
                    </a:lnTo>
                    <a:lnTo>
                      <a:pt x="1970" y="2"/>
                    </a:lnTo>
                    <a:lnTo>
                      <a:pt x="1940" y="1"/>
                    </a:lnTo>
                    <a:lnTo>
                      <a:pt x="1909" y="1"/>
                    </a:lnTo>
                    <a:lnTo>
                      <a:pt x="1877" y="1"/>
                    </a:lnTo>
                    <a:lnTo>
                      <a:pt x="1846" y="0"/>
                    </a:lnTo>
                    <a:lnTo>
                      <a:pt x="1814" y="0"/>
                    </a:lnTo>
                    <a:lnTo>
                      <a:pt x="1783" y="0"/>
                    </a:lnTo>
                    <a:lnTo>
                      <a:pt x="1751" y="0"/>
                    </a:lnTo>
                    <a:lnTo>
                      <a:pt x="1720" y="0"/>
                    </a:lnTo>
                    <a:lnTo>
                      <a:pt x="1689" y="1"/>
                    </a:lnTo>
                    <a:lnTo>
                      <a:pt x="1658" y="1"/>
                    </a:lnTo>
                    <a:lnTo>
                      <a:pt x="1627" y="2"/>
                    </a:lnTo>
                    <a:lnTo>
                      <a:pt x="1595" y="2"/>
                    </a:lnTo>
                    <a:lnTo>
                      <a:pt x="1564" y="4"/>
                    </a:lnTo>
                    <a:lnTo>
                      <a:pt x="1533" y="5"/>
                    </a:lnTo>
                    <a:lnTo>
                      <a:pt x="1502" y="6"/>
                    </a:lnTo>
                    <a:lnTo>
                      <a:pt x="1472" y="7"/>
                    </a:lnTo>
                    <a:lnTo>
                      <a:pt x="1441" y="8"/>
                    </a:lnTo>
                    <a:lnTo>
                      <a:pt x="1410" y="9"/>
                    </a:lnTo>
                    <a:lnTo>
                      <a:pt x="1379" y="11"/>
                    </a:lnTo>
                    <a:lnTo>
                      <a:pt x="1348" y="12"/>
                    </a:lnTo>
                    <a:lnTo>
                      <a:pt x="1318" y="14"/>
                    </a:lnTo>
                    <a:lnTo>
                      <a:pt x="1289" y="15"/>
                    </a:lnTo>
                    <a:lnTo>
                      <a:pt x="1258" y="17"/>
                    </a:lnTo>
                    <a:lnTo>
                      <a:pt x="1228" y="20"/>
                    </a:lnTo>
                    <a:lnTo>
                      <a:pt x="1198" y="22"/>
                    </a:lnTo>
                    <a:lnTo>
                      <a:pt x="1169" y="24"/>
                    </a:lnTo>
                    <a:lnTo>
                      <a:pt x="1140" y="26"/>
                    </a:lnTo>
                    <a:lnTo>
                      <a:pt x="1111" y="28"/>
                    </a:lnTo>
                    <a:lnTo>
                      <a:pt x="1082" y="31"/>
                    </a:lnTo>
                    <a:lnTo>
                      <a:pt x="1054" y="33"/>
                    </a:lnTo>
                    <a:lnTo>
                      <a:pt x="1025" y="37"/>
                    </a:lnTo>
                    <a:lnTo>
                      <a:pt x="996" y="40"/>
                    </a:lnTo>
                    <a:lnTo>
                      <a:pt x="968" y="42"/>
                    </a:lnTo>
                    <a:lnTo>
                      <a:pt x="941" y="45"/>
                    </a:lnTo>
                    <a:lnTo>
                      <a:pt x="913" y="48"/>
                    </a:lnTo>
                    <a:lnTo>
                      <a:pt x="886" y="51"/>
                    </a:lnTo>
                    <a:lnTo>
                      <a:pt x="859" y="55"/>
                    </a:lnTo>
                    <a:lnTo>
                      <a:pt x="832" y="59"/>
                    </a:lnTo>
                    <a:lnTo>
                      <a:pt x="806" y="62"/>
                    </a:lnTo>
                    <a:lnTo>
                      <a:pt x="780" y="65"/>
                    </a:lnTo>
                    <a:lnTo>
                      <a:pt x="755" y="70"/>
                    </a:lnTo>
                    <a:lnTo>
                      <a:pt x="729" y="74"/>
                    </a:lnTo>
                    <a:lnTo>
                      <a:pt x="704" y="77"/>
                    </a:lnTo>
                    <a:lnTo>
                      <a:pt x="679" y="81"/>
                    </a:lnTo>
                    <a:lnTo>
                      <a:pt x="655" y="86"/>
                    </a:lnTo>
                    <a:lnTo>
                      <a:pt x="630" y="90"/>
                    </a:lnTo>
                    <a:lnTo>
                      <a:pt x="607" y="94"/>
                    </a:lnTo>
                    <a:lnTo>
                      <a:pt x="583" y="98"/>
                    </a:lnTo>
                    <a:lnTo>
                      <a:pt x="560" y="103"/>
                    </a:lnTo>
                    <a:lnTo>
                      <a:pt x="538" y="107"/>
                    </a:lnTo>
                    <a:lnTo>
                      <a:pt x="515" y="112"/>
                    </a:lnTo>
                    <a:lnTo>
                      <a:pt x="494" y="116"/>
                    </a:lnTo>
                    <a:lnTo>
                      <a:pt x="473" y="122"/>
                    </a:lnTo>
                    <a:lnTo>
                      <a:pt x="452" y="126"/>
                    </a:lnTo>
                    <a:lnTo>
                      <a:pt x="431" y="131"/>
                    </a:lnTo>
                    <a:lnTo>
                      <a:pt x="411" y="137"/>
                    </a:lnTo>
                    <a:lnTo>
                      <a:pt x="391" y="141"/>
                    </a:lnTo>
                    <a:lnTo>
                      <a:pt x="372" y="146"/>
                    </a:lnTo>
                    <a:lnTo>
                      <a:pt x="353" y="152"/>
                    </a:lnTo>
                    <a:lnTo>
                      <a:pt x="335" y="157"/>
                    </a:lnTo>
                    <a:lnTo>
                      <a:pt x="316" y="162"/>
                    </a:lnTo>
                    <a:lnTo>
                      <a:pt x="298" y="168"/>
                    </a:lnTo>
                    <a:lnTo>
                      <a:pt x="281" y="173"/>
                    </a:lnTo>
                    <a:lnTo>
                      <a:pt x="264" y="179"/>
                    </a:lnTo>
                    <a:lnTo>
                      <a:pt x="248" y="185"/>
                    </a:lnTo>
                    <a:lnTo>
                      <a:pt x="232" y="190"/>
                    </a:lnTo>
                    <a:lnTo>
                      <a:pt x="218" y="196"/>
                    </a:lnTo>
                    <a:lnTo>
                      <a:pt x="203" y="202"/>
                    </a:lnTo>
                    <a:lnTo>
                      <a:pt x="189" y="208"/>
                    </a:lnTo>
                    <a:lnTo>
                      <a:pt x="175" y="213"/>
                    </a:lnTo>
                    <a:lnTo>
                      <a:pt x="161" y="220"/>
                    </a:lnTo>
                    <a:lnTo>
                      <a:pt x="148" y="225"/>
                    </a:lnTo>
                    <a:lnTo>
                      <a:pt x="137" y="231"/>
                    </a:lnTo>
                    <a:lnTo>
                      <a:pt x="125" y="238"/>
                    </a:lnTo>
                    <a:lnTo>
                      <a:pt x="113" y="243"/>
                    </a:lnTo>
                    <a:lnTo>
                      <a:pt x="103" y="249"/>
                    </a:lnTo>
                    <a:lnTo>
                      <a:pt x="92" y="256"/>
                    </a:lnTo>
                    <a:lnTo>
                      <a:pt x="82" y="262"/>
                    </a:lnTo>
                    <a:lnTo>
                      <a:pt x="74" y="269"/>
                    </a:lnTo>
                    <a:lnTo>
                      <a:pt x="64" y="275"/>
                    </a:lnTo>
                    <a:lnTo>
                      <a:pt x="57" y="281"/>
                    </a:lnTo>
                    <a:lnTo>
                      <a:pt x="50" y="288"/>
                    </a:lnTo>
                    <a:lnTo>
                      <a:pt x="42" y="294"/>
                    </a:lnTo>
                    <a:lnTo>
                      <a:pt x="36" y="301"/>
                    </a:lnTo>
                    <a:lnTo>
                      <a:pt x="29" y="307"/>
                    </a:lnTo>
                    <a:lnTo>
                      <a:pt x="24" y="313"/>
                    </a:lnTo>
                    <a:lnTo>
                      <a:pt x="19" y="320"/>
                    </a:lnTo>
                    <a:lnTo>
                      <a:pt x="14" y="326"/>
                    </a:lnTo>
                    <a:lnTo>
                      <a:pt x="11" y="333"/>
                    </a:lnTo>
                    <a:lnTo>
                      <a:pt x="8" y="339"/>
                    </a:lnTo>
                    <a:lnTo>
                      <a:pt x="5" y="345"/>
                    </a:lnTo>
                    <a:lnTo>
                      <a:pt x="3" y="353"/>
                    </a:lnTo>
                    <a:lnTo>
                      <a:pt x="1" y="359"/>
                    </a:lnTo>
                    <a:lnTo>
                      <a:pt x="0" y="366"/>
                    </a:lnTo>
                    <a:lnTo>
                      <a:pt x="0" y="372"/>
                    </a:lnTo>
                    <a:lnTo>
                      <a:pt x="0" y="378"/>
                    </a:lnTo>
                    <a:lnTo>
                      <a:pt x="0" y="385"/>
                    </a:lnTo>
                    <a:lnTo>
                      <a:pt x="1" y="391"/>
                    </a:lnTo>
                    <a:lnTo>
                      <a:pt x="3" y="399"/>
                    </a:lnTo>
                    <a:lnTo>
                      <a:pt x="5" y="405"/>
                    </a:lnTo>
                    <a:lnTo>
                      <a:pt x="8" y="411"/>
                    </a:lnTo>
                    <a:lnTo>
                      <a:pt x="11" y="418"/>
                    </a:lnTo>
                    <a:lnTo>
                      <a:pt x="14" y="424"/>
                    </a:lnTo>
                    <a:lnTo>
                      <a:pt x="19" y="430"/>
                    </a:lnTo>
                    <a:lnTo>
                      <a:pt x="24" y="437"/>
                    </a:lnTo>
                    <a:lnTo>
                      <a:pt x="29" y="443"/>
                    </a:lnTo>
                    <a:lnTo>
                      <a:pt x="36" y="450"/>
                    </a:lnTo>
                    <a:lnTo>
                      <a:pt x="42" y="456"/>
                    </a:lnTo>
                    <a:lnTo>
                      <a:pt x="50" y="462"/>
                    </a:lnTo>
                    <a:lnTo>
                      <a:pt x="57" y="469"/>
                    </a:lnTo>
                    <a:lnTo>
                      <a:pt x="64" y="475"/>
                    </a:lnTo>
                    <a:lnTo>
                      <a:pt x="74" y="482"/>
                    </a:lnTo>
                    <a:lnTo>
                      <a:pt x="82" y="488"/>
                    </a:lnTo>
                    <a:lnTo>
                      <a:pt x="92" y="494"/>
                    </a:lnTo>
                    <a:lnTo>
                      <a:pt x="103" y="501"/>
                    </a:lnTo>
                    <a:lnTo>
                      <a:pt x="113" y="507"/>
                    </a:lnTo>
                    <a:lnTo>
                      <a:pt x="125" y="512"/>
                    </a:lnTo>
                    <a:lnTo>
                      <a:pt x="137" y="519"/>
                    </a:lnTo>
                    <a:lnTo>
                      <a:pt x="148" y="525"/>
                    </a:lnTo>
                    <a:lnTo>
                      <a:pt x="161" y="531"/>
                    </a:lnTo>
                    <a:lnTo>
                      <a:pt x="175" y="537"/>
                    </a:lnTo>
                    <a:lnTo>
                      <a:pt x="189" y="543"/>
                    </a:lnTo>
                    <a:lnTo>
                      <a:pt x="203" y="549"/>
                    </a:lnTo>
                    <a:lnTo>
                      <a:pt x="218" y="554"/>
                    </a:lnTo>
                    <a:lnTo>
                      <a:pt x="232" y="560"/>
                    </a:lnTo>
                    <a:lnTo>
                      <a:pt x="248" y="566"/>
                    </a:lnTo>
                    <a:lnTo>
                      <a:pt x="264" y="571"/>
                    </a:lnTo>
                    <a:lnTo>
                      <a:pt x="281" y="577"/>
                    </a:lnTo>
                    <a:lnTo>
                      <a:pt x="298" y="583"/>
                    </a:lnTo>
                    <a:lnTo>
                      <a:pt x="316" y="588"/>
                    </a:lnTo>
                    <a:lnTo>
                      <a:pt x="335" y="593"/>
                    </a:lnTo>
                    <a:lnTo>
                      <a:pt x="353" y="599"/>
                    </a:lnTo>
                    <a:lnTo>
                      <a:pt x="372" y="604"/>
                    </a:lnTo>
                    <a:lnTo>
                      <a:pt x="391" y="609"/>
                    </a:lnTo>
                    <a:lnTo>
                      <a:pt x="411" y="614"/>
                    </a:lnTo>
                    <a:lnTo>
                      <a:pt x="430" y="619"/>
                    </a:lnTo>
                    <a:lnTo>
                      <a:pt x="452" y="624"/>
                    </a:lnTo>
                    <a:lnTo>
                      <a:pt x="473" y="629"/>
                    </a:lnTo>
                    <a:lnTo>
                      <a:pt x="494" y="634"/>
                    </a:lnTo>
                    <a:lnTo>
                      <a:pt x="515" y="638"/>
                    </a:lnTo>
                    <a:lnTo>
                      <a:pt x="538" y="643"/>
                    </a:lnTo>
                    <a:lnTo>
                      <a:pt x="560" y="648"/>
                    </a:lnTo>
                    <a:lnTo>
                      <a:pt x="583" y="652"/>
                    </a:lnTo>
                    <a:lnTo>
                      <a:pt x="607" y="656"/>
                    </a:lnTo>
                    <a:lnTo>
                      <a:pt x="630" y="660"/>
                    </a:lnTo>
                    <a:lnTo>
                      <a:pt x="655" y="665"/>
                    </a:lnTo>
                    <a:lnTo>
                      <a:pt x="679" y="669"/>
                    </a:lnTo>
                    <a:lnTo>
                      <a:pt x="704" y="673"/>
                    </a:lnTo>
                    <a:lnTo>
                      <a:pt x="729" y="677"/>
                    </a:lnTo>
                    <a:lnTo>
                      <a:pt x="755" y="681"/>
                    </a:lnTo>
                    <a:lnTo>
                      <a:pt x="780" y="685"/>
                    </a:lnTo>
                    <a:lnTo>
                      <a:pt x="806" y="688"/>
                    </a:lnTo>
                    <a:lnTo>
                      <a:pt x="832" y="691"/>
                    </a:lnTo>
                    <a:lnTo>
                      <a:pt x="859" y="696"/>
                    </a:lnTo>
                    <a:lnTo>
                      <a:pt x="886" y="699"/>
                    </a:lnTo>
                    <a:lnTo>
                      <a:pt x="913" y="702"/>
                    </a:lnTo>
                    <a:lnTo>
                      <a:pt x="941" y="705"/>
                    </a:lnTo>
                    <a:lnTo>
                      <a:pt x="968" y="708"/>
                    </a:lnTo>
                    <a:lnTo>
                      <a:pt x="996" y="712"/>
                    </a:lnTo>
                    <a:lnTo>
                      <a:pt x="1025" y="714"/>
                    </a:lnTo>
                    <a:lnTo>
                      <a:pt x="1054" y="717"/>
                    </a:lnTo>
                    <a:lnTo>
                      <a:pt x="1081" y="719"/>
                    </a:lnTo>
                    <a:lnTo>
                      <a:pt x="1111" y="722"/>
                    </a:lnTo>
                    <a:lnTo>
                      <a:pt x="1140" y="724"/>
                    </a:lnTo>
                    <a:lnTo>
                      <a:pt x="1169" y="726"/>
                    </a:lnTo>
                    <a:lnTo>
                      <a:pt x="1198" y="729"/>
                    </a:lnTo>
                    <a:lnTo>
                      <a:pt x="1228" y="731"/>
                    </a:lnTo>
                    <a:lnTo>
                      <a:pt x="1258" y="733"/>
                    </a:lnTo>
                    <a:lnTo>
                      <a:pt x="1289" y="735"/>
                    </a:lnTo>
                    <a:lnTo>
                      <a:pt x="1318" y="737"/>
                    </a:lnTo>
                    <a:lnTo>
                      <a:pt x="1348" y="738"/>
                    </a:lnTo>
                    <a:lnTo>
                      <a:pt x="1379" y="740"/>
                    </a:lnTo>
                    <a:lnTo>
                      <a:pt x="1410" y="741"/>
                    </a:lnTo>
                    <a:lnTo>
                      <a:pt x="1441" y="742"/>
                    </a:lnTo>
                    <a:lnTo>
                      <a:pt x="1472" y="744"/>
                    </a:lnTo>
                    <a:lnTo>
                      <a:pt x="1502" y="745"/>
                    </a:lnTo>
                    <a:lnTo>
                      <a:pt x="1533" y="746"/>
                    </a:lnTo>
                    <a:lnTo>
                      <a:pt x="1564" y="747"/>
                    </a:lnTo>
                    <a:lnTo>
                      <a:pt x="1595" y="748"/>
                    </a:lnTo>
                    <a:lnTo>
                      <a:pt x="1627" y="749"/>
                    </a:lnTo>
                    <a:lnTo>
                      <a:pt x="1658" y="749"/>
                    </a:lnTo>
                    <a:lnTo>
                      <a:pt x="1689" y="749"/>
                    </a:lnTo>
                    <a:lnTo>
                      <a:pt x="1720" y="750"/>
                    </a:lnTo>
                    <a:lnTo>
                      <a:pt x="1751" y="750"/>
                    </a:lnTo>
                    <a:lnTo>
                      <a:pt x="1783" y="750"/>
                    </a:lnTo>
                    <a:lnTo>
                      <a:pt x="1814" y="750"/>
                    </a:lnTo>
                    <a:lnTo>
                      <a:pt x="1846" y="750"/>
                    </a:lnTo>
                    <a:lnTo>
                      <a:pt x="1877" y="750"/>
                    </a:lnTo>
                    <a:lnTo>
                      <a:pt x="1909" y="749"/>
                    </a:lnTo>
                    <a:lnTo>
                      <a:pt x="1940" y="749"/>
                    </a:lnTo>
                    <a:lnTo>
                      <a:pt x="1970" y="748"/>
                    </a:lnTo>
                    <a:lnTo>
                      <a:pt x="2002" y="748"/>
                    </a:lnTo>
                    <a:lnTo>
                      <a:pt x="2033" y="747"/>
                    </a:lnTo>
                    <a:lnTo>
                      <a:pt x="2064" y="746"/>
                    </a:lnTo>
                    <a:lnTo>
                      <a:pt x="2095" y="745"/>
                    </a:lnTo>
                    <a:lnTo>
                      <a:pt x="2126" y="744"/>
                    </a:lnTo>
                    <a:lnTo>
                      <a:pt x="2157" y="742"/>
                    </a:lnTo>
                    <a:lnTo>
                      <a:pt x="2187" y="740"/>
                    </a:lnTo>
                    <a:lnTo>
                      <a:pt x="2218" y="739"/>
                    </a:lnTo>
                    <a:lnTo>
                      <a:pt x="2248" y="737"/>
                    </a:lnTo>
                    <a:lnTo>
                      <a:pt x="2279" y="736"/>
                    </a:lnTo>
                    <a:lnTo>
                      <a:pt x="2309" y="734"/>
                    </a:lnTo>
                    <a:lnTo>
                      <a:pt x="2338" y="732"/>
                    </a:lnTo>
                    <a:lnTo>
                      <a:pt x="2368" y="730"/>
                    </a:lnTo>
                    <a:lnTo>
                      <a:pt x="2398" y="728"/>
                    </a:lnTo>
                    <a:lnTo>
                      <a:pt x="2427" y="725"/>
                    </a:lnTo>
                    <a:lnTo>
                      <a:pt x="2456" y="723"/>
                    </a:lnTo>
                    <a:lnTo>
                      <a:pt x="2485" y="721"/>
                    </a:lnTo>
                    <a:lnTo>
                      <a:pt x="2514" y="718"/>
                    </a:lnTo>
                    <a:lnTo>
                      <a:pt x="2543" y="716"/>
                    </a:lnTo>
                    <a:lnTo>
                      <a:pt x="2571" y="713"/>
                    </a:lnTo>
                    <a:lnTo>
                      <a:pt x="2599" y="709"/>
                    </a:lnTo>
                    <a:lnTo>
                      <a:pt x="2627" y="706"/>
                    </a:lnTo>
                    <a:lnTo>
                      <a:pt x="2654" y="703"/>
                    </a:lnTo>
                    <a:lnTo>
                      <a:pt x="2682" y="700"/>
                    </a:lnTo>
                    <a:lnTo>
                      <a:pt x="2710" y="697"/>
                    </a:lnTo>
                    <a:lnTo>
                      <a:pt x="2736" y="693"/>
                    </a:lnTo>
                    <a:lnTo>
                      <a:pt x="2763" y="690"/>
                    </a:lnTo>
                    <a:lnTo>
                      <a:pt x="2788" y="686"/>
                    </a:lnTo>
                    <a:lnTo>
                      <a:pt x="2815" y="683"/>
                    </a:lnTo>
                    <a:lnTo>
                      <a:pt x="2840" y="679"/>
                    </a:lnTo>
                    <a:lnTo>
                      <a:pt x="2865" y="675"/>
                    </a:lnTo>
                    <a:lnTo>
                      <a:pt x="2890" y="671"/>
                    </a:lnTo>
                    <a:lnTo>
                      <a:pt x="2915" y="667"/>
                    </a:lnTo>
                    <a:lnTo>
                      <a:pt x="2939" y="663"/>
                    </a:lnTo>
                    <a:lnTo>
                      <a:pt x="2963" y="658"/>
                    </a:lnTo>
                    <a:lnTo>
                      <a:pt x="2986" y="654"/>
                    </a:lnTo>
                    <a:lnTo>
                      <a:pt x="3010" y="650"/>
                    </a:lnTo>
                    <a:lnTo>
                      <a:pt x="3032" y="646"/>
                    </a:lnTo>
                    <a:lnTo>
                      <a:pt x="3055" y="641"/>
                    </a:lnTo>
                    <a:lnTo>
                      <a:pt x="3077" y="636"/>
                    </a:lnTo>
                    <a:lnTo>
                      <a:pt x="3099" y="632"/>
                    </a:lnTo>
                    <a:lnTo>
                      <a:pt x="3120" y="626"/>
                    </a:lnTo>
                    <a:lnTo>
                      <a:pt x="3140" y="622"/>
                    </a:lnTo>
                    <a:lnTo>
                      <a:pt x="3161" y="617"/>
                    </a:lnTo>
                    <a:lnTo>
                      <a:pt x="3181" y="611"/>
                    </a:lnTo>
                    <a:lnTo>
                      <a:pt x="3201" y="606"/>
                    </a:lnTo>
                    <a:lnTo>
                      <a:pt x="3220" y="601"/>
                    </a:lnTo>
                    <a:lnTo>
                      <a:pt x="3238" y="596"/>
                    </a:lnTo>
                    <a:lnTo>
                      <a:pt x="3256" y="590"/>
                    </a:lnTo>
                    <a:lnTo>
                      <a:pt x="3274" y="585"/>
                    </a:lnTo>
                    <a:lnTo>
                      <a:pt x="3291" y="580"/>
                    </a:lnTo>
                    <a:lnTo>
                      <a:pt x="3308" y="574"/>
                    </a:lnTo>
                    <a:lnTo>
                      <a:pt x="3325" y="569"/>
                    </a:lnTo>
                    <a:lnTo>
                      <a:pt x="3341" y="564"/>
                    </a:lnTo>
                    <a:lnTo>
                      <a:pt x="3356" y="557"/>
                    </a:lnTo>
                    <a:lnTo>
                      <a:pt x="3371" y="552"/>
                    </a:lnTo>
                    <a:lnTo>
                      <a:pt x="3386" y="545"/>
                    </a:lnTo>
                    <a:lnTo>
                      <a:pt x="3400" y="540"/>
                    </a:lnTo>
                    <a:lnTo>
                      <a:pt x="3414" y="534"/>
                    </a:lnTo>
                    <a:lnTo>
                      <a:pt x="3426" y="528"/>
                    </a:lnTo>
                    <a:lnTo>
                      <a:pt x="3439" y="522"/>
                    </a:lnTo>
                    <a:lnTo>
                      <a:pt x="3451" y="516"/>
                    </a:lnTo>
                    <a:lnTo>
                      <a:pt x="3463" y="510"/>
                    </a:lnTo>
                    <a:lnTo>
                      <a:pt x="3473" y="504"/>
                    </a:lnTo>
                    <a:lnTo>
                      <a:pt x="3484" y="498"/>
                    </a:lnTo>
                    <a:lnTo>
                      <a:pt x="3495" y="491"/>
                    </a:lnTo>
                    <a:lnTo>
                      <a:pt x="3504" y="485"/>
                    </a:lnTo>
                    <a:lnTo>
                      <a:pt x="3513" y="478"/>
                    </a:lnTo>
                    <a:lnTo>
                      <a:pt x="3521" y="472"/>
                    </a:lnTo>
                    <a:lnTo>
                      <a:pt x="3529" y="466"/>
                    </a:lnTo>
                    <a:lnTo>
                      <a:pt x="3536" y="459"/>
                    </a:lnTo>
                    <a:lnTo>
                      <a:pt x="3543" y="453"/>
                    </a:lnTo>
                    <a:lnTo>
                      <a:pt x="3549" y="446"/>
                    </a:lnTo>
                    <a:lnTo>
                      <a:pt x="3555" y="440"/>
                    </a:lnTo>
                    <a:lnTo>
                      <a:pt x="3560" y="434"/>
                    </a:lnTo>
                    <a:lnTo>
                      <a:pt x="3565" y="427"/>
                    </a:lnTo>
                    <a:lnTo>
                      <a:pt x="3569" y="421"/>
                    </a:lnTo>
                    <a:lnTo>
                      <a:pt x="3572" y="415"/>
                    </a:lnTo>
                    <a:lnTo>
                      <a:pt x="3575" y="408"/>
                    </a:lnTo>
                    <a:lnTo>
                      <a:pt x="3577" y="402"/>
                    </a:lnTo>
                    <a:lnTo>
                      <a:pt x="3580" y="395"/>
                    </a:lnTo>
                    <a:lnTo>
                      <a:pt x="3582" y="388"/>
                    </a:lnTo>
                    <a:lnTo>
                      <a:pt x="3582" y="382"/>
                    </a:lnTo>
                    <a:lnTo>
                      <a:pt x="3583" y="375"/>
                    </a:lnTo>
                    <a:close/>
                  </a:path>
                </a:pathLst>
              </a:custGeom>
              <a:solidFill>
                <a:srgbClr val="E48476"/>
              </a:solidFill>
              <a:ln w="9525">
                <a:noFill/>
                <a:round/>
                <a:headEnd/>
                <a:tailEnd/>
              </a:ln>
            </p:spPr>
            <p:txBody>
              <a:bodyPr/>
              <a:lstStyle/>
              <a:p>
                <a:endParaRPr lang="ko-KR" altLang="en-US"/>
              </a:p>
            </p:txBody>
          </p:sp>
          <p:sp>
            <p:nvSpPr>
              <p:cNvPr id="3095" name="Freeform 15"/>
              <p:cNvSpPr>
                <a:spLocks/>
              </p:cNvSpPr>
              <p:nvPr/>
            </p:nvSpPr>
            <p:spPr bwMode="auto">
              <a:xfrm>
                <a:off x="413" y="2256"/>
                <a:ext cx="571" cy="128"/>
              </a:xfrm>
              <a:custGeom>
                <a:avLst/>
                <a:gdLst>
                  <a:gd name="T0" fmla="*/ 0 w 3515"/>
                  <a:gd name="T1" fmla="*/ 0 h 749"/>
                  <a:gd name="T2" fmla="*/ 0 w 3515"/>
                  <a:gd name="T3" fmla="*/ 0 h 749"/>
                  <a:gd name="T4" fmla="*/ 0 w 3515"/>
                  <a:gd name="T5" fmla="*/ 0 h 749"/>
                  <a:gd name="T6" fmla="*/ 0 w 3515"/>
                  <a:gd name="T7" fmla="*/ 0 h 749"/>
                  <a:gd name="T8" fmla="*/ 0 w 3515"/>
                  <a:gd name="T9" fmla="*/ 0 h 749"/>
                  <a:gd name="T10" fmla="*/ 0 w 3515"/>
                  <a:gd name="T11" fmla="*/ 0 h 749"/>
                  <a:gd name="T12" fmla="*/ 0 w 3515"/>
                  <a:gd name="T13" fmla="*/ 0 h 749"/>
                  <a:gd name="T14" fmla="*/ 0 w 3515"/>
                  <a:gd name="T15" fmla="*/ 0 h 749"/>
                  <a:gd name="T16" fmla="*/ 0 w 3515"/>
                  <a:gd name="T17" fmla="*/ 0 h 749"/>
                  <a:gd name="T18" fmla="*/ 0 w 3515"/>
                  <a:gd name="T19" fmla="*/ 0 h 749"/>
                  <a:gd name="T20" fmla="*/ 0 w 3515"/>
                  <a:gd name="T21" fmla="*/ 0 h 749"/>
                  <a:gd name="T22" fmla="*/ 0 w 3515"/>
                  <a:gd name="T23" fmla="*/ 0 h 749"/>
                  <a:gd name="T24" fmla="*/ 0 w 3515"/>
                  <a:gd name="T25" fmla="*/ 0 h 749"/>
                  <a:gd name="T26" fmla="*/ 0 w 3515"/>
                  <a:gd name="T27" fmla="*/ 0 h 749"/>
                  <a:gd name="T28" fmla="*/ 0 w 3515"/>
                  <a:gd name="T29" fmla="*/ 0 h 749"/>
                  <a:gd name="T30" fmla="*/ 0 w 3515"/>
                  <a:gd name="T31" fmla="*/ 0 h 749"/>
                  <a:gd name="T32" fmla="*/ 0 w 3515"/>
                  <a:gd name="T33" fmla="*/ 0 h 749"/>
                  <a:gd name="T34" fmla="*/ 0 w 3515"/>
                  <a:gd name="T35" fmla="*/ 0 h 749"/>
                  <a:gd name="T36" fmla="*/ 0 w 3515"/>
                  <a:gd name="T37" fmla="*/ 0 h 749"/>
                  <a:gd name="T38" fmla="*/ 0 w 3515"/>
                  <a:gd name="T39" fmla="*/ 0 h 749"/>
                  <a:gd name="T40" fmla="*/ 0 w 3515"/>
                  <a:gd name="T41" fmla="*/ 0 h 749"/>
                  <a:gd name="T42" fmla="*/ 0 w 3515"/>
                  <a:gd name="T43" fmla="*/ 0 h 749"/>
                  <a:gd name="T44" fmla="*/ 0 w 3515"/>
                  <a:gd name="T45" fmla="*/ 0 h 749"/>
                  <a:gd name="T46" fmla="*/ 0 w 3515"/>
                  <a:gd name="T47" fmla="*/ 0 h 749"/>
                  <a:gd name="T48" fmla="*/ 0 w 3515"/>
                  <a:gd name="T49" fmla="*/ 0 h 749"/>
                  <a:gd name="T50" fmla="*/ 0 w 3515"/>
                  <a:gd name="T51" fmla="*/ 0 h 749"/>
                  <a:gd name="T52" fmla="*/ 0 w 3515"/>
                  <a:gd name="T53" fmla="*/ 0 h 749"/>
                  <a:gd name="T54" fmla="*/ 0 w 3515"/>
                  <a:gd name="T55" fmla="*/ 0 h 749"/>
                  <a:gd name="T56" fmla="*/ 0 w 3515"/>
                  <a:gd name="T57" fmla="*/ 0 h 749"/>
                  <a:gd name="T58" fmla="*/ 0 w 3515"/>
                  <a:gd name="T59" fmla="*/ 0 h 749"/>
                  <a:gd name="T60" fmla="*/ 0 w 3515"/>
                  <a:gd name="T61" fmla="*/ 0 h 749"/>
                  <a:gd name="T62" fmla="*/ 0 w 3515"/>
                  <a:gd name="T63" fmla="*/ 0 h 749"/>
                  <a:gd name="T64" fmla="*/ 0 w 3515"/>
                  <a:gd name="T65" fmla="*/ 0 h 749"/>
                  <a:gd name="T66" fmla="*/ 0 w 3515"/>
                  <a:gd name="T67" fmla="*/ 0 h 749"/>
                  <a:gd name="T68" fmla="*/ 0 w 3515"/>
                  <a:gd name="T69" fmla="*/ 0 h 749"/>
                  <a:gd name="T70" fmla="*/ 0 w 3515"/>
                  <a:gd name="T71" fmla="*/ 0 h 749"/>
                  <a:gd name="T72" fmla="*/ 0 w 3515"/>
                  <a:gd name="T73" fmla="*/ 0 h 749"/>
                  <a:gd name="T74" fmla="*/ 0 w 3515"/>
                  <a:gd name="T75" fmla="*/ 0 h 749"/>
                  <a:gd name="T76" fmla="*/ 0 w 3515"/>
                  <a:gd name="T77" fmla="*/ 0 h 749"/>
                  <a:gd name="T78" fmla="*/ 0 w 3515"/>
                  <a:gd name="T79" fmla="*/ 0 h 749"/>
                  <a:gd name="T80" fmla="*/ 0 w 3515"/>
                  <a:gd name="T81" fmla="*/ 0 h 749"/>
                  <a:gd name="T82" fmla="*/ 0 w 3515"/>
                  <a:gd name="T83" fmla="*/ 0 h 749"/>
                  <a:gd name="T84" fmla="*/ 0 w 3515"/>
                  <a:gd name="T85" fmla="*/ 0 h 749"/>
                  <a:gd name="T86" fmla="*/ 0 w 3515"/>
                  <a:gd name="T87" fmla="*/ 0 h 749"/>
                  <a:gd name="T88" fmla="*/ 0 w 3515"/>
                  <a:gd name="T89" fmla="*/ 0 h 749"/>
                  <a:gd name="T90" fmla="*/ 0 w 3515"/>
                  <a:gd name="T91" fmla="*/ 0 h 749"/>
                  <a:gd name="T92" fmla="*/ 0 w 3515"/>
                  <a:gd name="T93" fmla="*/ 0 h 749"/>
                  <a:gd name="T94" fmla="*/ 0 w 3515"/>
                  <a:gd name="T95" fmla="*/ 0 h 749"/>
                  <a:gd name="T96" fmla="*/ 0 w 3515"/>
                  <a:gd name="T97" fmla="*/ 0 h 749"/>
                  <a:gd name="T98" fmla="*/ 0 w 3515"/>
                  <a:gd name="T99" fmla="*/ 0 h 749"/>
                  <a:gd name="T100" fmla="*/ 0 w 3515"/>
                  <a:gd name="T101" fmla="*/ 0 h 749"/>
                  <a:gd name="T102" fmla="*/ 0 w 3515"/>
                  <a:gd name="T103" fmla="*/ 0 h 749"/>
                  <a:gd name="T104" fmla="*/ 0 w 3515"/>
                  <a:gd name="T105" fmla="*/ 0 h 749"/>
                  <a:gd name="T106" fmla="*/ 0 w 3515"/>
                  <a:gd name="T107" fmla="*/ 0 h 749"/>
                  <a:gd name="T108" fmla="*/ 0 w 3515"/>
                  <a:gd name="T109" fmla="*/ 0 h 749"/>
                  <a:gd name="T110" fmla="*/ 0 w 3515"/>
                  <a:gd name="T111" fmla="*/ 0 h 749"/>
                  <a:gd name="T112" fmla="*/ 0 w 3515"/>
                  <a:gd name="T113" fmla="*/ 0 h 749"/>
                  <a:gd name="T114" fmla="*/ 0 w 3515"/>
                  <a:gd name="T115" fmla="*/ 0 h 749"/>
                  <a:gd name="T116" fmla="*/ 0 w 3515"/>
                  <a:gd name="T117" fmla="*/ 0 h 749"/>
                  <a:gd name="T118" fmla="*/ 0 w 3515"/>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15"/>
                  <a:gd name="T181" fmla="*/ 0 h 749"/>
                  <a:gd name="T182" fmla="*/ 3515 w 3515"/>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15" h="749">
                    <a:moveTo>
                      <a:pt x="3515" y="374"/>
                    </a:moveTo>
                    <a:lnTo>
                      <a:pt x="3515" y="368"/>
                    </a:lnTo>
                    <a:lnTo>
                      <a:pt x="3514" y="361"/>
                    </a:lnTo>
                    <a:lnTo>
                      <a:pt x="3513" y="354"/>
                    </a:lnTo>
                    <a:lnTo>
                      <a:pt x="3511" y="348"/>
                    </a:lnTo>
                    <a:lnTo>
                      <a:pt x="3508" y="341"/>
                    </a:lnTo>
                    <a:lnTo>
                      <a:pt x="3505" y="335"/>
                    </a:lnTo>
                    <a:lnTo>
                      <a:pt x="3502" y="329"/>
                    </a:lnTo>
                    <a:lnTo>
                      <a:pt x="3498" y="322"/>
                    </a:lnTo>
                    <a:lnTo>
                      <a:pt x="3493" y="316"/>
                    </a:lnTo>
                    <a:lnTo>
                      <a:pt x="3488" y="308"/>
                    </a:lnTo>
                    <a:lnTo>
                      <a:pt x="3483" y="302"/>
                    </a:lnTo>
                    <a:lnTo>
                      <a:pt x="3476" y="296"/>
                    </a:lnTo>
                    <a:lnTo>
                      <a:pt x="3470" y="289"/>
                    </a:lnTo>
                    <a:lnTo>
                      <a:pt x="3463" y="283"/>
                    </a:lnTo>
                    <a:lnTo>
                      <a:pt x="3455" y="276"/>
                    </a:lnTo>
                    <a:lnTo>
                      <a:pt x="3447" y="270"/>
                    </a:lnTo>
                    <a:lnTo>
                      <a:pt x="3438" y="265"/>
                    </a:lnTo>
                    <a:lnTo>
                      <a:pt x="3429" y="258"/>
                    </a:lnTo>
                    <a:lnTo>
                      <a:pt x="3419" y="252"/>
                    </a:lnTo>
                    <a:lnTo>
                      <a:pt x="3408" y="246"/>
                    </a:lnTo>
                    <a:lnTo>
                      <a:pt x="3398" y="239"/>
                    </a:lnTo>
                    <a:lnTo>
                      <a:pt x="3386" y="234"/>
                    </a:lnTo>
                    <a:lnTo>
                      <a:pt x="3374" y="228"/>
                    </a:lnTo>
                    <a:lnTo>
                      <a:pt x="3363" y="221"/>
                    </a:lnTo>
                    <a:lnTo>
                      <a:pt x="3350" y="216"/>
                    </a:lnTo>
                    <a:lnTo>
                      <a:pt x="3336" y="209"/>
                    </a:lnTo>
                    <a:lnTo>
                      <a:pt x="3322" y="204"/>
                    </a:lnTo>
                    <a:lnTo>
                      <a:pt x="3308" y="198"/>
                    </a:lnTo>
                    <a:lnTo>
                      <a:pt x="3294" y="192"/>
                    </a:lnTo>
                    <a:lnTo>
                      <a:pt x="3279" y="186"/>
                    </a:lnTo>
                    <a:lnTo>
                      <a:pt x="3263" y="181"/>
                    </a:lnTo>
                    <a:lnTo>
                      <a:pt x="3247" y="175"/>
                    </a:lnTo>
                    <a:lnTo>
                      <a:pt x="3230" y="170"/>
                    </a:lnTo>
                    <a:lnTo>
                      <a:pt x="3213" y="164"/>
                    </a:lnTo>
                    <a:lnTo>
                      <a:pt x="3196" y="158"/>
                    </a:lnTo>
                    <a:lnTo>
                      <a:pt x="3178" y="153"/>
                    </a:lnTo>
                    <a:lnTo>
                      <a:pt x="3160" y="148"/>
                    </a:lnTo>
                    <a:lnTo>
                      <a:pt x="3140" y="143"/>
                    </a:lnTo>
                    <a:lnTo>
                      <a:pt x="3121" y="138"/>
                    </a:lnTo>
                    <a:lnTo>
                      <a:pt x="3102" y="133"/>
                    </a:lnTo>
                    <a:lnTo>
                      <a:pt x="3082" y="127"/>
                    </a:lnTo>
                    <a:lnTo>
                      <a:pt x="3062" y="123"/>
                    </a:lnTo>
                    <a:lnTo>
                      <a:pt x="3040" y="118"/>
                    </a:lnTo>
                    <a:lnTo>
                      <a:pt x="3019" y="114"/>
                    </a:lnTo>
                    <a:lnTo>
                      <a:pt x="2998" y="108"/>
                    </a:lnTo>
                    <a:lnTo>
                      <a:pt x="2976" y="104"/>
                    </a:lnTo>
                    <a:lnTo>
                      <a:pt x="2953" y="100"/>
                    </a:lnTo>
                    <a:lnTo>
                      <a:pt x="2931" y="95"/>
                    </a:lnTo>
                    <a:lnTo>
                      <a:pt x="2907" y="91"/>
                    </a:lnTo>
                    <a:lnTo>
                      <a:pt x="2884" y="87"/>
                    </a:lnTo>
                    <a:lnTo>
                      <a:pt x="2861" y="83"/>
                    </a:lnTo>
                    <a:lnTo>
                      <a:pt x="2836" y="78"/>
                    </a:lnTo>
                    <a:lnTo>
                      <a:pt x="2812" y="74"/>
                    </a:lnTo>
                    <a:lnTo>
                      <a:pt x="2787" y="70"/>
                    </a:lnTo>
                    <a:lnTo>
                      <a:pt x="2762" y="67"/>
                    </a:lnTo>
                    <a:lnTo>
                      <a:pt x="2736" y="62"/>
                    </a:lnTo>
                    <a:lnTo>
                      <a:pt x="2711" y="59"/>
                    </a:lnTo>
                    <a:lnTo>
                      <a:pt x="2684" y="56"/>
                    </a:lnTo>
                    <a:lnTo>
                      <a:pt x="2659" y="52"/>
                    </a:lnTo>
                    <a:lnTo>
                      <a:pt x="2632" y="49"/>
                    </a:lnTo>
                    <a:lnTo>
                      <a:pt x="2605" y="45"/>
                    </a:lnTo>
                    <a:lnTo>
                      <a:pt x="2578" y="42"/>
                    </a:lnTo>
                    <a:lnTo>
                      <a:pt x="2550" y="40"/>
                    </a:lnTo>
                    <a:lnTo>
                      <a:pt x="2523" y="37"/>
                    </a:lnTo>
                    <a:lnTo>
                      <a:pt x="2495" y="34"/>
                    </a:lnTo>
                    <a:lnTo>
                      <a:pt x="2467" y="32"/>
                    </a:lnTo>
                    <a:lnTo>
                      <a:pt x="2438" y="28"/>
                    </a:lnTo>
                    <a:lnTo>
                      <a:pt x="2411" y="26"/>
                    </a:lnTo>
                    <a:lnTo>
                      <a:pt x="2382" y="24"/>
                    </a:lnTo>
                    <a:lnTo>
                      <a:pt x="2353" y="22"/>
                    </a:lnTo>
                    <a:lnTo>
                      <a:pt x="2324" y="20"/>
                    </a:lnTo>
                    <a:lnTo>
                      <a:pt x="2295" y="18"/>
                    </a:lnTo>
                    <a:lnTo>
                      <a:pt x="2265" y="16"/>
                    </a:lnTo>
                    <a:lnTo>
                      <a:pt x="2236" y="13"/>
                    </a:lnTo>
                    <a:lnTo>
                      <a:pt x="2207" y="11"/>
                    </a:lnTo>
                    <a:lnTo>
                      <a:pt x="2177" y="10"/>
                    </a:lnTo>
                    <a:lnTo>
                      <a:pt x="2146" y="8"/>
                    </a:lnTo>
                    <a:lnTo>
                      <a:pt x="2116" y="7"/>
                    </a:lnTo>
                    <a:lnTo>
                      <a:pt x="2086" y="6"/>
                    </a:lnTo>
                    <a:lnTo>
                      <a:pt x="2056" y="5"/>
                    </a:lnTo>
                    <a:lnTo>
                      <a:pt x="2026" y="4"/>
                    </a:lnTo>
                    <a:lnTo>
                      <a:pt x="1995" y="3"/>
                    </a:lnTo>
                    <a:lnTo>
                      <a:pt x="1965" y="2"/>
                    </a:lnTo>
                    <a:lnTo>
                      <a:pt x="1934" y="2"/>
                    </a:lnTo>
                    <a:lnTo>
                      <a:pt x="1903" y="1"/>
                    </a:lnTo>
                    <a:lnTo>
                      <a:pt x="1873" y="0"/>
                    </a:lnTo>
                    <a:lnTo>
                      <a:pt x="1842" y="0"/>
                    </a:lnTo>
                    <a:lnTo>
                      <a:pt x="1811" y="0"/>
                    </a:lnTo>
                    <a:lnTo>
                      <a:pt x="1781" y="0"/>
                    </a:lnTo>
                    <a:lnTo>
                      <a:pt x="1750" y="0"/>
                    </a:lnTo>
                    <a:lnTo>
                      <a:pt x="1719" y="0"/>
                    </a:lnTo>
                    <a:lnTo>
                      <a:pt x="1689" y="0"/>
                    </a:lnTo>
                    <a:lnTo>
                      <a:pt x="1658" y="0"/>
                    </a:lnTo>
                    <a:lnTo>
                      <a:pt x="1627" y="1"/>
                    </a:lnTo>
                    <a:lnTo>
                      <a:pt x="1596" y="1"/>
                    </a:lnTo>
                    <a:lnTo>
                      <a:pt x="1565" y="2"/>
                    </a:lnTo>
                    <a:lnTo>
                      <a:pt x="1535" y="3"/>
                    </a:lnTo>
                    <a:lnTo>
                      <a:pt x="1505" y="3"/>
                    </a:lnTo>
                    <a:lnTo>
                      <a:pt x="1474" y="4"/>
                    </a:lnTo>
                    <a:lnTo>
                      <a:pt x="1444" y="5"/>
                    </a:lnTo>
                    <a:lnTo>
                      <a:pt x="1414" y="7"/>
                    </a:lnTo>
                    <a:lnTo>
                      <a:pt x="1383" y="8"/>
                    </a:lnTo>
                    <a:lnTo>
                      <a:pt x="1354" y="9"/>
                    </a:lnTo>
                    <a:lnTo>
                      <a:pt x="1324" y="11"/>
                    </a:lnTo>
                    <a:lnTo>
                      <a:pt x="1294" y="12"/>
                    </a:lnTo>
                    <a:lnTo>
                      <a:pt x="1264" y="15"/>
                    </a:lnTo>
                    <a:lnTo>
                      <a:pt x="1235" y="17"/>
                    </a:lnTo>
                    <a:lnTo>
                      <a:pt x="1206" y="19"/>
                    </a:lnTo>
                    <a:lnTo>
                      <a:pt x="1177" y="21"/>
                    </a:lnTo>
                    <a:lnTo>
                      <a:pt x="1147" y="23"/>
                    </a:lnTo>
                    <a:lnTo>
                      <a:pt x="1118" y="25"/>
                    </a:lnTo>
                    <a:lnTo>
                      <a:pt x="1090" y="27"/>
                    </a:lnTo>
                    <a:lnTo>
                      <a:pt x="1062" y="29"/>
                    </a:lnTo>
                    <a:lnTo>
                      <a:pt x="1033" y="33"/>
                    </a:lnTo>
                    <a:lnTo>
                      <a:pt x="1006" y="36"/>
                    </a:lnTo>
                    <a:lnTo>
                      <a:pt x="978" y="38"/>
                    </a:lnTo>
                    <a:lnTo>
                      <a:pt x="950" y="41"/>
                    </a:lnTo>
                    <a:lnTo>
                      <a:pt x="924" y="44"/>
                    </a:lnTo>
                    <a:lnTo>
                      <a:pt x="896" y="48"/>
                    </a:lnTo>
                    <a:lnTo>
                      <a:pt x="870" y="51"/>
                    </a:lnTo>
                    <a:lnTo>
                      <a:pt x="843" y="54"/>
                    </a:lnTo>
                    <a:lnTo>
                      <a:pt x="817" y="57"/>
                    </a:lnTo>
                    <a:lnTo>
                      <a:pt x="792" y="61"/>
                    </a:lnTo>
                    <a:lnTo>
                      <a:pt x="766" y="65"/>
                    </a:lnTo>
                    <a:lnTo>
                      <a:pt x="741" y="69"/>
                    </a:lnTo>
                    <a:lnTo>
                      <a:pt x="715" y="72"/>
                    </a:lnTo>
                    <a:lnTo>
                      <a:pt x="691" y="76"/>
                    </a:lnTo>
                    <a:lnTo>
                      <a:pt x="666" y="81"/>
                    </a:lnTo>
                    <a:lnTo>
                      <a:pt x="643" y="85"/>
                    </a:lnTo>
                    <a:lnTo>
                      <a:pt x="620" y="89"/>
                    </a:lnTo>
                    <a:lnTo>
                      <a:pt x="596" y="93"/>
                    </a:lnTo>
                    <a:lnTo>
                      <a:pt x="573" y="98"/>
                    </a:lnTo>
                    <a:lnTo>
                      <a:pt x="551" y="102"/>
                    </a:lnTo>
                    <a:lnTo>
                      <a:pt x="528" y="106"/>
                    </a:lnTo>
                    <a:lnTo>
                      <a:pt x="507" y="110"/>
                    </a:lnTo>
                    <a:lnTo>
                      <a:pt x="486" y="116"/>
                    </a:lnTo>
                    <a:lnTo>
                      <a:pt x="464" y="120"/>
                    </a:lnTo>
                    <a:lnTo>
                      <a:pt x="443" y="125"/>
                    </a:lnTo>
                    <a:lnTo>
                      <a:pt x="423" y="131"/>
                    </a:lnTo>
                    <a:lnTo>
                      <a:pt x="404" y="135"/>
                    </a:lnTo>
                    <a:lnTo>
                      <a:pt x="385" y="140"/>
                    </a:lnTo>
                    <a:lnTo>
                      <a:pt x="365" y="146"/>
                    </a:lnTo>
                    <a:lnTo>
                      <a:pt x="346" y="151"/>
                    </a:lnTo>
                    <a:lnTo>
                      <a:pt x="328" y="156"/>
                    </a:lnTo>
                    <a:lnTo>
                      <a:pt x="311" y="161"/>
                    </a:lnTo>
                    <a:lnTo>
                      <a:pt x="293" y="167"/>
                    </a:lnTo>
                    <a:lnTo>
                      <a:pt x="277" y="172"/>
                    </a:lnTo>
                    <a:lnTo>
                      <a:pt x="260" y="177"/>
                    </a:lnTo>
                    <a:lnTo>
                      <a:pt x="244" y="184"/>
                    </a:lnTo>
                    <a:lnTo>
                      <a:pt x="229" y="189"/>
                    </a:lnTo>
                    <a:lnTo>
                      <a:pt x="214" y="194"/>
                    </a:lnTo>
                    <a:lnTo>
                      <a:pt x="200" y="201"/>
                    </a:lnTo>
                    <a:lnTo>
                      <a:pt x="186" y="206"/>
                    </a:lnTo>
                    <a:lnTo>
                      <a:pt x="172" y="213"/>
                    </a:lnTo>
                    <a:lnTo>
                      <a:pt x="159" y="218"/>
                    </a:lnTo>
                    <a:lnTo>
                      <a:pt x="146" y="224"/>
                    </a:lnTo>
                    <a:lnTo>
                      <a:pt x="135" y="231"/>
                    </a:lnTo>
                    <a:lnTo>
                      <a:pt x="123" y="236"/>
                    </a:lnTo>
                    <a:lnTo>
                      <a:pt x="112" y="242"/>
                    </a:lnTo>
                    <a:lnTo>
                      <a:pt x="102" y="249"/>
                    </a:lnTo>
                    <a:lnTo>
                      <a:pt x="91" y="255"/>
                    </a:lnTo>
                    <a:lnTo>
                      <a:pt x="81" y="262"/>
                    </a:lnTo>
                    <a:lnTo>
                      <a:pt x="73" y="267"/>
                    </a:lnTo>
                    <a:lnTo>
                      <a:pt x="64" y="273"/>
                    </a:lnTo>
                    <a:lnTo>
                      <a:pt x="56" y="280"/>
                    </a:lnTo>
                    <a:lnTo>
                      <a:pt x="48" y="286"/>
                    </a:lnTo>
                    <a:lnTo>
                      <a:pt x="42" y="292"/>
                    </a:lnTo>
                    <a:lnTo>
                      <a:pt x="36" y="299"/>
                    </a:lnTo>
                    <a:lnTo>
                      <a:pt x="29" y="305"/>
                    </a:lnTo>
                    <a:lnTo>
                      <a:pt x="24" y="312"/>
                    </a:lnTo>
                    <a:lnTo>
                      <a:pt x="20" y="319"/>
                    </a:lnTo>
                    <a:lnTo>
                      <a:pt x="16" y="325"/>
                    </a:lnTo>
                    <a:lnTo>
                      <a:pt x="11" y="332"/>
                    </a:lnTo>
                    <a:lnTo>
                      <a:pt x="8" y="338"/>
                    </a:lnTo>
                    <a:lnTo>
                      <a:pt x="6" y="345"/>
                    </a:lnTo>
                    <a:lnTo>
                      <a:pt x="4" y="351"/>
                    </a:lnTo>
                    <a:lnTo>
                      <a:pt x="2" y="357"/>
                    </a:lnTo>
                    <a:lnTo>
                      <a:pt x="1" y="364"/>
                    </a:lnTo>
                    <a:lnTo>
                      <a:pt x="0" y="371"/>
                    </a:lnTo>
                    <a:lnTo>
                      <a:pt x="0" y="378"/>
                    </a:lnTo>
                    <a:lnTo>
                      <a:pt x="1" y="384"/>
                    </a:lnTo>
                    <a:lnTo>
                      <a:pt x="2" y="390"/>
                    </a:lnTo>
                    <a:lnTo>
                      <a:pt x="4" y="397"/>
                    </a:lnTo>
                    <a:lnTo>
                      <a:pt x="6" y="403"/>
                    </a:lnTo>
                    <a:lnTo>
                      <a:pt x="8" y="411"/>
                    </a:lnTo>
                    <a:lnTo>
                      <a:pt x="11" y="417"/>
                    </a:lnTo>
                    <a:lnTo>
                      <a:pt x="16" y="423"/>
                    </a:lnTo>
                    <a:lnTo>
                      <a:pt x="20" y="430"/>
                    </a:lnTo>
                    <a:lnTo>
                      <a:pt x="24" y="436"/>
                    </a:lnTo>
                    <a:lnTo>
                      <a:pt x="29" y="443"/>
                    </a:lnTo>
                    <a:lnTo>
                      <a:pt x="36" y="449"/>
                    </a:lnTo>
                    <a:lnTo>
                      <a:pt x="42" y="455"/>
                    </a:lnTo>
                    <a:lnTo>
                      <a:pt x="48" y="462"/>
                    </a:lnTo>
                    <a:lnTo>
                      <a:pt x="56" y="468"/>
                    </a:lnTo>
                    <a:lnTo>
                      <a:pt x="64" y="475"/>
                    </a:lnTo>
                    <a:lnTo>
                      <a:pt x="73" y="481"/>
                    </a:lnTo>
                    <a:lnTo>
                      <a:pt x="81" y="487"/>
                    </a:lnTo>
                    <a:lnTo>
                      <a:pt x="91" y="494"/>
                    </a:lnTo>
                    <a:lnTo>
                      <a:pt x="102" y="500"/>
                    </a:lnTo>
                    <a:lnTo>
                      <a:pt x="112" y="505"/>
                    </a:lnTo>
                    <a:lnTo>
                      <a:pt x="123" y="512"/>
                    </a:lnTo>
                    <a:lnTo>
                      <a:pt x="135" y="518"/>
                    </a:lnTo>
                    <a:lnTo>
                      <a:pt x="146" y="523"/>
                    </a:lnTo>
                    <a:lnTo>
                      <a:pt x="159" y="530"/>
                    </a:lnTo>
                    <a:lnTo>
                      <a:pt x="172" y="536"/>
                    </a:lnTo>
                    <a:lnTo>
                      <a:pt x="186" y="542"/>
                    </a:lnTo>
                    <a:lnTo>
                      <a:pt x="200" y="548"/>
                    </a:lnTo>
                    <a:lnTo>
                      <a:pt x="214" y="553"/>
                    </a:lnTo>
                    <a:lnTo>
                      <a:pt x="229" y="559"/>
                    </a:lnTo>
                    <a:lnTo>
                      <a:pt x="244" y="565"/>
                    </a:lnTo>
                    <a:lnTo>
                      <a:pt x="260" y="570"/>
                    </a:lnTo>
                    <a:lnTo>
                      <a:pt x="277" y="576"/>
                    </a:lnTo>
                    <a:lnTo>
                      <a:pt x="293" y="581"/>
                    </a:lnTo>
                    <a:lnTo>
                      <a:pt x="311" y="587"/>
                    </a:lnTo>
                    <a:lnTo>
                      <a:pt x="328" y="593"/>
                    </a:lnTo>
                    <a:lnTo>
                      <a:pt x="346" y="598"/>
                    </a:lnTo>
                    <a:lnTo>
                      <a:pt x="365" y="602"/>
                    </a:lnTo>
                    <a:lnTo>
                      <a:pt x="385" y="608"/>
                    </a:lnTo>
                    <a:lnTo>
                      <a:pt x="404" y="613"/>
                    </a:lnTo>
                    <a:lnTo>
                      <a:pt x="423" y="618"/>
                    </a:lnTo>
                    <a:lnTo>
                      <a:pt x="443" y="623"/>
                    </a:lnTo>
                    <a:lnTo>
                      <a:pt x="464" y="628"/>
                    </a:lnTo>
                    <a:lnTo>
                      <a:pt x="486" y="633"/>
                    </a:lnTo>
                    <a:lnTo>
                      <a:pt x="507" y="637"/>
                    </a:lnTo>
                    <a:lnTo>
                      <a:pt x="528" y="642"/>
                    </a:lnTo>
                    <a:lnTo>
                      <a:pt x="551" y="647"/>
                    </a:lnTo>
                    <a:lnTo>
                      <a:pt x="573" y="651"/>
                    </a:lnTo>
                    <a:lnTo>
                      <a:pt x="596" y="656"/>
                    </a:lnTo>
                    <a:lnTo>
                      <a:pt x="620" y="660"/>
                    </a:lnTo>
                    <a:lnTo>
                      <a:pt x="643" y="664"/>
                    </a:lnTo>
                    <a:lnTo>
                      <a:pt x="666" y="668"/>
                    </a:lnTo>
                    <a:lnTo>
                      <a:pt x="691" y="673"/>
                    </a:lnTo>
                    <a:lnTo>
                      <a:pt x="715" y="676"/>
                    </a:lnTo>
                    <a:lnTo>
                      <a:pt x="741" y="680"/>
                    </a:lnTo>
                    <a:lnTo>
                      <a:pt x="766" y="683"/>
                    </a:lnTo>
                    <a:lnTo>
                      <a:pt x="792" y="687"/>
                    </a:lnTo>
                    <a:lnTo>
                      <a:pt x="817" y="691"/>
                    </a:lnTo>
                    <a:lnTo>
                      <a:pt x="843" y="694"/>
                    </a:lnTo>
                    <a:lnTo>
                      <a:pt x="870" y="698"/>
                    </a:lnTo>
                    <a:lnTo>
                      <a:pt x="896" y="701"/>
                    </a:lnTo>
                    <a:lnTo>
                      <a:pt x="924" y="704"/>
                    </a:lnTo>
                    <a:lnTo>
                      <a:pt x="950" y="707"/>
                    </a:lnTo>
                    <a:lnTo>
                      <a:pt x="978" y="710"/>
                    </a:lnTo>
                    <a:lnTo>
                      <a:pt x="1006" y="713"/>
                    </a:lnTo>
                    <a:lnTo>
                      <a:pt x="1033" y="715"/>
                    </a:lnTo>
                    <a:lnTo>
                      <a:pt x="1062" y="718"/>
                    </a:lnTo>
                    <a:lnTo>
                      <a:pt x="1090" y="720"/>
                    </a:lnTo>
                    <a:lnTo>
                      <a:pt x="1118" y="724"/>
                    </a:lnTo>
                    <a:lnTo>
                      <a:pt x="1147" y="726"/>
                    </a:lnTo>
                    <a:lnTo>
                      <a:pt x="1177" y="728"/>
                    </a:lnTo>
                    <a:lnTo>
                      <a:pt x="1206" y="730"/>
                    </a:lnTo>
                    <a:lnTo>
                      <a:pt x="1234" y="732"/>
                    </a:lnTo>
                    <a:lnTo>
                      <a:pt x="1264" y="734"/>
                    </a:lnTo>
                    <a:lnTo>
                      <a:pt x="1294" y="735"/>
                    </a:lnTo>
                    <a:lnTo>
                      <a:pt x="1324" y="737"/>
                    </a:lnTo>
                    <a:lnTo>
                      <a:pt x="1354" y="739"/>
                    </a:lnTo>
                    <a:lnTo>
                      <a:pt x="1383" y="741"/>
                    </a:lnTo>
                    <a:lnTo>
                      <a:pt x="1414" y="742"/>
                    </a:lnTo>
                    <a:lnTo>
                      <a:pt x="1444" y="743"/>
                    </a:lnTo>
                    <a:lnTo>
                      <a:pt x="1474" y="744"/>
                    </a:lnTo>
                    <a:lnTo>
                      <a:pt x="1505" y="745"/>
                    </a:lnTo>
                    <a:lnTo>
                      <a:pt x="1535" y="746"/>
                    </a:lnTo>
                    <a:lnTo>
                      <a:pt x="1565" y="747"/>
                    </a:lnTo>
                    <a:lnTo>
                      <a:pt x="1596" y="747"/>
                    </a:lnTo>
                    <a:lnTo>
                      <a:pt x="1627" y="748"/>
                    </a:lnTo>
                    <a:lnTo>
                      <a:pt x="1658" y="748"/>
                    </a:lnTo>
                    <a:lnTo>
                      <a:pt x="1689" y="748"/>
                    </a:lnTo>
                    <a:lnTo>
                      <a:pt x="1719" y="749"/>
                    </a:lnTo>
                    <a:lnTo>
                      <a:pt x="1750" y="749"/>
                    </a:lnTo>
                    <a:lnTo>
                      <a:pt x="1780" y="749"/>
                    </a:lnTo>
                    <a:lnTo>
                      <a:pt x="1811" y="749"/>
                    </a:lnTo>
                    <a:lnTo>
                      <a:pt x="1842" y="748"/>
                    </a:lnTo>
                    <a:lnTo>
                      <a:pt x="1873" y="748"/>
                    </a:lnTo>
                    <a:lnTo>
                      <a:pt x="1903" y="747"/>
                    </a:lnTo>
                    <a:lnTo>
                      <a:pt x="1934" y="747"/>
                    </a:lnTo>
                    <a:lnTo>
                      <a:pt x="1965" y="746"/>
                    </a:lnTo>
                    <a:lnTo>
                      <a:pt x="1995" y="745"/>
                    </a:lnTo>
                    <a:lnTo>
                      <a:pt x="2026" y="745"/>
                    </a:lnTo>
                    <a:lnTo>
                      <a:pt x="2056" y="744"/>
                    </a:lnTo>
                    <a:lnTo>
                      <a:pt x="2086" y="742"/>
                    </a:lnTo>
                    <a:lnTo>
                      <a:pt x="2116" y="741"/>
                    </a:lnTo>
                    <a:lnTo>
                      <a:pt x="2146" y="740"/>
                    </a:lnTo>
                    <a:lnTo>
                      <a:pt x="2177" y="739"/>
                    </a:lnTo>
                    <a:lnTo>
                      <a:pt x="2207" y="736"/>
                    </a:lnTo>
                    <a:lnTo>
                      <a:pt x="2236" y="734"/>
                    </a:lnTo>
                    <a:lnTo>
                      <a:pt x="2265" y="733"/>
                    </a:lnTo>
                    <a:lnTo>
                      <a:pt x="2295" y="731"/>
                    </a:lnTo>
                    <a:lnTo>
                      <a:pt x="2324" y="729"/>
                    </a:lnTo>
                    <a:lnTo>
                      <a:pt x="2353" y="727"/>
                    </a:lnTo>
                    <a:lnTo>
                      <a:pt x="2382" y="725"/>
                    </a:lnTo>
                    <a:lnTo>
                      <a:pt x="2411" y="723"/>
                    </a:lnTo>
                    <a:lnTo>
                      <a:pt x="2438" y="719"/>
                    </a:lnTo>
                    <a:lnTo>
                      <a:pt x="2467" y="717"/>
                    </a:lnTo>
                    <a:lnTo>
                      <a:pt x="2495" y="714"/>
                    </a:lnTo>
                    <a:lnTo>
                      <a:pt x="2523" y="712"/>
                    </a:lnTo>
                    <a:lnTo>
                      <a:pt x="2550" y="709"/>
                    </a:lnTo>
                    <a:lnTo>
                      <a:pt x="2578" y="706"/>
                    </a:lnTo>
                    <a:lnTo>
                      <a:pt x="2605" y="702"/>
                    </a:lnTo>
                    <a:lnTo>
                      <a:pt x="2632" y="699"/>
                    </a:lnTo>
                    <a:lnTo>
                      <a:pt x="2659" y="696"/>
                    </a:lnTo>
                    <a:lnTo>
                      <a:pt x="2684" y="693"/>
                    </a:lnTo>
                    <a:lnTo>
                      <a:pt x="2711" y="689"/>
                    </a:lnTo>
                    <a:lnTo>
                      <a:pt x="2736" y="685"/>
                    </a:lnTo>
                    <a:lnTo>
                      <a:pt x="2762" y="682"/>
                    </a:lnTo>
                    <a:lnTo>
                      <a:pt x="2787" y="678"/>
                    </a:lnTo>
                    <a:lnTo>
                      <a:pt x="2812" y="674"/>
                    </a:lnTo>
                    <a:lnTo>
                      <a:pt x="2836" y="670"/>
                    </a:lnTo>
                    <a:lnTo>
                      <a:pt x="2860" y="666"/>
                    </a:lnTo>
                    <a:lnTo>
                      <a:pt x="2884" y="662"/>
                    </a:lnTo>
                    <a:lnTo>
                      <a:pt x="2907" y="658"/>
                    </a:lnTo>
                    <a:lnTo>
                      <a:pt x="2931" y="653"/>
                    </a:lnTo>
                    <a:lnTo>
                      <a:pt x="2953" y="649"/>
                    </a:lnTo>
                    <a:lnTo>
                      <a:pt x="2976" y="644"/>
                    </a:lnTo>
                    <a:lnTo>
                      <a:pt x="2998" y="640"/>
                    </a:lnTo>
                    <a:lnTo>
                      <a:pt x="3019" y="635"/>
                    </a:lnTo>
                    <a:lnTo>
                      <a:pt x="3040" y="630"/>
                    </a:lnTo>
                    <a:lnTo>
                      <a:pt x="3061" y="626"/>
                    </a:lnTo>
                    <a:lnTo>
                      <a:pt x="3082" y="620"/>
                    </a:lnTo>
                    <a:lnTo>
                      <a:pt x="3102" y="615"/>
                    </a:lnTo>
                    <a:lnTo>
                      <a:pt x="3121" y="611"/>
                    </a:lnTo>
                    <a:lnTo>
                      <a:pt x="3140" y="605"/>
                    </a:lnTo>
                    <a:lnTo>
                      <a:pt x="3160" y="600"/>
                    </a:lnTo>
                    <a:lnTo>
                      <a:pt x="3178" y="595"/>
                    </a:lnTo>
                    <a:lnTo>
                      <a:pt x="3196" y="589"/>
                    </a:lnTo>
                    <a:lnTo>
                      <a:pt x="3213" y="584"/>
                    </a:lnTo>
                    <a:lnTo>
                      <a:pt x="3230" y="579"/>
                    </a:lnTo>
                    <a:lnTo>
                      <a:pt x="3247" y="574"/>
                    </a:lnTo>
                    <a:lnTo>
                      <a:pt x="3263" y="567"/>
                    </a:lnTo>
                    <a:lnTo>
                      <a:pt x="3279" y="562"/>
                    </a:lnTo>
                    <a:lnTo>
                      <a:pt x="3294" y="556"/>
                    </a:lnTo>
                    <a:lnTo>
                      <a:pt x="3308" y="550"/>
                    </a:lnTo>
                    <a:lnTo>
                      <a:pt x="3322" y="545"/>
                    </a:lnTo>
                    <a:lnTo>
                      <a:pt x="3336" y="538"/>
                    </a:lnTo>
                    <a:lnTo>
                      <a:pt x="3350" y="533"/>
                    </a:lnTo>
                    <a:lnTo>
                      <a:pt x="3363" y="527"/>
                    </a:lnTo>
                    <a:lnTo>
                      <a:pt x="3374" y="521"/>
                    </a:lnTo>
                    <a:lnTo>
                      <a:pt x="3386" y="515"/>
                    </a:lnTo>
                    <a:lnTo>
                      <a:pt x="3398" y="509"/>
                    </a:lnTo>
                    <a:lnTo>
                      <a:pt x="3408" y="502"/>
                    </a:lnTo>
                    <a:lnTo>
                      <a:pt x="3419" y="497"/>
                    </a:lnTo>
                    <a:lnTo>
                      <a:pt x="3429" y="490"/>
                    </a:lnTo>
                    <a:lnTo>
                      <a:pt x="3438" y="484"/>
                    </a:lnTo>
                    <a:lnTo>
                      <a:pt x="3447" y="478"/>
                    </a:lnTo>
                    <a:lnTo>
                      <a:pt x="3455" y="471"/>
                    </a:lnTo>
                    <a:lnTo>
                      <a:pt x="3463" y="465"/>
                    </a:lnTo>
                    <a:lnTo>
                      <a:pt x="3470" y="459"/>
                    </a:lnTo>
                    <a:lnTo>
                      <a:pt x="3476" y="452"/>
                    </a:lnTo>
                    <a:lnTo>
                      <a:pt x="3483" y="446"/>
                    </a:lnTo>
                    <a:lnTo>
                      <a:pt x="3488" y="439"/>
                    </a:lnTo>
                    <a:lnTo>
                      <a:pt x="3493" y="433"/>
                    </a:lnTo>
                    <a:lnTo>
                      <a:pt x="3498" y="427"/>
                    </a:lnTo>
                    <a:lnTo>
                      <a:pt x="3502" y="420"/>
                    </a:lnTo>
                    <a:lnTo>
                      <a:pt x="3505" y="414"/>
                    </a:lnTo>
                    <a:lnTo>
                      <a:pt x="3508" y="406"/>
                    </a:lnTo>
                    <a:lnTo>
                      <a:pt x="3511" y="400"/>
                    </a:lnTo>
                    <a:lnTo>
                      <a:pt x="3513" y="394"/>
                    </a:lnTo>
                    <a:lnTo>
                      <a:pt x="3514" y="387"/>
                    </a:lnTo>
                    <a:lnTo>
                      <a:pt x="3515" y="381"/>
                    </a:lnTo>
                    <a:lnTo>
                      <a:pt x="3515" y="374"/>
                    </a:lnTo>
                    <a:close/>
                  </a:path>
                </a:pathLst>
              </a:custGeom>
              <a:solidFill>
                <a:srgbClr val="E58577"/>
              </a:solidFill>
              <a:ln w="9525">
                <a:noFill/>
                <a:round/>
                <a:headEnd/>
                <a:tailEnd/>
              </a:ln>
            </p:spPr>
            <p:txBody>
              <a:bodyPr/>
              <a:lstStyle/>
              <a:p>
                <a:endParaRPr lang="ko-KR" altLang="en-US"/>
              </a:p>
            </p:txBody>
          </p:sp>
          <p:sp>
            <p:nvSpPr>
              <p:cNvPr id="3096" name="Freeform 16"/>
              <p:cNvSpPr>
                <a:spLocks/>
              </p:cNvSpPr>
              <p:nvPr/>
            </p:nvSpPr>
            <p:spPr bwMode="auto">
              <a:xfrm>
                <a:off x="419" y="2277"/>
                <a:ext cx="560" cy="128"/>
              </a:xfrm>
              <a:custGeom>
                <a:avLst/>
                <a:gdLst>
                  <a:gd name="T0" fmla="*/ 0 w 3447"/>
                  <a:gd name="T1" fmla="*/ 0 h 749"/>
                  <a:gd name="T2" fmla="*/ 0 w 3447"/>
                  <a:gd name="T3" fmla="*/ 0 h 749"/>
                  <a:gd name="T4" fmla="*/ 0 w 3447"/>
                  <a:gd name="T5" fmla="*/ 0 h 749"/>
                  <a:gd name="T6" fmla="*/ 0 w 3447"/>
                  <a:gd name="T7" fmla="*/ 0 h 749"/>
                  <a:gd name="T8" fmla="*/ 0 w 3447"/>
                  <a:gd name="T9" fmla="*/ 0 h 749"/>
                  <a:gd name="T10" fmla="*/ 0 w 3447"/>
                  <a:gd name="T11" fmla="*/ 0 h 749"/>
                  <a:gd name="T12" fmla="*/ 0 w 3447"/>
                  <a:gd name="T13" fmla="*/ 0 h 749"/>
                  <a:gd name="T14" fmla="*/ 0 w 3447"/>
                  <a:gd name="T15" fmla="*/ 0 h 749"/>
                  <a:gd name="T16" fmla="*/ 0 w 3447"/>
                  <a:gd name="T17" fmla="*/ 0 h 749"/>
                  <a:gd name="T18" fmla="*/ 0 w 3447"/>
                  <a:gd name="T19" fmla="*/ 0 h 749"/>
                  <a:gd name="T20" fmla="*/ 0 w 3447"/>
                  <a:gd name="T21" fmla="*/ 0 h 749"/>
                  <a:gd name="T22" fmla="*/ 0 w 3447"/>
                  <a:gd name="T23" fmla="*/ 0 h 749"/>
                  <a:gd name="T24" fmla="*/ 0 w 3447"/>
                  <a:gd name="T25" fmla="*/ 0 h 749"/>
                  <a:gd name="T26" fmla="*/ 0 w 3447"/>
                  <a:gd name="T27" fmla="*/ 0 h 749"/>
                  <a:gd name="T28" fmla="*/ 0 w 3447"/>
                  <a:gd name="T29" fmla="*/ 0 h 749"/>
                  <a:gd name="T30" fmla="*/ 0 w 3447"/>
                  <a:gd name="T31" fmla="*/ 0 h 749"/>
                  <a:gd name="T32" fmla="*/ 0 w 3447"/>
                  <a:gd name="T33" fmla="*/ 0 h 749"/>
                  <a:gd name="T34" fmla="*/ 0 w 3447"/>
                  <a:gd name="T35" fmla="*/ 0 h 749"/>
                  <a:gd name="T36" fmla="*/ 0 w 3447"/>
                  <a:gd name="T37" fmla="*/ 0 h 749"/>
                  <a:gd name="T38" fmla="*/ 0 w 3447"/>
                  <a:gd name="T39" fmla="*/ 0 h 749"/>
                  <a:gd name="T40" fmla="*/ 0 w 3447"/>
                  <a:gd name="T41" fmla="*/ 0 h 749"/>
                  <a:gd name="T42" fmla="*/ 0 w 3447"/>
                  <a:gd name="T43" fmla="*/ 0 h 749"/>
                  <a:gd name="T44" fmla="*/ 0 w 3447"/>
                  <a:gd name="T45" fmla="*/ 0 h 749"/>
                  <a:gd name="T46" fmla="*/ 0 w 3447"/>
                  <a:gd name="T47" fmla="*/ 0 h 749"/>
                  <a:gd name="T48" fmla="*/ 0 w 3447"/>
                  <a:gd name="T49" fmla="*/ 0 h 749"/>
                  <a:gd name="T50" fmla="*/ 0 w 3447"/>
                  <a:gd name="T51" fmla="*/ 0 h 749"/>
                  <a:gd name="T52" fmla="*/ 0 w 3447"/>
                  <a:gd name="T53" fmla="*/ 0 h 749"/>
                  <a:gd name="T54" fmla="*/ 0 w 3447"/>
                  <a:gd name="T55" fmla="*/ 0 h 749"/>
                  <a:gd name="T56" fmla="*/ 0 w 3447"/>
                  <a:gd name="T57" fmla="*/ 0 h 749"/>
                  <a:gd name="T58" fmla="*/ 0 w 3447"/>
                  <a:gd name="T59" fmla="*/ 0 h 749"/>
                  <a:gd name="T60" fmla="*/ 0 w 3447"/>
                  <a:gd name="T61" fmla="*/ 0 h 749"/>
                  <a:gd name="T62" fmla="*/ 0 w 3447"/>
                  <a:gd name="T63" fmla="*/ 0 h 749"/>
                  <a:gd name="T64" fmla="*/ 0 w 3447"/>
                  <a:gd name="T65" fmla="*/ 0 h 749"/>
                  <a:gd name="T66" fmla="*/ 0 w 3447"/>
                  <a:gd name="T67" fmla="*/ 0 h 749"/>
                  <a:gd name="T68" fmla="*/ 0 w 3447"/>
                  <a:gd name="T69" fmla="*/ 0 h 749"/>
                  <a:gd name="T70" fmla="*/ 0 w 3447"/>
                  <a:gd name="T71" fmla="*/ 0 h 749"/>
                  <a:gd name="T72" fmla="*/ 0 w 3447"/>
                  <a:gd name="T73" fmla="*/ 0 h 749"/>
                  <a:gd name="T74" fmla="*/ 0 w 3447"/>
                  <a:gd name="T75" fmla="*/ 0 h 749"/>
                  <a:gd name="T76" fmla="*/ 0 w 3447"/>
                  <a:gd name="T77" fmla="*/ 0 h 749"/>
                  <a:gd name="T78" fmla="*/ 0 w 3447"/>
                  <a:gd name="T79" fmla="*/ 0 h 749"/>
                  <a:gd name="T80" fmla="*/ 0 w 3447"/>
                  <a:gd name="T81" fmla="*/ 0 h 749"/>
                  <a:gd name="T82" fmla="*/ 0 w 3447"/>
                  <a:gd name="T83" fmla="*/ 0 h 749"/>
                  <a:gd name="T84" fmla="*/ 0 w 3447"/>
                  <a:gd name="T85" fmla="*/ 0 h 749"/>
                  <a:gd name="T86" fmla="*/ 0 w 3447"/>
                  <a:gd name="T87" fmla="*/ 0 h 749"/>
                  <a:gd name="T88" fmla="*/ 0 w 3447"/>
                  <a:gd name="T89" fmla="*/ 0 h 749"/>
                  <a:gd name="T90" fmla="*/ 0 w 3447"/>
                  <a:gd name="T91" fmla="*/ 0 h 749"/>
                  <a:gd name="T92" fmla="*/ 0 w 3447"/>
                  <a:gd name="T93" fmla="*/ 0 h 749"/>
                  <a:gd name="T94" fmla="*/ 0 w 3447"/>
                  <a:gd name="T95" fmla="*/ 0 h 749"/>
                  <a:gd name="T96" fmla="*/ 0 w 3447"/>
                  <a:gd name="T97" fmla="*/ 0 h 749"/>
                  <a:gd name="T98" fmla="*/ 0 w 3447"/>
                  <a:gd name="T99" fmla="*/ 0 h 749"/>
                  <a:gd name="T100" fmla="*/ 0 w 3447"/>
                  <a:gd name="T101" fmla="*/ 0 h 749"/>
                  <a:gd name="T102" fmla="*/ 0 w 3447"/>
                  <a:gd name="T103" fmla="*/ 0 h 749"/>
                  <a:gd name="T104" fmla="*/ 0 w 3447"/>
                  <a:gd name="T105" fmla="*/ 0 h 749"/>
                  <a:gd name="T106" fmla="*/ 0 w 3447"/>
                  <a:gd name="T107" fmla="*/ 0 h 749"/>
                  <a:gd name="T108" fmla="*/ 0 w 3447"/>
                  <a:gd name="T109" fmla="*/ 0 h 749"/>
                  <a:gd name="T110" fmla="*/ 0 w 3447"/>
                  <a:gd name="T111" fmla="*/ 0 h 749"/>
                  <a:gd name="T112" fmla="*/ 0 w 3447"/>
                  <a:gd name="T113" fmla="*/ 0 h 749"/>
                  <a:gd name="T114" fmla="*/ 0 w 3447"/>
                  <a:gd name="T115" fmla="*/ 0 h 749"/>
                  <a:gd name="T116" fmla="*/ 0 w 3447"/>
                  <a:gd name="T117" fmla="*/ 0 h 749"/>
                  <a:gd name="T118" fmla="*/ 0 w 3447"/>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7"/>
                  <a:gd name="T181" fmla="*/ 0 h 749"/>
                  <a:gd name="T182" fmla="*/ 3447 w 3447"/>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7" h="749">
                    <a:moveTo>
                      <a:pt x="3447" y="375"/>
                    </a:moveTo>
                    <a:lnTo>
                      <a:pt x="3446" y="368"/>
                    </a:lnTo>
                    <a:lnTo>
                      <a:pt x="3446" y="362"/>
                    </a:lnTo>
                    <a:lnTo>
                      <a:pt x="3444" y="356"/>
                    </a:lnTo>
                    <a:lnTo>
                      <a:pt x="3442" y="349"/>
                    </a:lnTo>
                    <a:lnTo>
                      <a:pt x="3439" y="343"/>
                    </a:lnTo>
                    <a:lnTo>
                      <a:pt x="3437" y="335"/>
                    </a:lnTo>
                    <a:lnTo>
                      <a:pt x="3433" y="329"/>
                    </a:lnTo>
                    <a:lnTo>
                      <a:pt x="3430" y="323"/>
                    </a:lnTo>
                    <a:lnTo>
                      <a:pt x="3424" y="316"/>
                    </a:lnTo>
                    <a:lnTo>
                      <a:pt x="3420" y="310"/>
                    </a:lnTo>
                    <a:lnTo>
                      <a:pt x="3415" y="303"/>
                    </a:lnTo>
                    <a:lnTo>
                      <a:pt x="3408" y="297"/>
                    </a:lnTo>
                    <a:lnTo>
                      <a:pt x="3402" y="291"/>
                    </a:lnTo>
                    <a:lnTo>
                      <a:pt x="3395" y="284"/>
                    </a:lnTo>
                    <a:lnTo>
                      <a:pt x="3387" y="278"/>
                    </a:lnTo>
                    <a:lnTo>
                      <a:pt x="3379" y="271"/>
                    </a:lnTo>
                    <a:lnTo>
                      <a:pt x="3370" y="265"/>
                    </a:lnTo>
                    <a:lnTo>
                      <a:pt x="3362" y="259"/>
                    </a:lnTo>
                    <a:lnTo>
                      <a:pt x="3352" y="252"/>
                    </a:lnTo>
                    <a:lnTo>
                      <a:pt x="3341" y="247"/>
                    </a:lnTo>
                    <a:lnTo>
                      <a:pt x="3331" y="241"/>
                    </a:lnTo>
                    <a:lnTo>
                      <a:pt x="3320" y="234"/>
                    </a:lnTo>
                    <a:lnTo>
                      <a:pt x="3308" y="228"/>
                    </a:lnTo>
                    <a:lnTo>
                      <a:pt x="3297" y="222"/>
                    </a:lnTo>
                    <a:lnTo>
                      <a:pt x="3284" y="216"/>
                    </a:lnTo>
                    <a:lnTo>
                      <a:pt x="3271" y="211"/>
                    </a:lnTo>
                    <a:lnTo>
                      <a:pt x="3257" y="204"/>
                    </a:lnTo>
                    <a:lnTo>
                      <a:pt x="3244" y="199"/>
                    </a:lnTo>
                    <a:lnTo>
                      <a:pt x="3229" y="193"/>
                    </a:lnTo>
                    <a:lnTo>
                      <a:pt x="3214" y="187"/>
                    </a:lnTo>
                    <a:lnTo>
                      <a:pt x="3199" y="182"/>
                    </a:lnTo>
                    <a:lnTo>
                      <a:pt x="3183" y="176"/>
                    </a:lnTo>
                    <a:lnTo>
                      <a:pt x="3167" y="170"/>
                    </a:lnTo>
                    <a:lnTo>
                      <a:pt x="3150" y="165"/>
                    </a:lnTo>
                    <a:lnTo>
                      <a:pt x="3133" y="160"/>
                    </a:lnTo>
                    <a:lnTo>
                      <a:pt x="3115" y="154"/>
                    </a:lnTo>
                    <a:lnTo>
                      <a:pt x="3098" y="149"/>
                    </a:lnTo>
                    <a:lnTo>
                      <a:pt x="3079" y="144"/>
                    </a:lnTo>
                    <a:lnTo>
                      <a:pt x="3061" y="138"/>
                    </a:lnTo>
                    <a:lnTo>
                      <a:pt x="3040" y="134"/>
                    </a:lnTo>
                    <a:lnTo>
                      <a:pt x="3021" y="129"/>
                    </a:lnTo>
                    <a:lnTo>
                      <a:pt x="3001" y="123"/>
                    </a:lnTo>
                    <a:lnTo>
                      <a:pt x="2981" y="119"/>
                    </a:lnTo>
                    <a:lnTo>
                      <a:pt x="2960" y="114"/>
                    </a:lnTo>
                    <a:lnTo>
                      <a:pt x="2938" y="110"/>
                    </a:lnTo>
                    <a:lnTo>
                      <a:pt x="2917" y="105"/>
                    </a:lnTo>
                    <a:lnTo>
                      <a:pt x="2896" y="100"/>
                    </a:lnTo>
                    <a:lnTo>
                      <a:pt x="2873" y="96"/>
                    </a:lnTo>
                    <a:lnTo>
                      <a:pt x="2850" y="91"/>
                    </a:lnTo>
                    <a:lnTo>
                      <a:pt x="2828" y="87"/>
                    </a:lnTo>
                    <a:lnTo>
                      <a:pt x="2804" y="83"/>
                    </a:lnTo>
                    <a:lnTo>
                      <a:pt x="2781" y="79"/>
                    </a:lnTo>
                    <a:lnTo>
                      <a:pt x="2756" y="75"/>
                    </a:lnTo>
                    <a:lnTo>
                      <a:pt x="2732" y="71"/>
                    </a:lnTo>
                    <a:lnTo>
                      <a:pt x="2708" y="67"/>
                    </a:lnTo>
                    <a:lnTo>
                      <a:pt x="2683" y="64"/>
                    </a:lnTo>
                    <a:lnTo>
                      <a:pt x="2658" y="61"/>
                    </a:lnTo>
                    <a:lnTo>
                      <a:pt x="2632" y="56"/>
                    </a:lnTo>
                    <a:lnTo>
                      <a:pt x="2606" y="53"/>
                    </a:lnTo>
                    <a:lnTo>
                      <a:pt x="2580" y="50"/>
                    </a:lnTo>
                    <a:lnTo>
                      <a:pt x="2554" y="47"/>
                    </a:lnTo>
                    <a:lnTo>
                      <a:pt x="2528" y="44"/>
                    </a:lnTo>
                    <a:lnTo>
                      <a:pt x="2500" y="40"/>
                    </a:lnTo>
                    <a:lnTo>
                      <a:pt x="2474" y="38"/>
                    </a:lnTo>
                    <a:lnTo>
                      <a:pt x="2446" y="35"/>
                    </a:lnTo>
                    <a:lnTo>
                      <a:pt x="2418" y="32"/>
                    </a:lnTo>
                    <a:lnTo>
                      <a:pt x="2391" y="30"/>
                    </a:lnTo>
                    <a:lnTo>
                      <a:pt x="2363" y="28"/>
                    </a:lnTo>
                    <a:lnTo>
                      <a:pt x="2335" y="24"/>
                    </a:lnTo>
                    <a:lnTo>
                      <a:pt x="2307" y="22"/>
                    </a:lnTo>
                    <a:lnTo>
                      <a:pt x="2278" y="20"/>
                    </a:lnTo>
                    <a:lnTo>
                      <a:pt x="2250" y="18"/>
                    </a:lnTo>
                    <a:lnTo>
                      <a:pt x="2220" y="16"/>
                    </a:lnTo>
                    <a:lnTo>
                      <a:pt x="2192" y="15"/>
                    </a:lnTo>
                    <a:lnTo>
                      <a:pt x="2163" y="13"/>
                    </a:lnTo>
                    <a:lnTo>
                      <a:pt x="2133" y="12"/>
                    </a:lnTo>
                    <a:lnTo>
                      <a:pt x="2104" y="9"/>
                    </a:lnTo>
                    <a:lnTo>
                      <a:pt x="2075" y="8"/>
                    </a:lnTo>
                    <a:lnTo>
                      <a:pt x="2045" y="7"/>
                    </a:lnTo>
                    <a:lnTo>
                      <a:pt x="2015" y="5"/>
                    </a:lnTo>
                    <a:lnTo>
                      <a:pt x="1985" y="4"/>
                    </a:lnTo>
                    <a:lnTo>
                      <a:pt x="1956" y="4"/>
                    </a:lnTo>
                    <a:lnTo>
                      <a:pt x="1926" y="3"/>
                    </a:lnTo>
                    <a:lnTo>
                      <a:pt x="1896" y="2"/>
                    </a:lnTo>
                    <a:lnTo>
                      <a:pt x="1866" y="2"/>
                    </a:lnTo>
                    <a:lnTo>
                      <a:pt x="1835" y="1"/>
                    </a:lnTo>
                    <a:lnTo>
                      <a:pt x="1806" y="1"/>
                    </a:lnTo>
                    <a:lnTo>
                      <a:pt x="1776" y="1"/>
                    </a:lnTo>
                    <a:lnTo>
                      <a:pt x="1745" y="0"/>
                    </a:lnTo>
                    <a:lnTo>
                      <a:pt x="1715" y="0"/>
                    </a:lnTo>
                    <a:lnTo>
                      <a:pt x="1685" y="0"/>
                    </a:lnTo>
                    <a:lnTo>
                      <a:pt x="1655" y="1"/>
                    </a:lnTo>
                    <a:lnTo>
                      <a:pt x="1625" y="1"/>
                    </a:lnTo>
                    <a:lnTo>
                      <a:pt x="1595" y="1"/>
                    </a:lnTo>
                    <a:lnTo>
                      <a:pt x="1565" y="2"/>
                    </a:lnTo>
                    <a:lnTo>
                      <a:pt x="1534" y="2"/>
                    </a:lnTo>
                    <a:lnTo>
                      <a:pt x="1505" y="3"/>
                    </a:lnTo>
                    <a:lnTo>
                      <a:pt x="1475" y="4"/>
                    </a:lnTo>
                    <a:lnTo>
                      <a:pt x="1445" y="5"/>
                    </a:lnTo>
                    <a:lnTo>
                      <a:pt x="1415" y="6"/>
                    </a:lnTo>
                    <a:lnTo>
                      <a:pt x="1385" y="7"/>
                    </a:lnTo>
                    <a:lnTo>
                      <a:pt x="1356" y="8"/>
                    </a:lnTo>
                    <a:lnTo>
                      <a:pt x="1327" y="11"/>
                    </a:lnTo>
                    <a:lnTo>
                      <a:pt x="1297" y="12"/>
                    </a:lnTo>
                    <a:lnTo>
                      <a:pt x="1268" y="14"/>
                    </a:lnTo>
                    <a:lnTo>
                      <a:pt x="1240" y="16"/>
                    </a:lnTo>
                    <a:lnTo>
                      <a:pt x="1210" y="17"/>
                    </a:lnTo>
                    <a:lnTo>
                      <a:pt x="1181" y="19"/>
                    </a:lnTo>
                    <a:lnTo>
                      <a:pt x="1154" y="21"/>
                    </a:lnTo>
                    <a:lnTo>
                      <a:pt x="1125" y="23"/>
                    </a:lnTo>
                    <a:lnTo>
                      <a:pt x="1096" y="25"/>
                    </a:lnTo>
                    <a:lnTo>
                      <a:pt x="1069" y="29"/>
                    </a:lnTo>
                    <a:lnTo>
                      <a:pt x="1041" y="31"/>
                    </a:lnTo>
                    <a:lnTo>
                      <a:pt x="1013" y="34"/>
                    </a:lnTo>
                    <a:lnTo>
                      <a:pt x="986" y="36"/>
                    </a:lnTo>
                    <a:lnTo>
                      <a:pt x="959" y="39"/>
                    </a:lnTo>
                    <a:lnTo>
                      <a:pt x="931" y="42"/>
                    </a:lnTo>
                    <a:lnTo>
                      <a:pt x="905" y="46"/>
                    </a:lnTo>
                    <a:lnTo>
                      <a:pt x="878" y="48"/>
                    </a:lnTo>
                    <a:lnTo>
                      <a:pt x="853" y="52"/>
                    </a:lnTo>
                    <a:lnTo>
                      <a:pt x="826" y="55"/>
                    </a:lnTo>
                    <a:lnTo>
                      <a:pt x="800" y="58"/>
                    </a:lnTo>
                    <a:lnTo>
                      <a:pt x="776" y="62"/>
                    </a:lnTo>
                    <a:lnTo>
                      <a:pt x="751" y="66"/>
                    </a:lnTo>
                    <a:lnTo>
                      <a:pt x="726" y="69"/>
                    </a:lnTo>
                    <a:lnTo>
                      <a:pt x="702" y="73"/>
                    </a:lnTo>
                    <a:lnTo>
                      <a:pt x="677" y="78"/>
                    </a:lnTo>
                    <a:lnTo>
                      <a:pt x="654" y="81"/>
                    </a:lnTo>
                    <a:lnTo>
                      <a:pt x="630" y="85"/>
                    </a:lnTo>
                    <a:lnTo>
                      <a:pt x="607" y="89"/>
                    </a:lnTo>
                    <a:lnTo>
                      <a:pt x="584" y="94"/>
                    </a:lnTo>
                    <a:lnTo>
                      <a:pt x="561" y="98"/>
                    </a:lnTo>
                    <a:lnTo>
                      <a:pt x="539" y="102"/>
                    </a:lnTo>
                    <a:lnTo>
                      <a:pt x="518" y="107"/>
                    </a:lnTo>
                    <a:lnTo>
                      <a:pt x="496" y="112"/>
                    </a:lnTo>
                    <a:lnTo>
                      <a:pt x="475" y="117"/>
                    </a:lnTo>
                    <a:lnTo>
                      <a:pt x="455" y="121"/>
                    </a:lnTo>
                    <a:lnTo>
                      <a:pt x="435" y="127"/>
                    </a:lnTo>
                    <a:lnTo>
                      <a:pt x="414" y="131"/>
                    </a:lnTo>
                    <a:lnTo>
                      <a:pt x="395" y="136"/>
                    </a:lnTo>
                    <a:lnTo>
                      <a:pt x="376" y="142"/>
                    </a:lnTo>
                    <a:lnTo>
                      <a:pt x="357" y="147"/>
                    </a:lnTo>
                    <a:lnTo>
                      <a:pt x="339" y="151"/>
                    </a:lnTo>
                    <a:lnTo>
                      <a:pt x="322" y="156"/>
                    </a:lnTo>
                    <a:lnTo>
                      <a:pt x="304" y="163"/>
                    </a:lnTo>
                    <a:lnTo>
                      <a:pt x="287" y="168"/>
                    </a:lnTo>
                    <a:lnTo>
                      <a:pt x="271" y="173"/>
                    </a:lnTo>
                    <a:lnTo>
                      <a:pt x="255" y="179"/>
                    </a:lnTo>
                    <a:lnTo>
                      <a:pt x="239" y="184"/>
                    </a:lnTo>
                    <a:lnTo>
                      <a:pt x="224" y="190"/>
                    </a:lnTo>
                    <a:lnTo>
                      <a:pt x="209" y="196"/>
                    </a:lnTo>
                    <a:lnTo>
                      <a:pt x="195" y="201"/>
                    </a:lnTo>
                    <a:lnTo>
                      <a:pt x="181" y="208"/>
                    </a:lnTo>
                    <a:lnTo>
                      <a:pt x="169" y="213"/>
                    </a:lnTo>
                    <a:lnTo>
                      <a:pt x="155" y="219"/>
                    </a:lnTo>
                    <a:lnTo>
                      <a:pt x="143" y="226"/>
                    </a:lnTo>
                    <a:lnTo>
                      <a:pt x="131" y="231"/>
                    </a:lnTo>
                    <a:lnTo>
                      <a:pt x="120" y="237"/>
                    </a:lnTo>
                    <a:lnTo>
                      <a:pt x="109" y="244"/>
                    </a:lnTo>
                    <a:lnTo>
                      <a:pt x="99" y="250"/>
                    </a:lnTo>
                    <a:lnTo>
                      <a:pt x="89" y="255"/>
                    </a:lnTo>
                    <a:lnTo>
                      <a:pt x="79" y="262"/>
                    </a:lnTo>
                    <a:lnTo>
                      <a:pt x="71" y="268"/>
                    </a:lnTo>
                    <a:lnTo>
                      <a:pt x="62" y="275"/>
                    </a:lnTo>
                    <a:lnTo>
                      <a:pt x="55" y="281"/>
                    </a:lnTo>
                    <a:lnTo>
                      <a:pt x="47" y="287"/>
                    </a:lnTo>
                    <a:lnTo>
                      <a:pt x="40" y="294"/>
                    </a:lnTo>
                    <a:lnTo>
                      <a:pt x="35" y="300"/>
                    </a:lnTo>
                    <a:lnTo>
                      <a:pt x="28" y="307"/>
                    </a:lnTo>
                    <a:lnTo>
                      <a:pt x="23" y="313"/>
                    </a:lnTo>
                    <a:lnTo>
                      <a:pt x="19" y="319"/>
                    </a:lnTo>
                    <a:lnTo>
                      <a:pt x="14" y="326"/>
                    </a:lnTo>
                    <a:lnTo>
                      <a:pt x="10" y="332"/>
                    </a:lnTo>
                    <a:lnTo>
                      <a:pt x="7" y="340"/>
                    </a:lnTo>
                    <a:lnTo>
                      <a:pt x="5" y="346"/>
                    </a:lnTo>
                    <a:lnTo>
                      <a:pt x="3" y="352"/>
                    </a:lnTo>
                    <a:lnTo>
                      <a:pt x="1" y="359"/>
                    </a:lnTo>
                    <a:lnTo>
                      <a:pt x="0" y="365"/>
                    </a:lnTo>
                    <a:lnTo>
                      <a:pt x="0" y="371"/>
                    </a:lnTo>
                    <a:lnTo>
                      <a:pt x="0" y="378"/>
                    </a:lnTo>
                    <a:lnTo>
                      <a:pt x="0" y="385"/>
                    </a:lnTo>
                    <a:lnTo>
                      <a:pt x="1" y="392"/>
                    </a:lnTo>
                    <a:lnTo>
                      <a:pt x="3" y="398"/>
                    </a:lnTo>
                    <a:lnTo>
                      <a:pt x="5" y="404"/>
                    </a:lnTo>
                    <a:lnTo>
                      <a:pt x="7" y="411"/>
                    </a:lnTo>
                    <a:lnTo>
                      <a:pt x="10" y="417"/>
                    </a:lnTo>
                    <a:lnTo>
                      <a:pt x="14" y="424"/>
                    </a:lnTo>
                    <a:lnTo>
                      <a:pt x="19" y="431"/>
                    </a:lnTo>
                    <a:lnTo>
                      <a:pt x="23" y="437"/>
                    </a:lnTo>
                    <a:lnTo>
                      <a:pt x="28" y="444"/>
                    </a:lnTo>
                    <a:lnTo>
                      <a:pt x="34" y="450"/>
                    </a:lnTo>
                    <a:lnTo>
                      <a:pt x="40" y="457"/>
                    </a:lnTo>
                    <a:lnTo>
                      <a:pt x="47" y="463"/>
                    </a:lnTo>
                    <a:lnTo>
                      <a:pt x="55" y="469"/>
                    </a:lnTo>
                    <a:lnTo>
                      <a:pt x="62" y="476"/>
                    </a:lnTo>
                    <a:lnTo>
                      <a:pt x="71" y="482"/>
                    </a:lnTo>
                    <a:lnTo>
                      <a:pt x="79" y="488"/>
                    </a:lnTo>
                    <a:lnTo>
                      <a:pt x="89" y="494"/>
                    </a:lnTo>
                    <a:lnTo>
                      <a:pt x="99" y="500"/>
                    </a:lnTo>
                    <a:lnTo>
                      <a:pt x="109" y="507"/>
                    </a:lnTo>
                    <a:lnTo>
                      <a:pt x="120" y="513"/>
                    </a:lnTo>
                    <a:lnTo>
                      <a:pt x="131" y="518"/>
                    </a:lnTo>
                    <a:lnTo>
                      <a:pt x="143" y="525"/>
                    </a:lnTo>
                    <a:lnTo>
                      <a:pt x="155" y="531"/>
                    </a:lnTo>
                    <a:lnTo>
                      <a:pt x="168" y="537"/>
                    </a:lnTo>
                    <a:lnTo>
                      <a:pt x="181" y="543"/>
                    </a:lnTo>
                    <a:lnTo>
                      <a:pt x="195" y="548"/>
                    </a:lnTo>
                    <a:lnTo>
                      <a:pt x="209" y="555"/>
                    </a:lnTo>
                    <a:lnTo>
                      <a:pt x="224" y="560"/>
                    </a:lnTo>
                    <a:lnTo>
                      <a:pt x="239" y="565"/>
                    </a:lnTo>
                    <a:lnTo>
                      <a:pt x="255" y="572"/>
                    </a:lnTo>
                    <a:lnTo>
                      <a:pt x="271" y="577"/>
                    </a:lnTo>
                    <a:lnTo>
                      <a:pt x="287" y="582"/>
                    </a:lnTo>
                    <a:lnTo>
                      <a:pt x="304" y="588"/>
                    </a:lnTo>
                    <a:lnTo>
                      <a:pt x="322" y="593"/>
                    </a:lnTo>
                    <a:lnTo>
                      <a:pt x="339" y="598"/>
                    </a:lnTo>
                    <a:lnTo>
                      <a:pt x="357" y="604"/>
                    </a:lnTo>
                    <a:lnTo>
                      <a:pt x="376" y="609"/>
                    </a:lnTo>
                    <a:lnTo>
                      <a:pt x="395" y="614"/>
                    </a:lnTo>
                    <a:lnTo>
                      <a:pt x="414" y="618"/>
                    </a:lnTo>
                    <a:lnTo>
                      <a:pt x="435" y="624"/>
                    </a:lnTo>
                    <a:lnTo>
                      <a:pt x="455" y="629"/>
                    </a:lnTo>
                    <a:lnTo>
                      <a:pt x="475" y="633"/>
                    </a:lnTo>
                    <a:lnTo>
                      <a:pt x="496" y="639"/>
                    </a:lnTo>
                    <a:lnTo>
                      <a:pt x="518" y="643"/>
                    </a:lnTo>
                    <a:lnTo>
                      <a:pt x="539" y="647"/>
                    </a:lnTo>
                    <a:lnTo>
                      <a:pt x="561" y="651"/>
                    </a:lnTo>
                    <a:lnTo>
                      <a:pt x="584" y="657"/>
                    </a:lnTo>
                    <a:lnTo>
                      <a:pt x="607" y="661"/>
                    </a:lnTo>
                    <a:lnTo>
                      <a:pt x="630" y="664"/>
                    </a:lnTo>
                    <a:lnTo>
                      <a:pt x="654" y="669"/>
                    </a:lnTo>
                    <a:lnTo>
                      <a:pt x="677" y="673"/>
                    </a:lnTo>
                    <a:lnTo>
                      <a:pt x="702" y="677"/>
                    </a:lnTo>
                    <a:lnTo>
                      <a:pt x="726" y="680"/>
                    </a:lnTo>
                    <a:lnTo>
                      <a:pt x="751" y="685"/>
                    </a:lnTo>
                    <a:lnTo>
                      <a:pt x="776" y="688"/>
                    </a:lnTo>
                    <a:lnTo>
                      <a:pt x="800" y="692"/>
                    </a:lnTo>
                    <a:lnTo>
                      <a:pt x="826" y="695"/>
                    </a:lnTo>
                    <a:lnTo>
                      <a:pt x="853" y="698"/>
                    </a:lnTo>
                    <a:lnTo>
                      <a:pt x="878" y="702"/>
                    </a:lnTo>
                    <a:lnTo>
                      <a:pt x="905" y="705"/>
                    </a:lnTo>
                    <a:lnTo>
                      <a:pt x="931" y="708"/>
                    </a:lnTo>
                    <a:lnTo>
                      <a:pt x="959" y="711"/>
                    </a:lnTo>
                    <a:lnTo>
                      <a:pt x="986" y="714"/>
                    </a:lnTo>
                    <a:lnTo>
                      <a:pt x="1013" y="716"/>
                    </a:lnTo>
                    <a:lnTo>
                      <a:pt x="1041" y="720"/>
                    </a:lnTo>
                    <a:lnTo>
                      <a:pt x="1069" y="722"/>
                    </a:lnTo>
                    <a:lnTo>
                      <a:pt x="1096" y="724"/>
                    </a:lnTo>
                    <a:lnTo>
                      <a:pt x="1125" y="726"/>
                    </a:lnTo>
                    <a:lnTo>
                      <a:pt x="1153" y="729"/>
                    </a:lnTo>
                    <a:lnTo>
                      <a:pt x="1181" y="731"/>
                    </a:lnTo>
                    <a:lnTo>
                      <a:pt x="1210" y="732"/>
                    </a:lnTo>
                    <a:lnTo>
                      <a:pt x="1239" y="735"/>
                    </a:lnTo>
                    <a:lnTo>
                      <a:pt x="1268" y="737"/>
                    </a:lnTo>
                    <a:lnTo>
                      <a:pt x="1297" y="738"/>
                    </a:lnTo>
                    <a:lnTo>
                      <a:pt x="1327" y="740"/>
                    </a:lnTo>
                    <a:lnTo>
                      <a:pt x="1356" y="741"/>
                    </a:lnTo>
                    <a:lnTo>
                      <a:pt x="1385" y="743"/>
                    </a:lnTo>
                    <a:lnTo>
                      <a:pt x="1415" y="744"/>
                    </a:lnTo>
                    <a:lnTo>
                      <a:pt x="1445" y="745"/>
                    </a:lnTo>
                    <a:lnTo>
                      <a:pt x="1475" y="746"/>
                    </a:lnTo>
                    <a:lnTo>
                      <a:pt x="1505" y="747"/>
                    </a:lnTo>
                    <a:lnTo>
                      <a:pt x="1534" y="747"/>
                    </a:lnTo>
                    <a:lnTo>
                      <a:pt x="1564" y="748"/>
                    </a:lnTo>
                    <a:lnTo>
                      <a:pt x="1595" y="748"/>
                    </a:lnTo>
                    <a:lnTo>
                      <a:pt x="1625" y="749"/>
                    </a:lnTo>
                    <a:lnTo>
                      <a:pt x="1655" y="749"/>
                    </a:lnTo>
                    <a:lnTo>
                      <a:pt x="1685" y="749"/>
                    </a:lnTo>
                    <a:lnTo>
                      <a:pt x="1715" y="749"/>
                    </a:lnTo>
                    <a:lnTo>
                      <a:pt x="1745" y="749"/>
                    </a:lnTo>
                    <a:lnTo>
                      <a:pt x="1776" y="749"/>
                    </a:lnTo>
                    <a:lnTo>
                      <a:pt x="1806" y="749"/>
                    </a:lnTo>
                    <a:lnTo>
                      <a:pt x="1835" y="749"/>
                    </a:lnTo>
                    <a:lnTo>
                      <a:pt x="1866" y="748"/>
                    </a:lnTo>
                    <a:lnTo>
                      <a:pt x="1896" y="748"/>
                    </a:lnTo>
                    <a:lnTo>
                      <a:pt x="1926" y="747"/>
                    </a:lnTo>
                    <a:lnTo>
                      <a:pt x="1956" y="746"/>
                    </a:lnTo>
                    <a:lnTo>
                      <a:pt x="1985" y="745"/>
                    </a:lnTo>
                    <a:lnTo>
                      <a:pt x="2015" y="744"/>
                    </a:lnTo>
                    <a:lnTo>
                      <a:pt x="2045" y="743"/>
                    </a:lnTo>
                    <a:lnTo>
                      <a:pt x="2075" y="742"/>
                    </a:lnTo>
                    <a:lnTo>
                      <a:pt x="2104" y="741"/>
                    </a:lnTo>
                    <a:lnTo>
                      <a:pt x="2133" y="739"/>
                    </a:lnTo>
                    <a:lnTo>
                      <a:pt x="2163" y="738"/>
                    </a:lnTo>
                    <a:lnTo>
                      <a:pt x="2192" y="736"/>
                    </a:lnTo>
                    <a:lnTo>
                      <a:pt x="2220" y="733"/>
                    </a:lnTo>
                    <a:lnTo>
                      <a:pt x="2249" y="731"/>
                    </a:lnTo>
                    <a:lnTo>
                      <a:pt x="2278" y="730"/>
                    </a:lnTo>
                    <a:lnTo>
                      <a:pt x="2307" y="728"/>
                    </a:lnTo>
                    <a:lnTo>
                      <a:pt x="2335" y="725"/>
                    </a:lnTo>
                    <a:lnTo>
                      <a:pt x="2363" y="723"/>
                    </a:lnTo>
                    <a:lnTo>
                      <a:pt x="2391" y="721"/>
                    </a:lnTo>
                    <a:lnTo>
                      <a:pt x="2418" y="718"/>
                    </a:lnTo>
                    <a:lnTo>
                      <a:pt x="2446" y="715"/>
                    </a:lnTo>
                    <a:lnTo>
                      <a:pt x="2474" y="712"/>
                    </a:lnTo>
                    <a:lnTo>
                      <a:pt x="2500" y="709"/>
                    </a:lnTo>
                    <a:lnTo>
                      <a:pt x="2528" y="707"/>
                    </a:lnTo>
                    <a:lnTo>
                      <a:pt x="2554" y="704"/>
                    </a:lnTo>
                    <a:lnTo>
                      <a:pt x="2580" y="700"/>
                    </a:lnTo>
                    <a:lnTo>
                      <a:pt x="2606" y="697"/>
                    </a:lnTo>
                    <a:lnTo>
                      <a:pt x="2632" y="693"/>
                    </a:lnTo>
                    <a:lnTo>
                      <a:pt x="2658" y="690"/>
                    </a:lnTo>
                    <a:lnTo>
                      <a:pt x="2683" y="687"/>
                    </a:lnTo>
                    <a:lnTo>
                      <a:pt x="2708" y="682"/>
                    </a:lnTo>
                    <a:lnTo>
                      <a:pt x="2732" y="679"/>
                    </a:lnTo>
                    <a:lnTo>
                      <a:pt x="2756" y="675"/>
                    </a:lnTo>
                    <a:lnTo>
                      <a:pt x="2781" y="671"/>
                    </a:lnTo>
                    <a:lnTo>
                      <a:pt x="2804" y="666"/>
                    </a:lnTo>
                    <a:lnTo>
                      <a:pt x="2828" y="663"/>
                    </a:lnTo>
                    <a:lnTo>
                      <a:pt x="2850" y="659"/>
                    </a:lnTo>
                    <a:lnTo>
                      <a:pt x="2873" y="654"/>
                    </a:lnTo>
                    <a:lnTo>
                      <a:pt x="2896" y="649"/>
                    </a:lnTo>
                    <a:lnTo>
                      <a:pt x="2917" y="645"/>
                    </a:lnTo>
                    <a:lnTo>
                      <a:pt x="2938" y="641"/>
                    </a:lnTo>
                    <a:lnTo>
                      <a:pt x="2960" y="636"/>
                    </a:lnTo>
                    <a:lnTo>
                      <a:pt x="2981" y="631"/>
                    </a:lnTo>
                    <a:lnTo>
                      <a:pt x="3001" y="626"/>
                    </a:lnTo>
                    <a:lnTo>
                      <a:pt x="3021" y="622"/>
                    </a:lnTo>
                    <a:lnTo>
                      <a:pt x="3040" y="616"/>
                    </a:lnTo>
                    <a:lnTo>
                      <a:pt x="3060" y="611"/>
                    </a:lnTo>
                    <a:lnTo>
                      <a:pt x="3079" y="607"/>
                    </a:lnTo>
                    <a:lnTo>
                      <a:pt x="3097" y="601"/>
                    </a:lnTo>
                    <a:lnTo>
                      <a:pt x="3115" y="596"/>
                    </a:lnTo>
                    <a:lnTo>
                      <a:pt x="3133" y="591"/>
                    </a:lnTo>
                    <a:lnTo>
                      <a:pt x="3150" y="585"/>
                    </a:lnTo>
                    <a:lnTo>
                      <a:pt x="3167" y="580"/>
                    </a:lnTo>
                    <a:lnTo>
                      <a:pt x="3183" y="574"/>
                    </a:lnTo>
                    <a:lnTo>
                      <a:pt x="3199" y="568"/>
                    </a:lnTo>
                    <a:lnTo>
                      <a:pt x="3214" y="563"/>
                    </a:lnTo>
                    <a:lnTo>
                      <a:pt x="3229" y="557"/>
                    </a:lnTo>
                    <a:lnTo>
                      <a:pt x="3244" y="551"/>
                    </a:lnTo>
                    <a:lnTo>
                      <a:pt x="3257" y="546"/>
                    </a:lnTo>
                    <a:lnTo>
                      <a:pt x="3271" y="540"/>
                    </a:lnTo>
                    <a:lnTo>
                      <a:pt x="3284" y="534"/>
                    </a:lnTo>
                    <a:lnTo>
                      <a:pt x="3297" y="528"/>
                    </a:lnTo>
                    <a:lnTo>
                      <a:pt x="3308" y="522"/>
                    </a:lnTo>
                    <a:lnTo>
                      <a:pt x="3320" y="516"/>
                    </a:lnTo>
                    <a:lnTo>
                      <a:pt x="3331" y="510"/>
                    </a:lnTo>
                    <a:lnTo>
                      <a:pt x="3341" y="504"/>
                    </a:lnTo>
                    <a:lnTo>
                      <a:pt x="3352" y="497"/>
                    </a:lnTo>
                    <a:lnTo>
                      <a:pt x="3362" y="491"/>
                    </a:lnTo>
                    <a:lnTo>
                      <a:pt x="3370" y="485"/>
                    </a:lnTo>
                    <a:lnTo>
                      <a:pt x="3379" y="479"/>
                    </a:lnTo>
                    <a:lnTo>
                      <a:pt x="3387" y="473"/>
                    </a:lnTo>
                    <a:lnTo>
                      <a:pt x="3395" y="466"/>
                    </a:lnTo>
                    <a:lnTo>
                      <a:pt x="3402" y="460"/>
                    </a:lnTo>
                    <a:lnTo>
                      <a:pt x="3408" y="453"/>
                    </a:lnTo>
                    <a:lnTo>
                      <a:pt x="3415" y="447"/>
                    </a:lnTo>
                    <a:lnTo>
                      <a:pt x="3420" y="441"/>
                    </a:lnTo>
                    <a:lnTo>
                      <a:pt x="3424" y="434"/>
                    </a:lnTo>
                    <a:lnTo>
                      <a:pt x="3430" y="427"/>
                    </a:lnTo>
                    <a:lnTo>
                      <a:pt x="3433" y="420"/>
                    </a:lnTo>
                    <a:lnTo>
                      <a:pt x="3437" y="414"/>
                    </a:lnTo>
                    <a:lnTo>
                      <a:pt x="3439" y="408"/>
                    </a:lnTo>
                    <a:lnTo>
                      <a:pt x="3442" y="401"/>
                    </a:lnTo>
                    <a:lnTo>
                      <a:pt x="3444" y="395"/>
                    </a:lnTo>
                    <a:lnTo>
                      <a:pt x="3446" y="389"/>
                    </a:lnTo>
                    <a:lnTo>
                      <a:pt x="3446" y="382"/>
                    </a:lnTo>
                    <a:lnTo>
                      <a:pt x="3447" y="375"/>
                    </a:lnTo>
                    <a:close/>
                  </a:path>
                </a:pathLst>
              </a:custGeom>
              <a:solidFill>
                <a:srgbClr val="E68678"/>
              </a:solidFill>
              <a:ln w="9525">
                <a:noFill/>
                <a:round/>
                <a:headEnd/>
                <a:tailEnd/>
              </a:ln>
            </p:spPr>
            <p:txBody>
              <a:bodyPr/>
              <a:lstStyle/>
              <a:p>
                <a:endParaRPr lang="ko-KR" altLang="en-US"/>
              </a:p>
            </p:txBody>
          </p:sp>
          <p:sp>
            <p:nvSpPr>
              <p:cNvPr id="3097" name="Freeform 17"/>
              <p:cNvSpPr>
                <a:spLocks/>
              </p:cNvSpPr>
              <p:nvPr/>
            </p:nvSpPr>
            <p:spPr bwMode="auto">
              <a:xfrm>
                <a:off x="425" y="2297"/>
                <a:ext cx="549" cy="128"/>
              </a:xfrm>
              <a:custGeom>
                <a:avLst/>
                <a:gdLst>
                  <a:gd name="T0" fmla="*/ 0 w 3380"/>
                  <a:gd name="T1" fmla="*/ 0 h 750"/>
                  <a:gd name="T2" fmla="*/ 0 w 3380"/>
                  <a:gd name="T3" fmla="*/ 0 h 750"/>
                  <a:gd name="T4" fmla="*/ 0 w 3380"/>
                  <a:gd name="T5" fmla="*/ 0 h 750"/>
                  <a:gd name="T6" fmla="*/ 0 w 3380"/>
                  <a:gd name="T7" fmla="*/ 0 h 750"/>
                  <a:gd name="T8" fmla="*/ 0 w 3380"/>
                  <a:gd name="T9" fmla="*/ 0 h 750"/>
                  <a:gd name="T10" fmla="*/ 0 w 3380"/>
                  <a:gd name="T11" fmla="*/ 0 h 750"/>
                  <a:gd name="T12" fmla="*/ 0 w 3380"/>
                  <a:gd name="T13" fmla="*/ 0 h 750"/>
                  <a:gd name="T14" fmla="*/ 0 w 3380"/>
                  <a:gd name="T15" fmla="*/ 0 h 750"/>
                  <a:gd name="T16" fmla="*/ 0 w 3380"/>
                  <a:gd name="T17" fmla="*/ 0 h 750"/>
                  <a:gd name="T18" fmla="*/ 0 w 3380"/>
                  <a:gd name="T19" fmla="*/ 0 h 750"/>
                  <a:gd name="T20" fmla="*/ 0 w 3380"/>
                  <a:gd name="T21" fmla="*/ 0 h 750"/>
                  <a:gd name="T22" fmla="*/ 0 w 3380"/>
                  <a:gd name="T23" fmla="*/ 0 h 750"/>
                  <a:gd name="T24" fmla="*/ 0 w 3380"/>
                  <a:gd name="T25" fmla="*/ 0 h 750"/>
                  <a:gd name="T26" fmla="*/ 0 w 3380"/>
                  <a:gd name="T27" fmla="*/ 0 h 750"/>
                  <a:gd name="T28" fmla="*/ 0 w 3380"/>
                  <a:gd name="T29" fmla="*/ 0 h 750"/>
                  <a:gd name="T30" fmla="*/ 0 w 3380"/>
                  <a:gd name="T31" fmla="*/ 0 h 750"/>
                  <a:gd name="T32" fmla="*/ 0 w 3380"/>
                  <a:gd name="T33" fmla="*/ 0 h 750"/>
                  <a:gd name="T34" fmla="*/ 0 w 3380"/>
                  <a:gd name="T35" fmla="*/ 0 h 750"/>
                  <a:gd name="T36" fmla="*/ 0 w 3380"/>
                  <a:gd name="T37" fmla="*/ 0 h 750"/>
                  <a:gd name="T38" fmla="*/ 0 w 3380"/>
                  <a:gd name="T39" fmla="*/ 0 h 750"/>
                  <a:gd name="T40" fmla="*/ 0 w 3380"/>
                  <a:gd name="T41" fmla="*/ 0 h 750"/>
                  <a:gd name="T42" fmla="*/ 0 w 3380"/>
                  <a:gd name="T43" fmla="*/ 0 h 750"/>
                  <a:gd name="T44" fmla="*/ 0 w 3380"/>
                  <a:gd name="T45" fmla="*/ 0 h 750"/>
                  <a:gd name="T46" fmla="*/ 0 w 3380"/>
                  <a:gd name="T47" fmla="*/ 0 h 750"/>
                  <a:gd name="T48" fmla="*/ 0 w 3380"/>
                  <a:gd name="T49" fmla="*/ 0 h 750"/>
                  <a:gd name="T50" fmla="*/ 0 w 3380"/>
                  <a:gd name="T51" fmla="*/ 0 h 750"/>
                  <a:gd name="T52" fmla="*/ 0 w 3380"/>
                  <a:gd name="T53" fmla="*/ 0 h 750"/>
                  <a:gd name="T54" fmla="*/ 0 w 3380"/>
                  <a:gd name="T55" fmla="*/ 0 h 750"/>
                  <a:gd name="T56" fmla="*/ 0 w 3380"/>
                  <a:gd name="T57" fmla="*/ 0 h 750"/>
                  <a:gd name="T58" fmla="*/ 0 w 3380"/>
                  <a:gd name="T59" fmla="*/ 0 h 750"/>
                  <a:gd name="T60" fmla="*/ 0 w 3380"/>
                  <a:gd name="T61" fmla="*/ 0 h 750"/>
                  <a:gd name="T62" fmla="*/ 0 w 3380"/>
                  <a:gd name="T63" fmla="*/ 0 h 750"/>
                  <a:gd name="T64" fmla="*/ 0 w 3380"/>
                  <a:gd name="T65" fmla="*/ 0 h 750"/>
                  <a:gd name="T66" fmla="*/ 0 w 3380"/>
                  <a:gd name="T67" fmla="*/ 0 h 750"/>
                  <a:gd name="T68" fmla="*/ 0 w 3380"/>
                  <a:gd name="T69" fmla="*/ 0 h 750"/>
                  <a:gd name="T70" fmla="*/ 0 w 3380"/>
                  <a:gd name="T71" fmla="*/ 0 h 750"/>
                  <a:gd name="T72" fmla="*/ 0 w 3380"/>
                  <a:gd name="T73" fmla="*/ 0 h 750"/>
                  <a:gd name="T74" fmla="*/ 0 w 3380"/>
                  <a:gd name="T75" fmla="*/ 0 h 750"/>
                  <a:gd name="T76" fmla="*/ 0 w 3380"/>
                  <a:gd name="T77" fmla="*/ 0 h 750"/>
                  <a:gd name="T78" fmla="*/ 0 w 3380"/>
                  <a:gd name="T79" fmla="*/ 0 h 750"/>
                  <a:gd name="T80" fmla="*/ 0 w 3380"/>
                  <a:gd name="T81" fmla="*/ 0 h 750"/>
                  <a:gd name="T82" fmla="*/ 0 w 3380"/>
                  <a:gd name="T83" fmla="*/ 0 h 750"/>
                  <a:gd name="T84" fmla="*/ 0 w 3380"/>
                  <a:gd name="T85" fmla="*/ 0 h 750"/>
                  <a:gd name="T86" fmla="*/ 0 w 3380"/>
                  <a:gd name="T87" fmla="*/ 0 h 750"/>
                  <a:gd name="T88" fmla="*/ 0 w 3380"/>
                  <a:gd name="T89" fmla="*/ 0 h 750"/>
                  <a:gd name="T90" fmla="*/ 0 w 3380"/>
                  <a:gd name="T91" fmla="*/ 0 h 750"/>
                  <a:gd name="T92" fmla="*/ 0 w 3380"/>
                  <a:gd name="T93" fmla="*/ 0 h 750"/>
                  <a:gd name="T94" fmla="*/ 0 w 3380"/>
                  <a:gd name="T95" fmla="*/ 0 h 750"/>
                  <a:gd name="T96" fmla="*/ 0 w 3380"/>
                  <a:gd name="T97" fmla="*/ 0 h 750"/>
                  <a:gd name="T98" fmla="*/ 0 w 3380"/>
                  <a:gd name="T99" fmla="*/ 0 h 750"/>
                  <a:gd name="T100" fmla="*/ 0 w 3380"/>
                  <a:gd name="T101" fmla="*/ 0 h 750"/>
                  <a:gd name="T102" fmla="*/ 0 w 3380"/>
                  <a:gd name="T103" fmla="*/ 0 h 750"/>
                  <a:gd name="T104" fmla="*/ 0 w 3380"/>
                  <a:gd name="T105" fmla="*/ 0 h 750"/>
                  <a:gd name="T106" fmla="*/ 0 w 3380"/>
                  <a:gd name="T107" fmla="*/ 0 h 750"/>
                  <a:gd name="T108" fmla="*/ 0 w 3380"/>
                  <a:gd name="T109" fmla="*/ 0 h 750"/>
                  <a:gd name="T110" fmla="*/ 0 w 3380"/>
                  <a:gd name="T111" fmla="*/ 0 h 750"/>
                  <a:gd name="T112" fmla="*/ 0 w 3380"/>
                  <a:gd name="T113" fmla="*/ 0 h 750"/>
                  <a:gd name="T114" fmla="*/ 0 w 3380"/>
                  <a:gd name="T115" fmla="*/ 0 h 750"/>
                  <a:gd name="T116" fmla="*/ 0 w 3380"/>
                  <a:gd name="T117" fmla="*/ 0 h 750"/>
                  <a:gd name="T118" fmla="*/ 0 w 3380"/>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80"/>
                  <a:gd name="T181" fmla="*/ 0 h 750"/>
                  <a:gd name="T182" fmla="*/ 3380 w 3380"/>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80" h="750">
                    <a:moveTo>
                      <a:pt x="3380" y="375"/>
                    </a:moveTo>
                    <a:lnTo>
                      <a:pt x="3380" y="369"/>
                    </a:lnTo>
                    <a:lnTo>
                      <a:pt x="3379" y="362"/>
                    </a:lnTo>
                    <a:lnTo>
                      <a:pt x="3378" y="356"/>
                    </a:lnTo>
                    <a:lnTo>
                      <a:pt x="3375" y="348"/>
                    </a:lnTo>
                    <a:lnTo>
                      <a:pt x="3373" y="342"/>
                    </a:lnTo>
                    <a:lnTo>
                      <a:pt x="3370" y="336"/>
                    </a:lnTo>
                    <a:lnTo>
                      <a:pt x="3367" y="329"/>
                    </a:lnTo>
                    <a:lnTo>
                      <a:pt x="3364" y="323"/>
                    </a:lnTo>
                    <a:lnTo>
                      <a:pt x="3359" y="316"/>
                    </a:lnTo>
                    <a:lnTo>
                      <a:pt x="3354" y="310"/>
                    </a:lnTo>
                    <a:lnTo>
                      <a:pt x="3349" y="304"/>
                    </a:lnTo>
                    <a:lnTo>
                      <a:pt x="3342" y="297"/>
                    </a:lnTo>
                    <a:lnTo>
                      <a:pt x="3336" y="291"/>
                    </a:lnTo>
                    <a:lnTo>
                      <a:pt x="3330" y="284"/>
                    </a:lnTo>
                    <a:lnTo>
                      <a:pt x="3322" y="278"/>
                    </a:lnTo>
                    <a:lnTo>
                      <a:pt x="3314" y="272"/>
                    </a:lnTo>
                    <a:lnTo>
                      <a:pt x="3305" y="265"/>
                    </a:lnTo>
                    <a:lnTo>
                      <a:pt x="3297" y="259"/>
                    </a:lnTo>
                    <a:lnTo>
                      <a:pt x="3287" y="253"/>
                    </a:lnTo>
                    <a:lnTo>
                      <a:pt x="3278" y="246"/>
                    </a:lnTo>
                    <a:lnTo>
                      <a:pt x="3267" y="241"/>
                    </a:lnTo>
                    <a:lnTo>
                      <a:pt x="3256" y="234"/>
                    </a:lnTo>
                    <a:lnTo>
                      <a:pt x="3245" y="228"/>
                    </a:lnTo>
                    <a:lnTo>
                      <a:pt x="3233" y="222"/>
                    </a:lnTo>
                    <a:lnTo>
                      <a:pt x="3220" y="216"/>
                    </a:lnTo>
                    <a:lnTo>
                      <a:pt x="3207" y="210"/>
                    </a:lnTo>
                    <a:lnTo>
                      <a:pt x="3195" y="205"/>
                    </a:lnTo>
                    <a:lnTo>
                      <a:pt x="3181" y="198"/>
                    </a:lnTo>
                    <a:lnTo>
                      <a:pt x="3167" y="193"/>
                    </a:lnTo>
                    <a:lnTo>
                      <a:pt x="3152" y="188"/>
                    </a:lnTo>
                    <a:lnTo>
                      <a:pt x="3137" y="181"/>
                    </a:lnTo>
                    <a:lnTo>
                      <a:pt x="3121" y="176"/>
                    </a:lnTo>
                    <a:lnTo>
                      <a:pt x="3105" y="171"/>
                    </a:lnTo>
                    <a:lnTo>
                      <a:pt x="3089" y="165"/>
                    </a:lnTo>
                    <a:lnTo>
                      <a:pt x="3072" y="160"/>
                    </a:lnTo>
                    <a:lnTo>
                      <a:pt x="3055" y="155"/>
                    </a:lnTo>
                    <a:lnTo>
                      <a:pt x="3038" y="149"/>
                    </a:lnTo>
                    <a:lnTo>
                      <a:pt x="3020" y="144"/>
                    </a:lnTo>
                    <a:lnTo>
                      <a:pt x="3001" y="139"/>
                    </a:lnTo>
                    <a:lnTo>
                      <a:pt x="2982" y="133"/>
                    </a:lnTo>
                    <a:lnTo>
                      <a:pt x="2963" y="129"/>
                    </a:lnTo>
                    <a:lnTo>
                      <a:pt x="2944" y="124"/>
                    </a:lnTo>
                    <a:lnTo>
                      <a:pt x="2923" y="118"/>
                    </a:lnTo>
                    <a:lnTo>
                      <a:pt x="2903" y="114"/>
                    </a:lnTo>
                    <a:lnTo>
                      <a:pt x="2882" y="110"/>
                    </a:lnTo>
                    <a:lnTo>
                      <a:pt x="2861" y="105"/>
                    </a:lnTo>
                    <a:lnTo>
                      <a:pt x="2839" y="100"/>
                    </a:lnTo>
                    <a:lnTo>
                      <a:pt x="2818" y="96"/>
                    </a:lnTo>
                    <a:lnTo>
                      <a:pt x="2796" y="92"/>
                    </a:lnTo>
                    <a:lnTo>
                      <a:pt x="2773" y="88"/>
                    </a:lnTo>
                    <a:lnTo>
                      <a:pt x="2750" y="83"/>
                    </a:lnTo>
                    <a:lnTo>
                      <a:pt x="2727" y="79"/>
                    </a:lnTo>
                    <a:lnTo>
                      <a:pt x="2703" y="75"/>
                    </a:lnTo>
                    <a:lnTo>
                      <a:pt x="2680" y="72"/>
                    </a:lnTo>
                    <a:lnTo>
                      <a:pt x="2655" y="67"/>
                    </a:lnTo>
                    <a:lnTo>
                      <a:pt x="2631" y="64"/>
                    </a:lnTo>
                    <a:lnTo>
                      <a:pt x="2606" y="60"/>
                    </a:lnTo>
                    <a:lnTo>
                      <a:pt x="2581" y="57"/>
                    </a:lnTo>
                    <a:lnTo>
                      <a:pt x="2556" y="53"/>
                    </a:lnTo>
                    <a:lnTo>
                      <a:pt x="2531" y="50"/>
                    </a:lnTo>
                    <a:lnTo>
                      <a:pt x="2504" y="47"/>
                    </a:lnTo>
                    <a:lnTo>
                      <a:pt x="2479" y="44"/>
                    </a:lnTo>
                    <a:lnTo>
                      <a:pt x="2452" y="41"/>
                    </a:lnTo>
                    <a:lnTo>
                      <a:pt x="2426" y="37"/>
                    </a:lnTo>
                    <a:lnTo>
                      <a:pt x="2399" y="35"/>
                    </a:lnTo>
                    <a:lnTo>
                      <a:pt x="2372" y="32"/>
                    </a:lnTo>
                    <a:lnTo>
                      <a:pt x="2345" y="30"/>
                    </a:lnTo>
                    <a:lnTo>
                      <a:pt x="2318" y="27"/>
                    </a:lnTo>
                    <a:lnTo>
                      <a:pt x="2291" y="25"/>
                    </a:lnTo>
                    <a:lnTo>
                      <a:pt x="2263" y="23"/>
                    </a:lnTo>
                    <a:lnTo>
                      <a:pt x="2234" y="20"/>
                    </a:lnTo>
                    <a:lnTo>
                      <a:pt x="2207" y="18"/>
                    </a:lnTo>
                    <a:lnTo>
                      <a:pt x="2178" y="16"/>
                    </a:lnTo>
                    <a:lnTo>
                      <a:pt x="2150" y="14"/>
                    </a:lnTo>
                    <a:lnTo>
                      <a:pt x="2121" y="13"/>
                    </a:lnTo>
                    <a:lnTo>
                      <a:pt x="2093" y="11"/>
                    </a:lnTo>
                    <a:lnTo>
                      <a:pt x="2064" y="10"/>
                    </a:lnTo>
                    <a:lnTo>
                      <a:pt x="2035" y="8"/>
                    </a:lnTo>
                    <a:lnTo>
                      <a:pt x="2006" y="7"/>
                    </a:lnTo>
                    <a:lnTo>
                      <a:pt x="1977" y="6"/>
                    </a:lnTo>
                    <a:lnTo>
                      <a:pt x="1948" y="4"/>
                    </a:lnTo>
                    <a:lnTo>
                      <a:pt x="1918" y="3"/>
                    </a:lnTo>
                    <a:lnTo>
                      <a:pt x="1889" y="2"/>
                    </a:lnTo>
                    <a:lnTo>
                      <a:pt x="1860" y="2"/>
                    </a:lnTo>
                    <a:lnTo>
                      <a:pt x="1830" y="1"/>
                    </a:lnTo>
                    <a:lnTo>
                      <a:pt x="1800" y="1"/>
                    </a:lnTo>
                    <a:lnTo>
                      <a:pt x="1772" y="0"/>
                    </a:lnTo>
                    <a:lnTo>
                      <a:pt x="1742" y="0"/>
                    </a:lnTo>
                    <a:lnTo>
                      <a:pt x="1712" y="0"/>
                    </a:lnTo>
                    <a:lnTo>
                      <a:pt x="1682" y="0"/>
                    </a:lnTo>
                    <a:lnTo>
                      <a:pt x="1652" y="0"/>
                    </a:lnTo>
                    <a:lnTo>
                      <a:pt x="1624" y="0"/>
                    </a:lnTo>
                    <a:lnTo>
                      <a:pt x="1594" y="1"/>
                    </a:lnTo>
                    <a:lnTo>
                      <a:pt x="1564" y="1"/>
                    </a:lnTo>
                    <a:lnTo>
                      <a:pt x="1534" y="1"/>
                    </a:lnTo>
                    <a:lnTo>
                      <a:pt x="1506" y="2"/>
                    </a:lnTo>
                    <a:lnTo>
                      <a:pt x="1476" y="3"/>
                    </a:lnTo>
                    <a:lnTo>
                      <a:pt x="1447" y="4"/>
                    </a:lnTo>
                    <a:lnTo>
                      <a:pt x="1417" y="6"/>
                    </a:lnTo>
                    <a:lnTo>
                      <a:pt x="1389" y="7"/>
                    </a:lnTo>
                    <a:lnTo>
                      <a:pt x="1359" y="8"/>
                    </a:lnTo>
                    <a:lnTo>
                      <a:pt x="1330" y="9"/>
                    </a:lnTo>
                    <a:lnTo>
                      <a:pt x="1301" y="10"/>
                    </a:lnTo>
                    <a:lnTo>
                      <a:pt x="1273" y="12"/>
                    </a:lnTo>
                    <a:lnTo>
                      <a:pt x="1244" y="13"/>
                    </a:lnTo>
                    <a:lnTo>
                      <a:pt x="1215" y="15"/>
                    </a:lnTo>
                    <a:lnTo>
                      <a:pt x="1188" y="17"/>
                    </a:lnTo>
                    <a:lnTo>
                      <a:pt x="1159" y="19"/>
                    </a:lnTo>
                    <a:lnTo>
                      <a:pt x="1131" y="22"/>
                    </a:lnTo>
                    <a:lnTo>
                      <a:pt x="1104" y="24"/>
                    </a:lnTo>
                    <a:lnTo>
                      <a:pt x="1076" y="26"/>
                    </a:lnTo>
                    <a:lnTo>
                      <a:pt x="1048" y="28"/>
                    </a:lnTo>
                    <a:lnTo>
                      <a:pt x="1021" y="31"/>
                    </a:lnTo>
                    <a:lnTo>
                      <a:pt x="994" y="33"/>
                    </a:lnTo>
                    <a:lnTo>
                      <a:pt x="967" y="36"/>
                    </a:lnTo>
                    <a:lnTo>
                      <a:pt x="941" y="40"/>
                    </a:lnTo>
                    <a:lnTo>
                      <a:pt x="914" y="42"/>
                    </a:lnTo>
                    <a:lnTo>
                      <a:pt x="888" y="45"/>
                    </a:lnTo>
                    <a:lnTo>
                      <a:pt x="862" y="48"/>
                    </a:lnTo>
                    <a:lnTo>
                      <a:pt x="837" y="51"/>
                    </a:lnTo>
                    <a:lnTo>
                      <a:pt x="811" y="55"/>
                    </a:lnTo>
                    <a:lnTo>
                      <a:pt x="786" y="59"/>
                    </a:lnTo>
                    <a:lnTo>
                      <a:pt x="761" y="62"/>
                    </a:lnTo>
                    <a:lnTo>
                      <a:pt x="737" y="65"/>
                    </a:lnTo>
                    <a:lnTo>
                      <a:pt x="712" y="69"/>
                    </a:lnTo>
                    <a:lnTo>
                      <a:pt x="688" y="74"/>
                    </a:lnTo>
                    <a:lnTo>
                      <a:pt x="664" y="77"/>
                    </a:lnTo>
                    <a:lnTo>
                      <a:pt x="641" y="81"/>
                    </a:lnTo>
                    <a:lnTo>
                      <a:pt x="618" y="85"/>
                    </a:lnTo>
                    <a:lnTo>
                      <a:pt x="595" y="90"/>
                    </a:lnTo>
                    <a:lnTo>
                      <a:pt x="573" y="94"/>
                    </a:lnTo>
                    <a:lnTo>
                      <a:pt x="551" y="98"/>
                    </a:lnTo>
                    <a:lnTo>
                      <a:pt x="529" y="102"/>
                    </a:lnTo>
                    <a:lnTo>
                      <a:pt x="508" y="107"/>
                    </a:lnTo>
                    <a:lnTo>
                      <a:pt x="487" y="112"/>
                    </a:lnTo>
                    <a:lnTo>
                      <a:pt x="466" y="116"/>
                    </a:lnTo>
                    <a:lnTo>
                      <a:pt x="446" y="122"/>
                    </a:lnTo>
                    <a:lnTo>
                      <a:pt x="426" y="126"/>
                    </a:lnTo>
                    <a:lnTo>
                      <a:pt x="407" y="131"/>
                    </a:lnTo>
                    <a:lnTo>
                      <a:pt x="388" y="136"/>
                    </a:lnTo>
                    <a:lnTo>
                      <a:pt x="369" y="141"/>
                    </a:lnTo>
                    <a:lnTo>
                      <a:pt x="351" y="146"/>
                    </a:lnTo>
                    <a:lnTo>
                      <a:pt x="334" y="151"/>
                    </a:lnTo>
                    <a:lnTo>
                      <a:pt x="315" y="157"/>
                    </a:lnTo>
                    <a:lnTo>
                      <a:pt x="298" y="162"/>
                    </a:lnTo>
                    <a:lnTo>
                      <a:pt x="282" y="167"/>
                    </a:lnTo>
                    <a:lnTo>
                      <a:pt x="265" y="173"/>
                    </a:lnTo>
                    <a:lnTo>
                      <a:pt x="251" y="179"/>
                    </a:lnTo>
                    <a:lnTo>
                      <a:pt x="235" y="184"/>
                    </a:lnTo>
                    <a:lnTo>
                      <a:pt x="220" y="190"/>
                    </a:lnTo>
                    <a:lnTo>
                      <a:pt x="206" y="196"/>
                    </a:lnTo>
                    <a:lnTo>
                      <a:pt x="192" y="201"/>
                    </a:lnTo>
                    <a:lnTo>
                      <a:pt x="178" y="208"/>
                    </a:lnTo>
                    <a:lnTo>
                      <a:pt x="165" y="213"/>
                    </a:lnTo>
                    <a:lnTo>
                      <a:pt x="153" y="220"/>
                    </a:lnTo>
                    <a:lnTo>
                      <a:pt x="141" y="225"/>
                    </a:lnTo>
                    <a:lnTo>
                      <a:pt x="129" y="231"/>
                    </a:lnTo>
                    <a:lnTo>
                      <a:pt x="118" y="238"/>
                    </a:lnTo>
                    <a:lnTo>
                      <a:pt x="107" y="243"/>
                    </a:lnTo>
                    <a:lnTo>
                      <a:pt x="97" y="249"/>
                    </a:lnTo>
                    <a:lnTo>
                      <a:pt x="88" y="256"/>
                    </a:lnTo>
                    <a:lnTo>
                      <a:pt x="78" y="262"/>
                    </a:lnTo>
                    <a:lnTo>
                      <a:pt x="70" y="269"/>
                    </a:lnTo>
                    <a:lnTo>
                      <a:pt x="61" y="275"/>
                    </a:lnTo>
                    <a:lnTo>
                      <a:pt x="54" y="281"/>
                    </a:lnTo>
                    <a:lnTo>
                      <a:pt x="46" y="288"/>
                    </a:lnTo>
                    <a:lnTo>
                      <a:pt x="40" y="294"/>
                    </a:lnTo>
                    <a:lnTo>
                      <a:pt x="34" y="300"/>
                    </a:lnTo>
                    <a:lnTo>
                      <a:pt x="28" y="307"/>
                    </a:lnTo>
                    <a:lnTo>
                      <a:pt x="23" y="313"/>
                    </a:lnTo>
                    <a:lnTo>
                      <a:pt x="19" y="320"/>
                    </a:lnTo>
                    <a:lnTo>
                      <a:pt x="14" y="326"/>
                    </a:lnTo>
                    <a:lnTo>
                      <a:pt x="10" y="332"/>
                    </a:lnTo>
                    <a:lnTo>
                      <a:pt x="8" y="339"/>
                    </a:lnTo>
                    <a:lnTo>
                      <a:pt x="5" y="345"/>
                    </a:lnTo>
                    <a:lnTo>
                      <a:pt x="3" y="352"/>
                    </a:lnTo>
                    <a:lnTo>
                      <a:pt x="2" y="359"/>
                    </a:lnTo>
                    <a:lnTo>
                      <a:pt x="1" y="365"/>
                    </a:lnTo>
                    <a:lnTo>
                      <a:pt x="0" y="372"/>
                    </a:lnTo>
                    <a:lnTo>
                      <a:pt x="0" y="378"/>
                    </a:lnTo>
                    <a:lnTo>
                      <a:pt x="1" y="385"/>
                    </a:lnTo>
                    <a:lnTo>
                      <a:pt x="2" y="391"/>
                    </a:lnTo>
                    <a:lnTo>
                      <a:pt x="3" y="398"/>
                    </a:lnTo>
                    <a:lnTo>
                      <a:pt x="5" y="405"/>
                    </a:lnTo>
                    <a:lnTo>
                      <a:pt x="8" y="411"/>
                    </a:lnTo>
                    <a:lnTo>
                      <a:pt x="10" y="418"/>
                    </a:lnTo>
                    <a:lnTo>
                      <a:pt x="14" y="424"/>
                    </a:lnTo>
                    <a:lnTo>
                      <a:pt x="19" y="430"/>
                    </a:lnTo>
                    <a:lnTo>
                      <a:pt x="23" y="437"/>
                    </a:lnTo>
                    <a:lnTo>
                      <a:pt x="28" y="443"/>
                    </a:lnTo>
                    <a:lnTo>
                      <a:pt x="34" y="450"/>
                    </a:lnTo>
                    <a:lnTo>
                      <a:pt x="40" y="456"/>
                    </a:lnTo>
                    <a:lnTo>
                      <a:pt x="46" y="462"/>
                    </a:lnTo>
                    <a:lnTo>
                      <a:pt x="54" y="469"/>
                    </a:lnTo>
                    <a:lnTo>
                      <a:pt x="61" y="475"/>
                    </a:lnTo>
                    <a:lnTo>
                      <a:pt x="70" y="481"/>
                    </a:lnTo>
                    <a:lnTo>
                      <a:pt x="78" y="488"/>
                    </a:lnTo>
                    <a:lnTo>
                      <a:pt x="88" y="494"/>
                    </a:lnTo>
                    <a:lnTo>
                      <a:pt x="97" y="501"/>
                    </a:lnTo>
                    <a:lnTo>
                      <a:pt x="107" y="507"/>
                    </a:lnTo>
                    <a:lnTo>
                      <a:pt x="118" y="512"/>
                    </a:lnTo>
                    <a:lnTo>
                      <a:pt x="129" y="519"/>
                    </a:lnTo>
                    <a:lnTo>
                      <a:pt x="141" y="525"/>
                    </a:lnTo>
                    <a:lnTo>
                      <a:pt x="153" y="530"/>
                    </a:lnTo>
                    <a:lnTo>
                      <a:pt x="165" y="537"/>
                    </a:lnTo>
                    <a:lnTo>
                      <a:pt x="178" y="542"/>
                    </a:lnTo>
                    <a:lnTo>
                      <a:pt x="192" y="549"/>
                    </a:lnTo>
                    <a:lnTo>
                      <a:pt x="206" y="554"/>
                    </a:lnTo>
                    <a:lnTo>
                      <a:pt x="220" y="560"/>
                    </a:lnTo>
                    <a:lnTo>
                      <a:pt x="235" y="566"/>
                    </a:lnTo>
                    <a:lnTo>
                      <a:pt x="251" y="571"/>
                    </a:lnTo>
                    <a:lnTo>
                      <a:pt x="265" y="577"/>
                    </a:lnTo>
                    <a:lnTo>
                      <a:pt x="282" y="583"/>
                    </a:lnTo>
                    <a:lnTo>
                      <a:pt x="298" y="588"/>
                    </a:lnTo>
                    <a:lnTo>
                      <a:pt x="315" y="593"/>
                    </a:lnTo>
                    <a:lnTo>
                      <a:pt x="332" y="599"/>
                    </a:lnTo>
                    <a:lnTo>
                      <a:pt x="351" y="604"/>
                    </a:lnTo>
                    <a:lnTo>
                      <a:pt x="369" y="609"/>
                    </a:lnTo>
                    <a:lnTo>
                      <a:pt x="388" y="613"/>
                    </a:lnTo>
                    <a:lnTo>
                      <a:pt x="407" y="619"/>
                    </a:lnTo>
                    <a:lnTo>
                      <a:pt x="426" y="624"/>
                    </a:lnTo>
                    <a:lnTo>
                      <a:pt x="446" y="628"/>
                    </a:lnTo>
                    <a:lnTo>
                      <a:pt x="466" y="634"/>
                    </a:lnTo>
                    <a:lnTo>
                      <a:pt x="487" y="638"/>
                    </a:lnTo>
                    <a:lnTo>
                      <a:pt x="508" y="643"/>
                    </a:lnTo>
                    <a:lnTo>
                      <a:pt x="529" y="648"/>
                    </a:lnTo>
                    <a:lnTo>
                      <a:pt x="551" y="652"/>
                    </a:lnTo>
                    <a:lnTo>
                      <a:pt x="573" y="656"/>
                    </a:lnTo>
                    <a:lnTo>
                      <a:pt x="595" y="660"/>
                    </a:lnTo>
                    <a:lnTo>
                      <a:pt x="618" y="665"/>
                    </a:lnTo>
                    <a:lnTo>
                      <a:pt x="641" y="669"/>
                    </a:lnTo>
                    <a:lnTo>
                      <a:pt x="664" y="673"/>
                    </a:lnTo>
                    <a:lnTo>
                      <a:pt x="688" y="676"/>
                    </a:lnTo>
                    <a:lnTo>
                      <a:pt x="712" y="681"/>
                    </a:lnTo>
                    <a:lnTo>
                      <a:pt x="737" y="685"/>
                    </a:lnTo>
                    <a:lnTo>
                      <a:pt x="761" y="688"/>
                    </a:lnTo>
                    <a:lnTo>
                      <a:pt x="786" y="691"/>
                    </a:lnTo>
                    <a:lnTo>
                      <a:pt x="811" y="695"/>
                    </a:lnTo>
                    <a:lnTo>
                      <a:pt x="837" y="699"/>
                    </a:lnTo>
                    <a:lnTo>
                      <a:pt x="862" y="702"/>
                    </a:lnTo>
                    <a:lnTo>
                      <a:pt x="888" y="705"/>
                    </a:lnTo>
                    <a:lnTo>
                      <a:pt x="914" y="708"/>
                    </a:lnTo>
                    <a:lnTo>
                      <a:pt x="941" y="710"/>
                    </a:lnTo>
                    <a:lnTo>
                      <a:pt x="967" y="714"/>
                    </a:lnTo>
                    <a:lnTo>
                      <a:pt x="994" y="717"/>
                    </a:lnTo>
                    <a:lnTo>
                      <a:pt x="1021" y="719"/>
                    </a:lnTo>
                    <a:lnTo>
                      <a:pt x="1048" y="722"/>
                    </a:lnTo>
                    <a:lnTo>
                      <a:pt x="1076" y="724"/>
                    </a:lnTo>
                    <a:lnTo>
                      <a:pt x="1104" y="726"/>
                    </a:lnTo>
                    <a:lnTo>
                      <a:pt x="1131" y="728"/>
                    </a:lnTo>
                    <a:lnTo>
                      <a:pt x="1159" y="731"/>
                    </a:lnTo>
                    <a:lnTo>
                      <a:pt x="1188" y="733"/>
                    </a:lnTo>
                    <a:lnTo>
                      <a:pt x="1215" y="735"/>
                    </a:lnTo>
                    <a:lnTo>
                      <a:pt x="1244" y="737"/>
                    </a:lnTo>
                    <a:lnTo>
                      <a:pt x="1273" y="738"/>
                    </a:lnTo>
                    <a:lnTo>
                      <a:pt x="1301" y="740"/>
                    </a:lnTo>
                    <a:lnTo>
                      <a:pt x="1330" y="741"/>
                    </a:lnTo>
                    <a:lnTo>
                      <a:pt x="1359" y="742"/>
                    </a:lnTo>
                    <a:lnTo>
                      <a:pt x="1389" y="743"/>
                    </a:lnTo>
                    <a:lnTo>
                      <a:pt x="1417" y="744"/>
                    </a:lnTo>
                    <a:lnTo>
                      <a:pt x="1446" y="746"/>
                    </a:lnTo>
                    <a:lnTo>
                      <a:pt x="1476" y="747"/>
                    </a:lnTo>
                    <a:lnTo>
                      <a:pt x="1506" y="748"/>
                    </a:lnTo>
                    <a:lnTo>
                      <a:pt x="1534" y="748"/>
                    </a:lnTo>
                    <a:lnTo>
                      <a:pt x="1564" y="749"/>
                    </a:lnTo>
                    <a:lnTo>
                      <a:pt x="1594" y="749"/>
                    </a:lnTo>
                    <a:lnTo>
                      <a:pt x="1624" y="750"/>
                    </a:lnTo>
                    <a:lnTo>
                      <a:pt x="1652" y="750"/>
                    </a:lnTo>
                    <a:lnTo>
                      <a:pt x="1682" y="750"/>
                    </a:lnTo>
                    <a:lnTo>
                      <a:pt x="1712" y="750"/>
                    </a:lnTo>
                    <a:lnTo>
                      <a:pt x="1742" y="750"/>
                    </a:lnTo>
                    <a:lnTo>
                      <a:pt x="1772" y="750"/>
                    </a:lnTo>
                    <a:lnTo>
                      <a:pt x="1800" y="749"/>
                    </a:lnTo>
                    <a:lnTo>
                      <a:pt x="1830" y="749"/>
                    </a:lnTo>
                    <a:lnTo>
                      <a:pt x="1860" y="748"/>
                    </a:lnTo>
                    <a:lnTo>
                      <a:pt x="1889" y="748"/>
                    </a:lnTo>
                    <a:lnTo>
                      <a:pt x="1918" y="747"/>
                    </a:lnTo>
                    <a:lnTo>
                      <a:pt x="1948" y="746"/>
                    </a:lnTo>
                    <a:lnTo>
                      <a:pt x="1977" y="744"/>
                    </a:lnTo>
                    <a:lnTo>
                      <a:pt x="2006" y="743"/>
                    </a:lnTo>
                    <a:lnTo>
                      <a:pt x="2035" y="742"/>
                    </a:lnTo>
                    <a:lnTo>
                      <a:pt x="2064" y="740"/>
                    </a:lnTo>
                    <a:lnTo>
                      <a:pt x="2093" y="739"/>
                    </a:lnTo>
                    <a:lnTo>
                      <a:pt x="2121" y="737"/>
                    </a:lnTo>
                    <a:lnTo>
                      <a:pt x="2150" y="736"/>
                    </a:lnTo>
                    <a:lnTo>
                      <a:pt x="2178" y="734"/>
                    </a:lnTo>
                    <a:lnTo>
                      <a:pt x="2207" y="732"/>
                    </a:lnTo>
                    <a:lnTo>
                      <a:pt x="2234" y="730"/>
                    </a:lnTo>
                    <a:lnTo>
                      <a:pt x="2263" y="727"/>
                    </a:lnTo>
                    <a:lnTo>
                      <a:pt x="2291" y="725"/>
                    </a:lnTo>
                    <a:lnTo>
                      <a:pt x="2318" y="723"/>
                    </a:lnTo>
                    <a:lnTo>
                      <a:pt x="2345" y="720"/>
                    </a:lnTo>
                    <a:lnTo>
                      <a:pt x="2372" y="718"/>
                    </a:lnTo>
                    <a:lnTo>
                      <a:pt x="2399" y="715"/>
                    </a:lnTo>
                    <a:lnTo>
                      <a:pt x="2426" y="712"/>
                    </a:lnTo>
                    <a:lnTo>
                      <a:pt x="2452" y="709"/>
                    </a:lnTo>
                    <a:lnTo>
                      <a:pt x="2479" y="706"/>
                    </a:lnTo>
                    <a:lnTo>
                      <a:pt x="2504" y="703"/>
                    </a:lnTo>
                    <a:lnTo>
                      <a:pt x="2531" y="700"/>
                    </a:lnTo>
                    <a:lnTo>
                      <a:pt x="2556" y="697"/>
                    </a:lnTo>
                    <a:lnTo>
                      <a:pt x="2581" y="693"/>
                    </a:lnTo>
                    <a:lnTo>
                      <a:pt x="2606" y="690"/>
                    </a:lnTo>
                    <a:lnTo>
                      <a:pt x="2631" y="686"/>
                    </a:lnTo>
                    <a:lnTo>
                      <a:pt x="2655" y="683"/>
                    </a:lnTo>
                    <a:lnTo>
                      <a:pt x="2680" y="678"/>
                    </a:lnTo>
                    <a:lnTo>
                      <a:pt x="2703" y="675"/>
                    </a:lnTo>
                    <a:lnTo>
                      <a:pt x="2727" y="671"/>
                    </a:lnTo>
                    <a:lnTo>
                      <a:pt x="2750" y="667"/>
                    </a:lnTo>
                    <a:lnTo>
                      <a:pt x="2773" y="662"/>
                    </a:lnTo>
                    <a:lnTo>
                      <a:pt x="2796" y="658"/>
                    </a:lnTo>
                    <a:lnTo>
                      <a:pt x="2818" y="654"/>
                    </a:lnTo>
                    <a:lnTo>
                      <a:pt x="2839" y="650"/>
                    </a:lnTo>
                    <a:lnTo>
                      <a:pt x="2861" y="645"/>
                    </a:lnTo>
                    <a:lnTo>
                      <a:pt x="2882" y="640"/>
                    </a:lnTo>
                    <a:lnTo>
                      <a:pt x="2903" y="636"/>
                    </a:lnTo>
                    <a:lnTo>
                      <a:pt x="2923" y="632"/>
                    </a:lnTo>
                    <a:lnTo>
                      <a:pt x="2944" y="626"/>
                    </a:lnTo>
                    <a:lnTo>
                      <a:pt x="2963" y="621"/>
                    </a:lnTo>
                    <a:lnTo>
                      <a:pt x="2982" y="617"/>
                    </a:lnTo>
                    <a:lnTo>
                      <a:pt x="3001" y="611"/>
                    </a:lnTo>
                    <a:lnTo>
                      <a:pt x="3020" y="606"/>
                    </a:lnTo>
                    <a:lnTo>
                      <a:pt x="3037" y="601"/>
                    </a:lnTo>
                    <a:lnTo>
                      <a:pt x="3055" y="595"/>
                    </a:lnTo>
                    <a:lnTo>
                      <a:pt x="3072" y="590"/>
                    </a:lnTo>
                    <a:lnTo>
                      <a:pt x="3089" y="585"/>
                    </a:lnTo>
                    <a:lnTo>
                      <a:pt x="3105" y="579"/>
                    </a:lnTo>
                    <a:lnTo>
                      <a:pt x="3121" y="574"/>
                    </a:lnTo>
                    <a:lnTo>
                      <a:pt x="3137" y="569"/>
                    </a:lnTo>
                    <a:lnTo>
                      <a:pt x="3152" y="562"/>
                    </a:lnTo>
                    <a:lnTo>
                      <a:pt x="3167" y="557"/>
                    </a:lnTo>
                    <a:lnTo>
                      <a:pt x="3181" y="552"/>
                    </a:lnTo>
                    <a:lnTo>
                      <a:pt x="3195" y="545"/>
                    </a:lnTo>
                    <a:lnTo>
                      <a:pt x="3207" y="540"/>
                    </a:lnTo>
                    <a:lnTo>
                      <a:pt x="3220" y="534"/>
                    </a:lnTo>
                    <a:lnTo>
                      <a:pt x="3233" y="528"/>
                    </a:lnTo>
                    <a:lnTo>
                      <a:pt x="3245" y="522"/>
                    </a:lnTo>
                    <a:lnTo>
                      <a:pt x="3256" y="516"/>
                    </a:lnTo>
                    <a:lnTo>
                      <a:pt x="3267" y="509"/>
                    </a:lnTo>
                    <a:lnTo>
                      <a:pt x="3278" y="504"/>
                    </a:lnTo>
                    <a:lnTo>
                      <a:pt x="3287" y="497"/>
                    </a:lnTo>
                    <a:lnTo>
                      <a:pt x="3297" y="491"/>
                    </a:lnTo>
                    <a:lnTo>
                      <a:pt x="3305" y="485"/>
                    </a:lnTo>
                    <a:lnTo>
                      <a:pt x="3314" y="478"/>
                    </a:lnTo>
                    <a:lnTo>
                      <a:pt x="3322" y="472"/>
                    </a:lnTo>
                    <a:lnTo>
                      <a:pt x="3330" y="465"/>
                    </a:lnTo>
                    <a:lnTo>
                      <a:pt x="3336" y="459"/>
                    </a:lnTo>
                    <a:lnTo>
                      <a:pt x="3342" y="453"/>
                    </a:lnTo>
                    <a:lnTo>
                      <a:pt x="3349" y="446"/>
                    </a:lnTo>
                    <a:lnTo>
                      <a:pt x="3354" y="440"/>
                    </a:lnTo>
                    <a:lnTo>
                      <a:pt x="3359" y="434"/>
                    </a:lnTo>
                    <a:lnTo>
                      <a:pt x="3364" y="427"/>
                    </a:lnTo>
                    <a:lnTo>
                      <a:pt x="3367" y="421"/>
                    </a:lnTo>
                    <a:lnTo>
                      <a:pt x="3370" y="414"/>
                    </a:lnTo>
                    <a:lnTo>
                      <a:pt x="3373" y="408"/>
                    </a:lnTo>
                    <a:lnTo>
                      <a:pt x="3375" y="402"/>
                    </a:lnTo>
                    <a:lnTo>
                      <a:pt x="3378" y="394"/>
                    </a:lnTo>
                    <a:lnTo>
                      <a:pt x="3379" y="388"/>
                    </a:lnTo>
                    <a:lnTo>
                      <a:pt x="3380" y="381"/>
                    </a:lnTo>
                    <a:lnTo>
                      <a:pt x="3380" y="375"/>
                    </a:lnTo>
                    <a:close/>
                  </a:path>
                </a:pathLst>
              </a:custGeom>
              <a:solidFill>
                <a:srgbClr val="E78778"/>
              </a:solidFill>
              <a:ln w="9525">
                <a:noFill/>
                <a:round/>
                <a:headEnd/>
                <a:tailEnd/>
              </a:ln>
            </p:spPr>
            <p:txBody>
              <a:bodyPr/>
              <a:lstStyle/>
              <a:p>
                <a:endParaRPr lang="ko-KR" altLang="en-US"/>
              </a:p>
            </p:txBody>
          </p:sp>
          <p:sp>
            <p:nvSpPr>
              <p:cNvPr id="3098" name="Freeform 18"/>
              <p:cNvSpPr>
                <a:spLocks/>
              </p:cNvSpPr>
              <p:nvPr/>
            </p:nvSpPr>
            <p:spPr bwMode="auto">
              <a:xfrm>
                <a:off x="431" y="2318"/>
                <a:ext cx="536" cy="128"/>
              </a:xfrm>
              <a:custGeom>
                <a:avLst/>
                <a:gdLst>
                  <a:gd name="T0" fmla="*/ 0 w 3312"/>
                  <a:gd name="T1" fmla="*/ 0 h 749"/>
                  <a:gd name="T2" fmla="*/ 0 w 3312"/>
                  <a:gd name="T3" fmla="*/ 0 h 749"/>
                  <a:gd name="T4" fmla="*/ 0 w 3312"/>
                  <a:gd name="T5" fmla="*/ 0 h 749"/>
                  <a:gd name="T6" fmla="*/ 0 w 3312"/>
                  <a:gd name="T7" fmla="*/ 0 h 749"/>
                  <a:gd name="T8" fmla="*/ 0 w 3312"/>
                  <a:gd name="T9" fmla="*/ 0 h 749"/>
                  <a:gd name="T10" fmla="*/ 0 w 3312"/>
                  <a:gd name="T11" fmla="*/ 0 h 749"/>
                  <a:gd name="T12" fmla="*/ 0 w 3312"/>
                  <a:gd name="T13" fmla="*/ 0 h 749"/>
                  <a:gd name="T14" fmla="*/ 0 w 3312"/>
                  <a:gd name="T15" fmla="*/ 0 h 749"/>
                  <a:gd name="T16" fmla="*/ 0 w 3312"/>
                  <a:gd name="T17" fmla="*/ 0 h 749"/>
                  <a:gd name="T18" fmla="*/ 0 w 3312"/>
                  <a:gd name="T19" fmla="*/ 0 h 749"/>
                  <a:gd name="T20" fmla="*/ 0 w 3312"/>
                  <a:gd name="T21" fmla="*/ 0 h 749"/>
                  <a:gd name="T22" fmla="*/ 0 w 3312"/>
                  <a:gd name="T23" fmla="*/ 0 h 749"/>
                  <a:gd name="T24" fmla="*/ 0 w 3312"/>
                  <a:gd name="T25" fmla="*/ 0 h 749"/>
                  <a:gd name="T26" fmla="*/ 0 w 3312"/>
                  <a:gd name="T27" fmla="*/ 0 h 749"/>
                  <a:gd name="T28" fmla="*/ 0 w 3312"/>
                  <a:gd name="T29" fmla="*/ 0 h 749"/>
                  <a:gd name="T30" fmla="*/ 0 w 3312"/>
                  <a:gd name="T31" fmla="*/ 0 h 749"/>
                  <a:gd name="T32" fmla="*/ 0 w 3312"/>
                  <a:gd name="T33" fmla="*/ 0 h 749"/>
                  <a:gd name="T34" fmla="*/ 0 w 3312"/>
                  <a:gd name="T35" fmla="*/ 0 h 749"/>
                  <a:gd name="T36" fmla="*/ 0 w 3312"/>
                  <a:gd name="T37" fmla="*/ 0 h 749"/>
                  <a:gd name="T38" fmla="*/ 0 w 3312"/>
                  <a:gd name="T39" fmla="*/ 0 h 749"/>
                  <a:gd name="T40" fmla="*/ 0 w 3312"/>
                  <a:gd name="T41" fmla="*/ 0 h 749"/>
                  <a:gd name="T42" fmla="*/ 0 w 3312"/>
                  <a:gd name="T43" fmla="*/ 0 h 749"/>
                  <a:gd name="T44" fmla="*/ 0 w 3312"/>
                  <a:gd name="T45" fmla="*/ 0 h 749"/>
                  <a:gd name="T46" fmla="*/ 0 w 3312"/>
                  <a:gd name="T47" fmla="*/ 0 h 749"/>
                  <a:gd name="T48" fmla="*/ 0 w 3312"/>
                  <a:gd name="T49" fmla="*/ 0 h 749"/>
                  <a:gd name="T50" fmla="*/ 0 w 3312"/>
                  <a:gd name="T51" fmla="*/ 0 h 749"/>
                  <a:gd name="T52" fmla="*/ 0 w 3312"/>
                  <a:gd name="T53" fmla="*/ 0 h 749"/>
                  <a:gd name="T54" fmla="*/ 0 w 3312"/>
                  <a:gd name="T55" fmla="*/ 0 h 749"/>
                  <a:gd name="T56" fmla="*/ 0 w 3312"/>
                  <a:gd name="T57" fmla="*/ 0 h 749"/>
                  <a:gd name="T58" fmla="*/ 0 w 3312"/>
                  <a:gd name="T59" fmla="*/ 0 h 749"/>
                  <a:gd name="T60" fmla="*/ 0 w 3312"/>
                  <a:gd name="T61" fmla="*/ 0 h 749"/>
                  <a:gd name="T62" fmla="*/ 0 w 3312"/>
                  <a:gd name="T63" fmla="*/ 0 h 749"/>
                  <a:gd name="T64" fmla="*/ 0 w 3312"/>
                  <a:gd name="T65" fmla="*/ 0 h 749"/>
                  <a:gd name="T66" fmla="*/ 0 w 3312"/>
                  <a:gd name="T67" fmla="*/ 0 h 749"/>
                  <a:gd name="T68" fmla="*/ 0 w 3312"/>
                  <a:gd name="T69" fmla="*/ 0 h 749"/>
                  <a:gd name="T70" fmla="*/ 0 w 3312"/>
                  <a:gd name="T71" fmla="*/ 0 h 749"/>
                  <a:gd name="T72" fmla="*/ 0 w 3312"/>
                  <a:gd name="T73" fmla="*/ 0 h 749"/>
                  <a:gd name="T74" fmla="*/ 0 w 3312"/>
                  <a:gd name="T75" fmla="*/ 0 h 749"/>
                  <a:gd name="T76" fmla="*/ 0 w 3312"/>
                  <a:gd name="T77" fmla="*/ 0 h 749"/>
                  <a:gd name="T78" fmla="*/ 0 w 3312"/>
                  <a:gd name="T79" fmla="*/ 0 h 749"/>
                  <a:gd name="T80" fmla="*/ 0 w 3312"/>
                  <a:gd name="T81" fmla="*/ 0 h 749"/>
                  <a:gd name="T82" fmla="*/ 0 w 3312"/>
                  <a:gd name="T83" fmla="*/ 0 h 749"/>
                  <a:gd name="T84" fmla="*/ 0 w 3312"/>
                  <a:gd name="T85" fmla="*/ 0 h 749"/>
                  <a:gd name="T86" fmla="*/ 0 w 3312"/>
                  <a:gd name="T87" fmla="*/ 0 h 749"/>
                  <a:gd name="T88" fmla="*/ 0 w 3312"/>
                  <a:gd name="T89" fmla="*/ 0 h 749"/>
                  <a:gd name="T90" fmla="*/ 0 w 3312"/>
                  <a:gd name="T91" fmla="*/ 0 h 749"/>
                  <a:gd name="T92" fmla="*/ 0 w 3312"/>
                  <a:gd name="T93" fmla="*/ 0 h 749"/>
                  <a:gd name="T94" fmla="*/ 0 w 3312"/>
                  <a:gd name="T95" fmla="*/ 0 h 749"/>
                  <a:gd name="T96" fmla="*/ 0 w 3312"/>
                  <a:gd name="T97" fmla="*/ 0 h 749"/>
                  <a:gd name="T98" fmla="*/ 0 w 3312"/>
                  <a:gd name="T99" fmla="*/ 0 h 749"/>
                  <a:gd name="T100" fmla="*/ 0 w 3312"/>
                  <a:gd name="T101" fmla="*/ 0 h 749"/>
                  <a:gd name="T102" fmla="*/ 0 w 3312"/>
                  <a:gd name="T103" fmla="*/ 0 h 749"/>
                  <a:gd name="T104" fmla="*/ 0 w 3312"/>
                  <a:gd name="T105" fmla="*/ 0 h 749"/>
                  <a:gd name="T106" fmla="*/ 0 w 3312"/>
                  <a:gd name="T107" fmla="*/ 0 h 749"/>
                  <a:gd name="T108" fmla="*/ 0 w 3312"/>
                  <a:gd name="T109" fmla="*/ 0 h 749"/>
                  <a:gd name="T110" fmla="*/ 0 w 3312"/>
                  <a:gd name="T111" fmla="*/ 0 h 749"/>
                  <a:gd name="T112" fmla="*/ 0 w 3312"/>
                  <a:gd name="T113" fmla="*/ 0 h 749"/>
                  <a:gd name="T114" fmla="*/ 0 w 3312"/>
                  <a:gd name="T115" fmla="*/ 0 h 749"/>
                  <a:gd name="T116" fmla="*/ 0 w 3312"/>
                  <a:gd name="T117" fmla="*/ 0 h 749"/>
                  <a:gd name="T118" fmla="*/ 0 w 3312"/>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12"/>
                  <a:gd name="T181" fmla="*/ 0 h 749"/>
                  <a:gd name="T182" fmla="*/ 3312 w 3312"/>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12" h="749">
                    <a:moveTo>
                      <a:pt x="3312" y="374"/>
                    </a:moveTo>
                    <a:lnTo>
                      <a:pt x="3312" y="368"/>
                    </a:lnTo>
                    <a:lnTo>
                      <a:pt x="3311" y="362"/>
                    </a:lnTo>
                    <a:lnTo>
                      <a:pt x="3310" y="354"/>
                    </a:lnTo>
                    <a:lnTo>
                      <a:pt x="3307" y="348"/>
                    </a:lnTo>
                    <a:lnTo>
                      <a:pt x="3305" y="341"/>
                    </a:lnTo>
                    <a:lnTo>
                      <a:pt x="3302" y="335"/>
                    </a:lnTo>
                    <a:lnTo>
                      <a:pt x="3299" y="329"/>
                    </a:lnTo>
                    <a:lnTo>
                      <a:pt x="3296" y="322"/>
                    </a:lnTo>
                    <a:lnTo>
                      <a:pt x="3292" y="316"/>
                    </a:lnTo>
                    <a:lnTo>
                      <a:pt x="3286" y="309"/>
                    </a:lnTo>
                    <a:lnTo>
                      <a:pt x="3281" y="303"/>
                    </a:lnTo>
                    <a:lnTo>
                      <a:pt x="3276" y="297"/>
                    </a:lnTo>
                    <a:lnTo>
                      <a:pt x="3269" y="290"/>
                    </a:lnTo>
                    <a:lnTo>
                      <a:pt x="3262" y="284"/>
                    </a:lnTo>
                    <a:lnTo>
                      <a:pt x="3254" y="277"/>
                    </a:lnTo>
                    <a:lnTo>
                      <a:pt x="3247" y="271"/>
                    </a:lnTo>
                    <a:lnTo>
                      <a:pt x="3238" y="265"/>
                    </a:lnTo>
                    <a:lnTo>
                      <a:pt x="3230" y="258"/>
                    </a:lnTo>
                    <a:lnTo>
                      <a:pt x="3221" y="252"/>
                    </a:lnTo>
                    <a:lnTo>
                      <a:pt x="3211" y="246"/>
                    </a:lnTo>
                    <a:lnTo>
                      <a:pt x="3201" y="239"/>
                    </a:lnTo>
                    <a:lnTo>
                      <a:pt x="3190" y="234"/>
                    </a:lnTo>
                    <a:lnTo>
                      <a:pt x="3179" y="227"/>
                    </a:lnTo>
                    <a:lnTo>
                      <a:pt x="3167" y="221"/>
                    </a:lnTo>
                    <a:lnTo>
                      <a:pt x="3155" y="216"/>
                    </a:lnTo>
                    <a:lnTo>
                      <a:pt x="3143" y="209"/>
                    </a:lnTo>
                    <a:lnTo>
                      <a:pt x="3130" y="204"/>
                    </a:lnTo>
                    <a:lnTo>
                      <a:pt x="3117" y="198"/>
                    </a:lnTo>
                    <a:lnTo>
                      <a:pt x="3103" y="192"/>
                    </a:lnTo>
                    <a:lnTo>
                      <a:pt x="3088" y="186"/>
                    </a:lnTo>
                    <a:lnTo>
                      <a:pt x="3073" y="181"/>
                    </a:lnTo>
                    <a:lnTo>
                      <a:pt x="3059" y="175"/>
                    </a:lnTo>
                    <a:lnTo>
                      <a:pt x="3043" y="170"/>
                    </a:lnTo>
                    <a:lnTo>
                      <a:pt x="3027" y="165"/>
                    </a:lnTo>
                    <a:lnTo>
                      <a:pt x="3011" y="159"/>
                    </a:lnTo>
                    <a:lnTo>
                      <a:pt x="2994" y="154"/>
                    </a:lnTo>
                    <a:lnTo>
                      <a:pt x="2977" y="149"/>
                    </a:lnTo>
                    <a:lnTo>
                      <a:pt x="2959" y="143"/>
                    </a:lnTo>
                    <a:lnTo>
                      <a:pt x="2941" y="138"/>
                    </a:lnTo>
                    <a:lnTo>
                      <a:pt x="2922" y="133"/>
                    </a:lnTo>
                    <a:lnTo>
                      <a:pt x="2903" y="127"/>
                    </a:lnTo>
                    <a:lnTo>
                      <a:pt x="2884" y="123"/>
                    </a:lnTo>
                    <a:lnTo>
                      <a:pt x="2864" y="118"/>
                    </a:lnTo>
                    <a:lnTo>
                      <a:pt x="2845" y="114"/>
                    </a:lnTo>
                    <a:lnTo>
                      <a:pt x="2824" y="108"/>
                    </a:lnTo>
                    <a:lnTo>
                      <a:pt x="2803" y="104"/>
                    </a:lnTo>
                    <a:lnTo>
                      <a:pt x="2782" y="100"/>
                    </a:lnTo>
                    <a:lnTo>
                      <a:pt x="2761" y="95"/>
                    </a:lnTo>
                    <a:lnTo>
                      <a:pt x="2740" y="91"/>
                    </a:lnTo>
                    <a:lnTo>
                      <a:pt x="2717" y="87"/>
                    </a:lnTo>
                    <a:lnTo>
                      <a:pt x="2695" y="83"/>
                    </a:lnTo>
                    <a:lnTo>
                      <a:pt x="2671" y="78"/>
                    </a:lnTo>
                    <a:lnTo>
                      <a:pt x="2649" y="74"/>
                    </a:lnTo>
                    <a:lnTo>
                      <a:pt x="2626" y="71"/>
                    </a:lnTo>
                    <a:lnTo>
                      <a:pt x="2601" y="67"/>
                    </a:lnTo>
                    <a:lnTo>
                      <a:pt x="2578" y="63"/>
                    </a:lnTo>
                    <a:lnTo>
                      <a:pt x="2553" y="59"/>
                    </a:lnTo>
                    <a:lnTo>
                      <a:pt x="2529" y="56"/>
                    </a:lnTo>
                    <a:lnTo>
                      <a:pt x="2504" y="53"/>
                    </a:lnTo>
                    <a:lnTo>
                      <a:pt x="2479" y="50"/>
                    </a:lnTo>
                    <a:lnTo>
                      <a:pt x="2454" y="46"/>
                    </a:lnTo>
                    <a:lnTo>
                      <a:pt x="2429" y="43"/>
                    </a:lnTo>
                    <a:lnTo>
                      <a:pt x="2402" y="40"/>
                    </a:lnTo>
                    <a:lnTo>
                      <a:pt x="2377" y="37"/>
                    </a:lnTo>
                    <a:lnTo>
                      <a:pt x="2350" y="34"/>
                    </a:lnTo>
                    <a:lnTo>
                      <a:pt x="2325" y="32"/>
                    </a:lnTo>
                    <a:lnTo>
                      <a:pt x="2298" y="28"/>
                    </a:lnTo>
                    <a:lnTo>
                      <a:pt x="2270" y="26"/>
                    </a:lnTo>
                    <a:lnTo>
                      <a:pt x="2244" y="24"/>
                    </a:lnTo>
                    <a:lnTo>
                      <a:pt x="2216" y="22"/>
                    </a:lnTo>
                    <a:lnTo>
                      <a:pt x="2190" y="20"/>
                    </a:lnTo>
                    <a:lnTo>
                      <a:pt x="2162" y="18"/>
                    </a:lnTo>
                    <a:lnTo>
                      <a:pt x="2134" y="16"/>
                    </a:lnTo>
                    <a:lnTo>
                      <a:pt x="2107" y="13"/>
                    </a:lnTo>
                    <a:lnTo>
                      <a:pt x="2078" y="12"/>
                    </a:lnTo>
                    <a:lnTo>
                      <a:pt x="2050" y="10"/>
                    </a:lnTo>
                    <a:lnTo>
                      <a:pt x="2022" y="9"/>
                    </a:lnTo>
                    <a:lnTo>
                      <a:pt x="1994" y="7"/>
                    </a:lnTo>
                    <a:lnTo>
                      <a:pt x="1965" y="6"/>
                    </a:lnTo>
                    <a:lnTo>
                      <a:pt x="1936" y="5"/>
                    </a:lnTo>
                    <a:lnTo>
                      <a:pt x="1908" y="4"/>
                    </a:lnTo>
                    <a:lnTo>
                      <a:pt x="1879" y="3"/>
                    </a:lnTo>
                    <a:lnTo>
                      <a:pt x="1850" y="2"/>
                    </a:lnTo>
                    <a:lnTo>
                      <a:pt x="1822" y="2"/>
                    </a:lnTo>
                    <a:lnTo>
                      <a:pt x="1793" y="1"/>
                    </a:lnTo>
                    <a:lnTo>
                      <a:pt x="1764" y="1"/>
                    </a:lnTo>
                    <a:lnTo>
                      <a:pt x="1735" y="0"/>
                    </a:lnTo>
                    <a:lnTo>
                      <a:pt x="1707" y="0"/>
                    </a:lnTo>
                    <a:lnTo>
                      <a:pt x="1677" y="0"/>
                    </a:lnTo>
                    <a:lnTo>
                      <a:pt x="1648" y="0"/>
                    </a:lnTo>
                    <a:lnTo>
                      <a:pt x="1620" y="0"/>
                    </a:lnTo>
                    <a:lnTo>
                      <a:pt x="1591" y="0"/>
                    </a:lnTo>
                    <a:lnTo>
                      <a:pt x="1561" y="0"/>
                    </a:lnTo>
                    <a:lnTo>
                      <a:pt x="1532" y="1"/>
                    </a:lnTo>
                    <a:lnTo>
                      <a:pt x="1504" y="1"/>
                    </a:lnTo>
                    <a:lnTo>
                      <a:pt x="1475" y="2"/>
                    </a:lnTo>
                    <a:lnTo>
                      <a:pt x="1446" y="3"/>
                    </a:lnTo>
                    <a:lnTo>
                      <a:pt x="1417" y="4"/>
                    </a:lnTo>
                    <a:lnTo>
                      <a:pt x="1389" y="5"/>
                    </a:lnTo>
                    <a:lnTo>
                      <a:pt x="1360" y="6"/>
                    </a:lnTo>
                    <a:lnTo>
                      <a:pt x="1331" y="7"/>
                    </a:lnTo>
                    <a:lnTo>
                      <a:pt x="1304" y="8"/>
                    </a:lnTo>
                    <a:lnTo>
                      <a:pt x="1275" y="9"/>
                    </a:lnTo>
                    <a:lnTo>
                      <a:pt x="1247" y="11"/>
                    </a:lnTo>
                    <a:lnTo>
                      <a:pt x="1219" y="12"/>
                    </a:lnTo>
                    <a:lnTo>
                      <a:pt x="1191" y="14"/>
                    </a:lnTo>
                    <a:lnTo>
                      <a:pt x="1163" y="17"/>
                    </a:lnTo>
                    <a:lnTo>
                      <a:pt x="1136" y="19"/>
                    </a:lnTo>
                    <a:lnTo>
                      <a:pt x="1108" y="21"/>
                    </a:lnTo>
                    <a:lnTo>
                      <a:pt x="1080" y="23"/>
                    </a:lnTo>
                    <a:lnTo>
                      <a:pt x="1054" y="25"/>
                    </a:lnTo>
                    <a:lnTo>
                      <a:pt x="1027" y="27"/>
                    </a:lnTo>
                    <a:lnTo>
                      <a:pt x="1001" y="30"/>
                    </a:lnTo>
                    <a:lnTo>
                      <a:pt x="974" y="33"/>
                    </a:lnTo>
                    <a:lnTo>
                      <a:pt x="947" y="36"/>
                    </a:lnTo>
                    <a:lnTo>
                      <a:pt x="921" y="38"/>
                    </a:lnTo>
                    <a:lnTo>
                      <a:pt x="895" y="41"/>
                    </a:lnTo>
                    <a:lnTo>
                      <a:pt x="870" y="44"/>
                    </a:lnTo>
                    <a:lnTo>
                      <a:pt x="844" y="48"/>
                    </a:lnTo>
                    <a:lnTo>
                      <a:pt x="819" y="51"/>
                    </a:lnTo>
                    <a:lnTo>
                      <a:pt x="794" y="54"/>
                    </a:lnTo>
                    <a:lnTo>
                      <a:pt x="770" y="58"/>
                    </a:lnTo>
                    <a:lnTo>
                      <a:pt x="745" y="61"/>
                    </a:lnTo>
                    <a:lnTo>
                      <a:pt x="721" y="65"/>
                    </a:lnTo>
                    <a:lnTo>
                      <a:pt x="697" y="69"/>
                    </a:lnTo>
                    <a:lnTo>
                      <a:pt x="674" y="72"/>
                    </a:lnTo>
                    <a:lnTo>
                      <a:pt x="651" y="76"/>
                    </a:lnTo>
                    <a:lnTo>
                      <a:pt x="628" y="81"/>
                    </a:lnTo>
                    <a:lnTo>
                      <a:pt x="605" y="85"/>
                    </a:lnTo>
                    <a:lnTo>
                      <a:pt x="583" y="89"/>
                    </a:lnTo>
                    <a:lnTo>
                      <a:pt x="561" y="93"/>
                    </a:lnTo>
                    <a:lnTo>
                      <a:pt x="540" y="98"/>
                    </a:lnTo>
                    <a:lnTo>
                      <a:pt x="519" y="102"/>
                    </a:lnTo>
                    <a:lnTo>
                      <a:pt x="497" y="106"/>
                    </a:lnTo>
                    <a:lnTo>
                      <a:pt x="477" y="111"/>
                    </a:lnTo>
                    <a:lnTo>
                      <a:pt x="457" y="116"/>
                    </a:lnTo>
                    <a:lnTo>
                      <a:pt x="437" y="121"/>
                    </a:lnTo>
                    <a:lnTo>
                      <a:pt x="418" y="125"/>
                    </a:lnTo>
                    <a:lnTo>
                      <a:pt x="399" y="131"/>
                    </a:lnTo>
                    <a:lnTo>
                      <a:pt x="379" y="135"/>
                    </a:lnTo>
                    <a:lnTo>
                      <a:pt x="361" y="140"/>
                    </a:lnTo>
                    <a:lnTo>
                      <a:pt x="343" y="145"/>
                    </a:lnTo>
                    <a:lnTo>
                      <a:pt x="326" y="151"/>
                    </a:lnTo>
                    <a:lnTo>
                      <a:pt x="309" y="156"/>
                    </a:lnTo>
                    <a:lnTo>
                      <a:pt x="292" y="161"/>
                    </a:lnTo>
                    <a:lnTo>
                      <a:pt x="276" y="167"/>
                    </a:lnTo>
                    <a:lnTo>
                      <a:pt x="260" y="172"/>
                    </a:lnTo>
                    <a:lnTo>
                      <a:pt x="244" y="178"/>
                    </a:lnTo>
                    <a:lnTo>
                      <a:pt x="229" y="184"/>
                    </a:lnTo>
                    <a:lnTo>
                      <a:pt x="216" y="189"/>
                    </a:lnTo>
                    <a:lnTo>
                      <a:pt x="202" y="195"/>
                    </a:lnTo>
                    <a:lnTo>
                      <a:pt x="188" y="201"/>
                    </a:lnTo>
                    <a:lnTo>
                      <a:pt x="174" y="206"/>
                    </a:lnTo>
                    <a:lnTo>
                      <a:pt x="161" y="213"/>
                    </a:lnTo>
                    <a:lnTo>
                      <a:pt x="150" y="219"/>
                    </a:lnTo>
                    <a:lnTo>
                      <a:pt x="138" y="224"/>
                    </a:lnTo>
                    <a:lnTo>
                      <a:pt x="126" y="231"/>
                    </a:lnTo>
                    <a:lnTo>
                      <a:pt x="116" y="237"/>
                    </a:lnTo>
                    <a:lnTo>
                      <a:pt x="105" y="242"/>
                    </a:lnTo>
                    <a:lnTo>
                      <a:pt x="95" y="249"/>
                    </a:lnTo>
                    <a:lnTo>
                      <a:pt x="86" y="255"/>
                    </a:lnTo>
                    <a:lnTo>
                      <a:pt x="76" y="262"/>
                    </a:lnTo>
                    <a:lnTo>
                      <a:pt x="68" y="268"/>
                    </a:lnTo>
                    <a:lnTo>
                      <a:pt x="60" y="274"/>
                    </a:lnTo>
                    <a:lnTo>
                      <a:pt x="53" y="281"/>
                    </a:lnTo>
                    <a:lnTo>
                      <a:pt x="45" y="287"/>
                    </a:lnTo>
                    <a:lnTo>
                      <a:pt x="39" y="293"/>
                    </a:lnTo>
                    <a:lnTo>
                      <a:pt x="33" y="300"/>
                    </a:lnTo>
                    <a:lnTo>
                      <a:pt x="27" y="306"/>
                    </a:lnTo>
                    <a:lnTo>
                      <a:pt x="22" y="313"/>
                    </a:lnTo>
                    <a:lnTo>
                      <a:pt x="18" y="319"/>
                    </a:lnTo>
                    <a:lnTo>
                      <a:pt x="13" y="325"/>
                    </a:lnTo>
                    <a:lnTo>
                      <a:pt x="10" y="332"/>
                    </a:lnTo>
                    <a:lnTo>
                      <a:pt x="7" y="338"/>
                    </a:lnTo>
                    <a:lnTo>
                      <a:pt x="5" y="345"/>
                    </a:lnTo>
                    <a:lnTo>
                      <a:pt x="3" y="351"/>
                    </a:lnTo>
                    <a:lnTo>
                      <a:pt x="1" y="357"/>
                    </a:lnTo>
                    <a:lnTo>
                      <a:pt x="0" y="365"/>
                    </a:lnTo>
                    <a:lnTo>
                      <a:pt x="0" y="371"/>
                    </a:lnTo>
                    <a:lnTo>
                      <a:pt x="0" y="378"/>
                    </a:lnTo>
                    <a:lnTo>
                      <a:pt x="0" y="384"/>
                    </a:lnTo>
                    <a:lnTo>
                      <a:pt x="1" y="390"/>
                    </a:lnTo>
                    <a:lnTo>
                      <a:pt x="3" y="397"/>
                    </a:lnTo>
                    <a:lnTo>
                      <a:pt x="5" y="404"/>
                    </a:lnTo>
                    <a:lnTo>
                      <a:pt x="7" y="411"/>
                    </a:lnTo>
                    <a:lnTo>
                      <a:pt x="10" y="417"/>
                    </a:lnTo>
                    <a:lnTo>
                      <a:pt x="13" y="423"/>
                    </a:lnTo>
                    <a:lnTo>
                      <a:pt x="18" y="430"/>
                    </a:lnTo>
                    <a:lnTo>
                      <a:pt x="22" y="436"/>
                    </a:lnTo>
                    <a:lnTo>
                      <a:pt x="27" y="443"/>
                    </a:lnTo>
                    <a:lnTo>
                      <a:pt x="33" y="449"/>
                    </a:lnTo>
                    <a:lnTo>
                      <a:pt x="39" y="455"/>
                    </a:lnTo>
                    <a:lnTo>
                      <a:pt x="45" y="462"/>
                    </a:lnTo>
                    <a:lnTo>
                      <a:pt x="53" y="468"/>
                    </a:lnTo>
                    <a:lnTo>
                      <a:pt x="60" y="474"/>
                    </a:lnTo>
                    <a:lnTo>
                      <a:pt x="68" y="481"/>
                    </a:lnTo>
                    <a:lnTo>
                      <a:pt x="76" y="487"/>
                    </a:lnTo>
                    <a:lnTo>
                      <a:pt x="86" y="494"/>
                    </a:lnTo>
                    <a:lnTo>
                      <a:pt x="95" y="500"/>
                    </a:lnTo>
                    <a:lnTo>
                      <a:pt x="105" y="505"/>
                    </a:lnTo>
                    <a:lnTo>
                      <a:pt x="116" y="512"/>
                    </a:lnTo>
                    <a:lnTo>
                      <a:pt x="126" y="518"/>
                    </a:lnTo>
                    <a:lnTo>
                      <a:pt x="138" y="524"/>
                    </a:lnTo>
                    <a:lnTo>
                      <a:pt x="150" y="530"/>
                    </a:lnTo>
                    <a:lnTo>
                      <a:pt x="161" y="536"/>
                    </a:lnTo>
                    <a:lnTo>
                      <a:pt x="174" y="542"/>
                    </a:lnTo>
                    <a:lnTo>
                      <a:pt x="188" y="548"/>
                    </a:lnTo>
                    <a:lnTo>
                      <a:pt x="201" y="553"/>
                    </a:lnTo>
                    <a:lnTo>
                      <a:pt x="216" y="560"/>
                    </a:lnTo>
                    <a:lnTo>
                      <a:pt x="229" y="565"/>
                    </a:lnTo>
                    <a:lnTo>
                      <a:pt x="244" y="570"/>
                    </a:lnTo>
                    <a:lnTo>
                      <a:pt x="260" y="576"/>
                    </a:lnTo>
                    <a:lnTo>
                      <a:pt x="276" y="582"/>
                    </a:lnTo>
                    <a:lnTo>
                      <a:pt x="292" y="587"/>
                    </a:lnTo>
                    <a:lnTo>
                      <a:pt x="309" y="593"/>
                    </a:lnTo>
                    <a:lnTo>
                      <a:pt x="326" y="598"/>
                    </a:lnTo>
                    <a:lnTo>
                      <a:pt x="343" y="603"/>
                    </a:lnTo>
                    <a:lnTo>
                      <a:pt x="361" y="609"/>
                    </a:lnTo>
                    <a:lnTo>
                      <a:pt x="379" y="613"/>
                    </a:lnTo>
                    <a:lnTo>
                      <a:pt x="399" y="618"/>
                    </a:lnTo>
                    <a:lnTo>
                      <a:pt x="418" y="624"/>
                    </a:lnTo>
                    <a:lnTo>
                      <a:pt x="437" y="628"/>
                    </a:lnTo>
                    <a:lnTo>
                      <a:pt x="457" y="633"/>
                    </a:lnTo>
                    <a:lnTo>
                      <a:pt x="477" y="637"/>
                    </a:lnTo>
                    <a:lnTo>
                      <a:pt x="497" y="642"/>
                    </a:lnTo>
                    <a:lnTo>
                      <a:pt x="519" y="647"/>
                    </a:lnTo>
                    <a:lnTo>
                      <a:pt x="540" y="651"/>
                    </a:lnTo>
                    <a:lnTo>
                      <a:pt x="561" y="655"/>
                    </a:lnTo>
                    <a:lnTo>
                      <a:pt x="583" y="660"/>
                    </a:lnTo>
                    <a:lnTo>
                      <a:pt x="605" y="664"/>
                    </a:lnTo>
                    <a:lnTo>
                      <a:pt x="628" y="668"/>
                    </a:lnTo>
                    <a:lnTo>
                      <a:pt x="651" y="672"/>
                    </a:lnTo>
                    <a:lnTo>
                      <a:pt x="674" y="676"/>
                    </a:lnTo>
                    <a:lnTo>
                      <a:pt x="697" y="680"/>
                    </a:lnTo>
                    <a:lnTo>
                      <a:pt x="721" y="684"/>
                    </a:lnTo>
                    <a:lnTo>
                      <a:pt x="745" y="687"/>
                    </a:lnTo>
                    <a:lnTo>
                      <a:pt x="770" y="691"/>
                    </a:lnTo>
                    <a:lnTo>
                      <a:pt x="794" y="695"/>
                    </a:lnTo>
                    <a:lnTo>
                      <a:pt x="819" y="698"/>
                    </a:lnTo>
                    <a:lnTo>
                      <a:pt x="844" y="701"/>
                    </a:lnTo>
                    <a:lnTo>
                      <a:pt x="870" y="704"/>
                    </a:lnTo>
                    <a:lnTo>
                      <a:pt x="895" y="708"/>
                    </a:lnTo>
                    <a:lnTo>
                      <a:pt x="921" y="710"/>
                    </a:lnTo>
                    <a:lnTo>
                      <a:pt x="947" y="713"/>
                    </a:lnTo>
                    <a:lnTo>
                      <a:pt x="974" y="716"/>
                    </a:lnTo>
                    <a:lnTo>
                      <a:pt x="1001" y="718"/>
                    </a:lnTo>
                    <a:lnTo>
                      <a:pt x="1027" y="721"/>
                    </a:lnTo>
                    <a:lnTo>
                      <a:pt x="1054" y="724"/>
                    </a:lnTo>
                    <a:lnTo>
                      <a:pt x="1080" y="726"/>
                    </a:lnTo>
                    <a:lnTo>
                      <a:pt x="1108" y="728"/>
                    </a:lnTo>
                    <a:lnTo>
                      <a:pt x="1136" y="730"/>
                    </a:lnTo>
                    <a:lnTo>
                      <a:pt x="1163" y="732"/>
                    </a:lnTo>
                    <a:lnTo>
                      <a:pt x="1191" y="734"/>
                    </a:lnTo>
                    <a:lnTo>
                      <a:pt x="1219" y="735"/>
                    </a:lnTo>
                    <a:lnTo>
                      <a:pt x="1246" y="737"/>
                    </a:lnTo>
                    <a:lnTo>
                      <a:pt x="1275" y="738"/>
                    </a:lnTo>
                    <a:lnTo>
                      <a:pt x="1304" y="741"/>
                    </a:lnTo>
                    <a:lnTo>
                      <a:pt x="1331" y="742"/>
                    </a:lnTo>
                    <a:lnTo>
                      <a:pt x="1360" y="743"/>
                    </a:lnTo>
                    <a:lnTo>
                      <a:pt x="1389" y="744"/>
                    </a:lnTo>
                    <a:lnTo>
                      <a:pt x="1417" y="745"/>
                    </a:lnTo>
                    <a:lnTo>
                      <a:pt x="1446" y="746"/>
                    </a:lnTo>
                    <a:lnTo>
                      <a:pt x="1475" y="747"/>
                    </a:lnTo>
                    <a:lnTo>
                      <a:pt x="1504" y="747"/>
                    </a:lnTo>
                    <a:lnTo>
                      <a:pt x="1532" y="748"/>
                    </a:lnTo>
                    <a:lnTo>
                      <a:pt x="1561" y="748"/>
                    </a:lnTo>
                    <a:lnTo>
                      <a:pt x="1590" y="749"/>
                    </a:lnTo>
                    <a:lnTo>
                      <a:pt x="1620" y="749"/>
                    </a:lnTo>
                    <a:lnTo>
                      <a:pt x="1648" y="749"/>
                    </a:lnTo>
                    <a:lnTo>
                      <a:pt x="1677" y="749"/>
                    </a:lnTo>
                    <a:lnTo>
                      <a:pt x="1706" y="749"/>
                    </a:lnTo>
                    <a:lnTo>
                      <a:pt x="1735" y="748"/>
                    </a:lnTo>
                    <a:lnTo>
                      <a:pt x="1764" y="748"/>
                    </a:lnTo>
                    <a:lnTo>
                      <a:pt x="1793" y="748"/>
                    </a:lnTo>
                    <a:lnTo>
                      <a:pt x="1822" y="747"/>
                    </a:lnTo>
                    <a:lnTo>
                      <a:pt x="1850" y="746"/>
                    </a:lnTo>
                    <a:lnTo>
                      <a:pt x="1879" y="746"/>
                    </a:lnTo>
                    <a:lnTo>
                      <a:pt x="1908" y="745"/>
                    </a:lnTo>
                    <a:lnTo>
                      <a:pt x="1936" y="744"/>
                    </a:lnTo>
                    <a:lnTo>
                      <a:pt x="1965" y="743"/>
                    </a:lnTo>
                    <a:lnTo>
                      <a:pt x="1994" y="741"/>
                    </a:lnTo>
                    <a:lnTo>
                      <a:pt x="2022" y="740"/>
                    </a:lnTo>
                    <a:lnTo>
                      <a:pt x="2050" y="738"/>
                    </a:lnTo>
                    <a:lnTo>
                      <a:pt x="2078" y="736"/>
                    </a:lnTo>
                    <a:lnTo>
                      <a:pt x="2107" y="735"/>
                    </a:lnTo>
                    <a:lnTo>
                      <a:pt x="2134" y="733"/>
                    </a:lnTo>
                    <a:lnTo>
                      <a:pt x="2162" y="731"/>
                    </a:lnTo>
                    <a:lnTo>
                      <a:pt x="2190" y="729"/>
                    </a:lnTo>
                    <a:lnTo>
                      <a:pt x="2216" y="727"/>
                    </a:lnTo>
                    <a:lnTo>
                      <a:pt x="2244" y="725"/>
                    </a:lnTo>
                    <a:lnTo>
                      <a:pt x="2270" y="723"/>
                    </a:lnTo>
                    <a:lnTo>
                      <a:pt x="2297" y="719"/>
                    </a:lnTo>
                    <a:lnTo>
                      <a:pt x="2325" y="717"/>
                    </a:lnTo>
                    <a:lnTo>
                      <a:pt x="2350" y="714"/>
                    </a:lnTo>
                    <a:lnTo>
                      <a:pt x="2377" y="712"/>
                    </a:lnTo>
                    <a:lnTo>
                      <a:pt x="2402" y="709"/>
                    </a:lnTo>
                    <a:lnTo>
                      <a:pt x="2429" y="705"/>
                    </a:lnTo>
                    <a:lnTo>
                      <a:pt x="2454" y="702"/>
                    </a:lnTo>
                    <a:lnTo>
                      <a:pt x="2479" y="699"/>
                    </a:lnTo>
                    <a:lnTo>
                      <a:pt x="2504" y="696"/>
                    </a:lnTo>
                    <a:lnTo>
                      <a:pt x="2529" y="693"/>
                    </a:lnTo>
                    <a:lnTo>
                      <a:pt x="2553" y="690"/>
                    </a:lnTo>
                    <a:lnTo>
                      <a:pt x="2578" y="685"/>
                    </a:lnTo>
                    <a:lnTo>
                      <a:pt x="2601" y="682"/>
                    </a:lnTo>
                    <a:lnTo>
                      <a:pt x="2626" y="678"/>
                    </a:lnTo>
                    <a:lnTo>
                      <a:pt x="2649" y="675"/>
                    </a:lnTo>
                    <a:lnTo>
                      <a:pt x="2671" y="670"/>
                    </a:lnTo>
                    <a:lnTo>
                      <a:pt x="2695" y="666"/>
                    </a:lnTo>
                    <a:lnTo>
                      <a:pt x="2717" y="662"/>
                    </a:lnTo>
                    <a:lnTo>
                      <a:pt x="2738" y="658"/>
                    </a:lnTo>
                    <a:lnTo>
                      <a:pt x="2761" y="653"/>
                    </a:lnTo>
                    <a:lnTo>
                      <a:pt x="2782" y="649"/>
                    </a:lnTo>
                    <a:lnTo>
                      <a:pt x="2803" y="645"/>
                    </a:lnTo>
                    <a:lnTo>
                      <a:pt x="2824" y="639"/>
                    </a:lnTo>
                    <a:lnTo>
                      <a:pt x="2844" y="635"/>
                    </a:lnTo>
                    <a:lnTo>
                      <a:pt x="2864" y="630"/>
                    </a:lnTo>
                    <a:lnTo>
                      <a:pt x="2884" y="626"/>
                    </a:lnTo>
                    <a:lnTo>
                      <a:pt x="2903" y="620"/>
                    </a:lnTo>
                    <a:lnTo>
                      <a:pt x="2922" y="616"/>
                    </a:lnTo>
                    <a:lnTo>
                      <a:pt x="2941" y="611"/>
                    </a:lnTo>
                    <a:lnTo>
                      <a:pt x="2959" y="605"/>
                    </a:lnTo>
                    <a:lnTo>
                      <a:pt x="2977" y="600"/>
                    </a:lnTo>
                    <a:lnTo>
                      <a:pt x="2994" y="595"/>
                    </a:lnTo>
                    <a:lnTo>
                      <a:pt x="3011" y="589"/>
                    </a:lnTo>
                    <a:lnTo>
                      <a:pt x="3027" y="584"/>
                    </a:lnTo>
                    <a:lnTo>
                      <a:pt x="3043" y="579"/>
                    </a:lnTo>
                    <a:lnTo>
                      <a:pt x="3059" y="573"/>
                    </a:lnTo>
                    <a:lnTo>
                      <a:pt x="3073" y="568"/>
                    </a:lnTo>
                    <a:lnTo>
                      <a:pt x="3088" y="562"/>
                    </a:lnTo>
                    <a:lnTo>
                      <a:pt x="3103" y="556"/>
                    </a:lnTo>
                    <a:lnTo>
                      <a:pt x="3117" y="551"/>
                    </a:lnTo>
                    <a:lnTo>
                      <a:pt x="3130" y="545"/>
                    </a:lnTo>
                    <a:lnTo>
                      <a:pt x="3143" y="539"/>
                    </a:lnTo>
                    <a:lnTo>
                      <a:pt x="3155" y="533"/>
                    </a:lnTo>
                    <a:lnTo>
                      <a:pt x="3167" y="527"/>
                    </a:lnTo>
                    <a:lnTo>
                      <a:pt x="3179" y="521"/>
                    </a:lnTo>
                    <a:lnTo>
                      <a:pt x="3190" y="515"/>
                    </a:lnTo>
                    <a:lnTo>
                      <a:pt x="3201" y="509"/>
                    </a:lnTo>
                    <a:lnTo>
                      <a:pt x="3211" y="503"/>
                    </a:lnTo>
                    <a:lnTo>
                      <a:pt x="3221" y="497"/>
                    </a:lnTo>
                    <a:lnTo>
                      <a:pt x="3230" y="490"/>
                    </a:lnTo>
                    <a:lnTo>
                      <a:pt x="3238" y="484"/>
                    </a:lnTo>
                    <a:lnTo>
                      <a:pt x="3247" y="478"/>
                    </a:lnTo>
                    <a:lnTo>
                      <a:pt x="3254" y="471"/>
                    </a:lnTo>
                    <a:lnTo>
                      <a:pt x="3262" y="465"/>
                    </a:lnTo>
                    <a:lnTo>
                      <a:pt x="3269" y="458"/>
                    </a:lnTo>
                    <a:lnTo>
                      <a:pt x="3276" y="452"/>
                    </a:lnTo>
                    <a:lnTo>
                      <a:pt x="3281" y="446"/>
                    </a:lnTo>
                    <a:lnTo>
                      <a:pt x="3286" y="439"/>
                    </a:lnTo>
                    <a:lnTo>
                      <a:pt x="3292" y="433"/>
                    </a:lnTo>
                    <a:lnTo>
                      <a:pt x="3296" y="427"/>
                    </a:lnTo>
                    <a:lnTo>
                      <a:pt x="3299" y="420"/>
                    </a:lnTo>
                    <a:lnTo>
                      <a:pt x="3302" y="414"/>
                    </a:lnTo>
                    <a:lnTo>
                      <a:pt x="3305" y="407"/>
                    </a:lnTo>
                    <a:lnTo>
                      <a:pt x="3307" y="401"/>
                    </a:lnTo>
                    <a:lnTo>
                      <a:pt x="3310" y="394"/>
                    </a:lnTo>
                    <a:lnTo>
                      <a:pt x="3311" y="387"/>
                    </a:lnTo>
                    <a:lnTo>
                      <a:pt x="3312" y="381"/>
                    </a:lnTo>
                    <a:lnTo>
                      <a:pt x="3312" y="374"/>
                    </a:lnTo>
                    <a:close/>
                  </a:path>
                </a:pathLst>
              </a:custGeom>
              <a:solidFill>
                <a:srgbClr val="E98879"/>
              </a:solidFill>
              <a:ln w="9525">
                <a:noFill/>
                <a:round/>
                <a:headEnd/>
                <a:tailEnd/>
              </a:ln>
            </p:spPr>
            <p:txBody>
              <a:bodyPr/>
              <a:lstStyle/>
              <a:p>
                <a:endParaRPr lang="ko-KR" altLang="en-US"/>
              </a:p>
            </p:txBody>
          </p:sp>
          <p:sp>
            <p:nvSpPr>
              <p:cNvPr id="3099" name="Freeform 19"/>
              <p:cNvSpPr>
                <a:spLocks/>
              </p:cNvSpPr>
              <p:nvPr/>
            </p:nvSpPr>
            <p:spPr bwMode="auto">
              <a:xfrm>
                <a:off x="435" y="2338"/>
                <a:ext cx="527" cy="128"/>
              </a:xfrm>
              <a:custGeom>
                <a:avLst/>
                <a:gdLst>
                  <a:gd name="T0" fmla="*/ 0 w 3244"/>
                  <a:gd name="T1" fmla="*/ 0 h 749"/>
                  <a:gd name="T2" fmla="*/ 0 w 3244"/>
                  <a:gd name="T3" fmla="*/ 0 h 749"/>
                  <a:gd name="T4" fmla="*/ 0 w 3244"/>
                  <a:gd name="T5" fmla="*/ 0 h 749"/>
                  <a:gd name="T6" fmla="*/ 0 w 3244"/>
                  <a:gd name="T7" fmla="*/ 0 h 749"/>
                  <a:gd name="T8" fmla="*/ 0 w 3244"/>
                  <a:gd name="T9" fmla="*/ 0 h 749"/>
                  <a:gd name="T10" fmla="*/ 0 w 3244"/>
                  <a:gd name="T11" fmla="*/ 0 h 749"/>
                  <a:gd name="T12" fmla="*/ 0 w 3244"/>
                  <a:gd name="T13" fmla="*/ 0 h 749"/>
                  <a:gd name="T14" fmla="*/ 0 w 3244"/>
                  <a:gd name="T15" fmla="*/ 0 h 749"/>
                  <a:gd name="T16" fmla="*/ 0 w 3244"/>
                  <a:gd name="T17" fmla="*/ 0 h 749"/>
                  <a:gd name="T18" fmla="*/ 0 w 3244"/>
                  <a:gd name="T19" fmla="*/ 0 h 749"/>
                  <a:gd name="T20" fmla="*/ 0 w 3244"/>
                  <a:gd name="T21" fmla="*/ 0 h 749"/>
                  <a:gd name="T22" fmla="*/ 0 w 3244"/>
                  <a:gd name="T23" fmla="*/ 0 h 749"/>
                  <a:gd name="T24" fmla="*/ 0 w 3244"/>
                  <a:gd name="T25" fmla="*/ 0 h 749"/>
                  <a:gd name="T26" fmla="*/ 0 w 3244"/>
                  <a:gd name="T27" fmla="*/ 0 h 749"/>
                  <a:gd name="T28" fmla="*/ 0 w 3244"/>
                  <a:gd name="T29" fmla="*/ 0 h 749"/>
                  <a:gd name="T30" fmla="*/ 0 w 3244"/>
                  <a:gd name="T31" fmla="*/ 0 h 749"/>
                  <a:gd name="T32" fmla="*/ 0 w 3244"/>
                  <a:gd name="T33" fmla="*/ 0 h 749"/>
                  <a:gd name="T34" fmla="*/ 0 w 3244"/>
                  <a:gd name="T35" fmla="*/ 0 h 749"/>
                  <a:gd name="T36" fmla="*/ 0 w 3244"/>
                  <a:gd name="T37" fmla="*/ 0 h 749"/>
                  <a:gd name="T38" fmla="*/ 0 w 3244"/>
                  <a:gd name="T39" fmla="*/ 0 h 749"/>
                  <a:gd name="T40" fmla="*/ 0 w 3244"/>
                  <a:gd name="T41" fmla="*/ 0 h 749"/>
                  <a:gd name="T42" fmla="*/ 0 w 3244"/>
                  <a:gd name="T43" fmla="*/ 0 h 749"/>
                  <a:gd name="T44" fmla="*/ 0 w 3244"/>
                  <a:gd name="T45" fmla="*/ 0 h 749"/>
                  <a:gd name="T46" fmla="*/ 0 w 3244"/>
                  <a:gd name="T47" fmla="*/ 0 h 749"/>
                  <a:gd name="T48" fmla="*/ 0 w 3244"/>
                  <a:gd name="T49" fmla="*/ 0 h 749"/>
                  <a:gd name="T50" fmla="*/ 0 w 3244"/>
                  <a:gd name="T51" fmla="*/ 0 h 749"/>
                  <a:gd name="T52" fmla="*/ 0 w 3244"/>
                  <a:gd name="T53" fmla="*/ 0 h 749"/>
                  <a:gd name="T54" fmla="*/ 0 w 3244"/>
                  <a:gd name="T55" fmla="*/ 0 h 749"/>
                  <a:gd name="T56" fmla="*/ 0 w 3244"/>
                  <a:gd name="T57" fmla="*/ 0 h 749"/>
                  <a:gd name="T58" fmla="*/ 0 w 3244"/>
                  <a:gd name="T59" fmla="*/ 0 h 749"/>
                  <a:gd name="T60" fmla="*/ 0 w 3244"/>
                  <a:gd name="T61" fmla="*/ 0 h 749"/>
                  <a:gd name="T62" fmla="*/ 0 w 3244"/>
                  <a:gd name="T63" fmla="*/ 0 h 749"/>
                  <a:gd name="T64" fmla="*/ 0 w 3244"/>
                  <a:gd name="T65" fmla="*/ 0 h 749"/>
                  <a:gd name="T66" fmla="*/ 0 w 3244"/>
                  <a:gd name="T67" fmla="*/ 0 h 749"/>
                  <a:gd name="T68" fmla="*/ 0 w 3244"/>
                  <a:gd name="T69" fmla="*/ 0 h 749"/>
                  <a:gd name="T70" fmla="*/ 0 w 3244"/>
                  <a:gd name="T71" fmla="*/ 0 h 749"/>
                  <a:gd name="T72" fmla="*/ 0 w 3244"/>
                  <a:gd name="T73" fmla="*/ 0 h 749"/>
                  <a:gd name="T74" fmla="*/ 0 w 3244"/>
                  <a:gd name="T75" fmla="*/ 0 h 749"/>
                  <a:gd name="T76" fmla="*/ 0 w 3244"/>
                  <a:gd name="T77" fmla="*/ 0 h 749"/>
                  <a:gd name="T78" fmla="*/ 0 w 3244"/>
                  <a:gd name="T79" fmla="*/ 0 h 749"/>
                  <a:gd name="T80" fmla="*/ 0 w 3244"/>
                  <a:gd name="T81" fmla="*/ 0 h 749"/>
                  <a:gd name="T82" fmla="*/ 0 w 3244"/>
                  <a:gd name="T83" fmla="*/ 0 h 749"/>
                  <a:gd name="T84" fmla="*/ 0 w 3244"/>
                  <a:gd name="T85" fmla="*/ 0 h 749"/>
                  <a:gd name="T86" fmla="*/ 0 w 3244"/>
                  <a:gd name="T87" fmla="*/ 0 h 749"/>
                  <a:gd name="T88" fmla="*/ 0 w 3244"/>
                  <a:gd name="T89" fmla="*/ 0 h 749"/>
                  <a:gd name="T90" fmla="*/ 0 w 3244"/>
                  <a:gd name="T91" fmla="*/ 0 h 749"/>
                  <a:gd name="T92" fmla="*/ 0 w 3244"/>
                  <a:gd name="T93" fmla="*/ 0 h 749"/>
                  <a:gd name="T94" fmla="*/ 0 w 3244"/>
                  <a:gd name="T95" fmla="*/ 0 h 749"/>
                  <a:gd name="T96" fmla="*/ 0 w 3244"/>
                  <a:gd name="T97" fmla="*/ 0 h 749"/>
                  <a:gd name="T98" fmla="*/ 0 w 3244"/>
                  <a:gd name="T99" fmla="*/ 0 h 749"/>
                  <a:gd name="T100" fmla="*/ 0 w 3244"/>
                  <a:gd name="T101" fmla="*/ 0 h 749"/>
                  <a:gd name="T102" fmla="*/ 0 w 3244"/>
                  <a:gd name="T103" fmla="*/ 0 h 749"/>
                  <a:gd name="T104" fmla="*/ 0 w 3244"/>
                  <a:gd name="T105" fmla="*/ 0 h 749"/>
                  <a:gd name="T106" fmla="*/ 0 w 3244"/>
                  <a:gd name="T107" fmla="*/ 0 h 749"/>
                  <a:gd name="T108" fmla="*/ 0 w 3244"/>
                  <a:gd name="T109" fmla="*/ 0 h 749"/>
                  <a:gd name="T110" fmla="*/ 0 w 3244"/>
                  <a:gd name="T111" fmla="*/ 0 h 749"/>
                  <a:gd name="T112" fmla="*/ 0 w 3244"/>
                  <a:gd name="T113" fmla="*/ 0 h 749"/>
                  <a:gd name="T114" fmla="*/ 0 w 3244"/>
                  <a:gd name="T115" fmla="*/ 0 h 749"/>
                  <a:gd name="T116" fmla="*/ 0 w 3244"/>
                  <a:gd name="T117" fmla="*/ 0 h 749"/>
                  <a:gd name="T118" fmla="*/ 0 w 3244"/>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44"/>
                  <a:gd name="T181" fmla="*/ 0 h 749"/>
                  <a:gd name="T182" fmla="*/ 3244 w 3244"/>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44" h="749">
                    <a:moveTo>
                      <a:pt x="3244" y="375"/>
                    </a:moveTo>
                    <a:lnTo>
                      <a:pt x="3244" y="367"/>
                    </a:lnTo>
                    <a:lnTo>
                      <a:pt x="3243" y="361"/>
                    </a:lnTo>
                    <a:lnTo>
                      <a:pt x="3242" y="354"/>
                    </a:lnTo>
                    <a:lnTo>
                      <a:pt x="3239" y="348"/>
                    </a:lnTo>
                    <a:lnTo>
                      <a:pt x="3237" y="342"/>
                    </a:lnTo>
                    <a:lnTo>
                      <a:pt x="3235" y="335"/>
                    </a:lnTo>
                    <a:lnTo>
                      <a:pt x="3232" y="329"/>
                    </a:lnTo>
                    <a:lnTo>
                      <a:pt x="3228" y="321"/>
                    </a:lnTo>
                    <a:lnTo>
                      <a:pt x="3223" y="315"/>
                    </a:lnTo>
                    <a:lnTo>
                      <a:pt x="3219" y="309"/>
                    </a:lnTo>
                    <a:lnTo>
                      <a:pt x="3214" y="302"/>
                    </a:lnTo>
                    <a:lnTo>
                      <a:pt x="3209" y="296"/>
                    </a:lnTo>
                    <a:lnTo>
                      <a:pt x="3202" y="289"/>
                    </a:lnTo>
                    <a:lnTo>
                      <a:pt x="3196" y="283"/>
                    </a:lnTo>
                    <a:lnTo>
                      <a:pt x="3188" y="277"/>
                    </a:lnTo>
                    <a:lnTo>
                      <a:pt x="3181" y="270"/>
                    </a:lnTo>
                    <a:lnTo>
                      <a:pt x="3172" y="264"/>
                    </a:lnTo>
                    <a:lnTo>
                      <a:pt x="3164" y="258"/>
                    </a:lnTo>
                    <a:lnTo>
                      <a:pt x="3155" y="252"/>
                    </a:lnTo>
                    <a:lnTo>
                      <a:pt x="3146" y="246"/>
                    </a:lnTo>
                    <a:lnTo>
                      <a:pt x="3135" y="239"/>
                    </a:lnTo>
                    <a:lnTo>
                      <a:pt x="3126" y="233"/>
                    </a:lnTo>
                    <a:lnTo>
                      <a:pt x="3114" y="228"/>
                    </a:lnTo>
                    <a:lnTo>
                      <a:pt x="3103" y="221"/>
                    </a:lnTo>
                    <a:lnTo>
                      <a:pt x="3092" y="215"/>
                    </a:lnTo>
                    <a:lnTo>
                      <a:pt x="3079" y="210"/>
                    </a:lnTo>
                    <a:lnTo>
                      <a:pt x="3066" y="203"/>
                    </a:lnTo>
                    <a:lnTo>
                      <a:pt x="3053" y="198"/>
                    </a:lnTo>
                    <a:lnTo>
                      <a:pt x="3039" y="192"/>
                    </a:lnTo>
                    <a:lnTo>
                      <a:pt x="3026" y="186"/>
                    </a:lnTo>
                    <a:lnTo>
                      <a:pt x="3011" y="181"/>
                    </a:lnTo>
                    <a:lnTo>
                      <a:pt x="2996" y="176"/>
                    </a:lnTo>
                    <a:lnTo>
                      <a:pt x="2981" y="169"/>
                    </a:lnTo>
                    <a:lnTo>
                      <a:pt x="2965" y="164"/>
                    </a:lnTo>
                    <a:lnTo>
                      <a:pt x="2949" y="159"/>
                    </a:lnTo>
                    <a:lnTo>
                      <a:pt x="2932" y="153"/>
                    </a:lnTo>
                    <a:lnTo>
                      <a:pt x="2915" y="148"/>
                    </a:lnTo>
                    <a:lnTo>
                      <a:pt x="2898" y="143"/>
                    </a:lnTo>
                    <a:lnTo>
                      <a:pt x="2881" y="138"/>
                    </a:lnTo>
                    <a:lnTo>
                      <a:pt x="2863" y="133"/>
                    </a:lnTo>
                    <a:lnTo>
                      <a:pt x="2844" y="128"/>
                    </a:lnTo>
                    <a:lnTo>
                      <a:pt x="2825" y="122"/>
                    </a:lnTo>
                    <a:lnTo>
                      <a:pt x="2805" y="118"/>
                    </a:lnTo>
                    <a:lnTo>
                      <a:pt x="2786" y="113"/>
                    </a:lnTo>
                    <a:lnTo>
                      <a:pt x="2766" y="108"/>
                    </a:lnTo>
                    <a:lnTo>
                      <a:pt x="2746" y="104"/>
                    </a:lnTo>
                    <a:lnTo>
                      <a:pt x="2726" y="100"/>
                    </a:lnTo>
                    <a:lnTo>
                      <a:pt x="2704" y="95"/>
                    </a:lnTo>
                    <a:lnTo>
                      <a:pt x="2683" y="90"/>
                    </a:lnTo>
                    <a:lnTo>
                      <a:pt x="2662" y="86"/>
                    </a:lnTo>
                    <a:lnTo>
                      <a:pt x="2640" y="82"/>
                    </a:lnTo>
                    <a:lnTo>
                      <a:pt x="2617" y="79"/>
                    </a:lnTo>
                    <a:lnTo>
                      <a:pt x="2595" y="74"/>
                    </a:lnTo>
                    <a:lnTo>
                      <a:pt x="2571" y="70"/>
                    </a:lnTo>
                    <a:lnTo>
                      <a:pt x="2549" y="67"/>
                    </a:lnTo>
                    <a:lnTo>
                      <a:pt x="2526" y="63"/>
                    </a:lnTo>
                    <a:lnTo>
                      <a:pt x="2501" y="60"/>
                    </a:lnTo>
                    <a:lnTo>
                      <a:pt x="2478" y="56"/>
                    </a:lnTo>
                    <a:lnTo>
                      <a:pt x="2453" y="52"/>
                    </a:lnTo>
                    <a:lnTo>
                      <a:pt x="2429" y="49"/>
                    </a:lnTo>
                    <a:lnTo>
                      <a:pt x="2404" y="46"/>
                    </a:lnTo>
                    <a:lnTo>
                      <a:pt x="2379" y="42"/>
                    </a:lnTo>
                    <a:lnTo>
                      <a:pt x="2353" y="39"/>
                    </a:lnTo>
                    <a:lnTo>
                      <a:pt x="2328" y="37"/>
                    </a:lnTo>
                    <a:lnTo>
                      <a:pt x="2302" y="34"/>
                    </a:lnTo>
                    <a:lnTo>
                      <a:pt x="2277" y="32"/>
                    </a:lnTo>
                    <a:lnTo>
                      <a:pt x="2250" y="29"/>
                    </a:lnTo>
                    <a:lnTo>
                      <a:pt x="2225" y="27"/>
                    </a:lnTo>
                    <a:lnTo>
                      <a:pt x="2198" y="24"/>
                    </a:lnTo>
                    <a:lnTo>
                      <a:pt x="2172" y="21"/>
                    </a:lnTo>
                    <a:lnTo>
                      <a:pt x="2145" y="19"/>
                    </a:lnTo>
                    <a:lnTo>
                      <a:pt x="2117" y="17"/>
                    </a:lnTo>
                    <a:lnTo>
                      <a:pt x="2091" y="16"/>
                    </a:lnTo>
                    <a:lnTo>
                      <a:pt x="2063" y="14"/>
                    </a:lnTo>
                    <a:lnTo>
                      <a:pt x="2036" y="12"/>
                    </a:lnTo>
                    <a:lnTo>
                      <a:pt x="2009" y="11"/>
                    </a:lnTo>
                    <a:lnTo>
                      <a:pt x="1981" y="8"/>
                    </a:lnTo>
                    <a:lnTo>
                      <a:pt x="1953" y="7"/>
                    </a:lnTo>
                    <a:lnTo>
                      <a:pt x="1925" y="6"/>
                    </a:lnTo>
                    <a:lnTo>
                      <a:pt x="1897" y="5"/>
                    </a:lnTo>
                    <a:lnTo>
                      <a:pt x="1869" y="4"/>
                    </a:lnTo>
                    <a:lnTo>
                      <a:pt x="1841" y="3"/>
                    </a:lnTo>
                    <a:lnTo>
                      <a:pt x="1813" y="2"/>
                    </a:lnTo>
                    <a:lnTo>
                      <a:pt x="1784" y="1"/>
                    </a:lnTo>
                    <a:lnTo>
                      <a:pt x="1757" y="1"/>
                    </a:lnTo>
                    <a:lnTo>
                      <a:pt x="1728" y="0"/>
                    </a:lnTo>
                    <a:lnTo>
                      <a:pt x="1700" y="0"/>
                    </a:lnTo>
                    <a:lnTo>
                      <a:pt x="1672" y="0"/>
                    </a:lnTo>
                    <a:lnTo>
                      <a:pt x="1643" y="0"/>
                    </a:lnTo>
                    <a:lnTo>
                      <a:pt x="1615" y="0"/>
                    </a:lnTo>
                    <a:lnTo>
                      <a:pt x="1587" y="0"/>
                    </a:lnTo>
                    <a:lnTo>
                      <a:pt x="1558" y="0"/>
                    </a:lnTo>
                    <a:lnTo>
                      <a:pt x="1529" y="0"/>
                    </a:lnTo>
                    <a:lnTo>
                      <a:pt x="1501" y="1"/>
                    </a:lnTo>
                    <a:lnTo>
                      <a:pt x="1473" y="1"/>
                    </a:lnTo>
                    <a:lnTo>
                      <a:pt x="1445" y="2"/>
                    </a:lnTo>
                    <a:lnTo>
                      <a:pt x="1416" y="2"/>
                    </a:lnTo>
                    <a:lnTo>
                      <a:pt x="1389" y="3"/>
                    </a:lnTo>
                    <a:lnTo>
                      <a:pt x="1360" y="4"/>
                    </a:lnTo>
                    <a:lnTo>
                      <a:pt x="1332" y="5"/>
                    </a:lnTo>
                    <a:lnTo>
                      <a:pt x="1305" y="6"/>
                    </a:lnTo>
                    <a:lnTo>
                      <a:pt x="1277" y="8"/>
                    </a:lnTo>
                    <a:lnTo>
                      <a:pt x="1249" y="9"/>
                    </a:lnTo>
                    <a:lnTo>
                      <a:pt x="1222" y="11"/>
                    </a:lnTo>
                    <a:lnTo>
                      <a:pt x="1194" y="13"/>
                    </a:lnTo>
                    <a:lnTo>
                      <a:pt x="1166" y="15"/>
                    </a:lnTo>
                    <a:lnTo>
                      <a:pt x="1140" y="16"/>
                    </a:lnTo>
                    <a:lnTo>
                      <a:pt x="1112" y="18"/>
                    </a:lnTo>
                    <a:lnTo>
                      <a:pt x="1086" y="20"/>
                    </a:lnTo>
                    <a:lnTo>
                      <a:pt x="1059" y="22"/>
                    </a:lnTo>
                    <a:lnTo>
                      <a:pt x="1032" y="25"/>
                    </a:lnTo>
                    <a:lnTo>
                      <a:pt x="1006" y="28"/>
                    </a:lnTo>
                    <a:lnTo>
                      <a:pt x="980" y="30"/>
                    </a:lnTo>
                    <a:lnTo>
                      <a:pt x="954" y="33"/>
                    </a:lnTo>
                    <a:lnTo>
                      <a:pt x="928" y="35"/>
                    </a:lnTo>
                    <a:lnTo>
                      <a:pt x="903" y="38"/>
                    </a:lnTo>
                    <a:lnTo>
                      <a:pt x="877" y="41"/>
                    </a:lnTo>
                    <a:lnTo>
                      <a:pt x="853" y="45"/>
                    </a:lnTo>
                    <a:lnTo>
                      <a:pt x="827" y="48"/>
                    </a:lnTo>
                    <a:lnTo>
                      <a:pt x="803" y="51"/>
                    </a:lnTo>
                    <a:lnTo>
                      <a:pt x="778" y="54"/>
                    </a:lnTo>
                    <a:lnTo>
                      <a:pt x="754" y="57"/>
                    </a:lnTo>
                    <a:lnTo>
                      <a:pt x="730" y="61"/>
                    </a:lnTo>
                    <a:lnTo>
                      <a:pt x="707" y="65"/>
                    </a:lnTo>
                    <a:lnTo>
                      <a:pt x="684" y="68"/>
                    </a:lnTo>
                    <a:lnTo>
                      <a:pt x="660" y="72"/>
                    </a:lnTo>
                    <a:lnTo>
                      <a:pt x="638" y="77"/>
                    </a:lnTo>
                    <a:lnTo>
                      <a:pt x="615" y="81"/>
                    </a:lnTo>
                    <a:lnTo>
                      <a:pt x="593" y="84"/>
                    </a:lnTo>
                    <a:lnTo>
                      <a:pt x="572" y="88"/>
                    </a:lnTo>
                    <a:lnTo>
                      <a:pt x="550" y="93"/>
                    </a:lnTo>
                    <a:lnTo>
                      <a:pt x="528" y="97"/>
                    </a:lnTo>
                    <a:lnTo>
                      <a:pt x="508" y="102"/>
                    </a:lnTo>
                    <a:lnTo>
                      <a:pt x="488" y="106"/>
                    </a:lnTo>
                    <a:lnTo>
                      <a:pt x="468" y="111"/>
                    </a:lnTo>
                    <a:lnTo>
                      <a:pt x="447" y="116"/>
                    </a:lnTo>
                    <a:lnTo>
                      <a:pt x="428" y="120"/>
                    </a:lnTo>
                    <a:lnTo>
                      <a:pt x="409" y="126"/>
                    </a:lnTo>
                    <a:lnTo>
                      <a:pt x="390" y="130"/>
                    </a:lnTo>
                    <a:lnTo>
                      <a:pt x="372" y="135"/>
                    </a:lnTo>
                    <a:lnTo>
                      <a:pt x="354" y="140"/>
                    </a:lnTo>
                    <a:lnTo>
                      <a:pt x="337" y="146"/>
                    </a:lnTo>
                    <a:lnTo>
                      <a:pt x="320" y="151"/>
                    </a:lnTo>
                    <a:lnTo>
                      <a:pt x="303" y="156"/>
                    </a:lnTo>
                    <a:lnTo>
                      <a:pt x="287" y="162"/>
                    </a:lnTo>
                    <a:lnTo>
                      <a:pt x="271" y="167"/>
                    </a:lnTo>
                    <a:lnTo>
                      <a:pt x="255" y="172"/>
                    </a:lnTo>
                    <a:lnTo>
                      <a:pt x="240" y="178"/>
                    </a:lnTo>
                    <a:lnTo>
                      <a:pt x="225" y="183"/>
                    </a:lnTo>
                    <a:lnTo>
                      <a:pt x="211" y="189"/>
                    </a:lnTo>
                    <a:lnTo>
                      <a:pt x="197" y="195"/>
                    </a:lnTo>
                    <a:lnTo>
                      <a:pt x="184" y="201"/>
                    </a:lnTo>
                    <a:lnTo>
                      <a:pt x="171" y="206"/>
                    </a:lnTo>
                    <a:lnTo>
                      <a:pt x="159" y="213"/>
                    </a:lnTo>
                    <a:lnTo>
                      <a:pt x="146" y="218"/>
                    </a:lnTo>
                    <a:lnTo>
                      <a:pt x="135" y="225"/>
                    </a:lnTo>
                    <a:lnTo>
                      <a:pt x="124" y="230"/>
                    </a:lnTo>
                    <a:lnTo>
                      <a:pt x="113" y="236"/>
                    </a:lnTo>
                    <a:lnTo>
                      <a:pt x="103" y="243"/>
                    </a:lnTo>
                    <a:lnTo>
                      <a:pt x="93" y="249"/>
                    </a:lnTo>
                    <a:lnTo>
                      <a:pt x="84" y="255"/>
                    </a:lnTo>
                    <a:lnTo>
                      <a:pt x="75" y="261"/>
                    </a:lnTo>
                    <a:lnTo>
                      <a:pt x="67" y="267"/>
                    </a:lnTo>
                    <a:lnTo>
                      <a:pt x="59" y="274"/>
                    </a:lnTo>
                    <a:lnTo>
                      <a:pt x="52" y="280"/>
                    </a:lnTo>
                    <a:lnTo>
                      <a:pt x="45" y="286"/>
                    </a:lnTo>
                    <a:lnTo>
                      <a:pt x="38" y="293"/>
                    </a:lnTo>
                    <a:lnTo>
                      <a:pt x="33" y="299"/>
                    </a:lnTo>
                    <a:lnTo>
                      <a:pt x="27" y="305"/>
                    </a:lnTo>
                    <a:lnTo>
                      <a:pt x="22" y="312"/>
                    </a:lnTo>
                    <a:lnTo>
                      <a:pt x="18" y="318"/>
                    </a:lnTo>
                    <a:lnTo>
                      <a:pt x="13" y="325"/>
                    </a:lnTo>
                    <a:lnTo>
                      <a:pt x="10" y="332"/>
                    </a:lnTo>
                    <a:lnTo>
                      <a:pt x="7" y="338"/>
                    </a:lnTo>
                    <a:lnTo>
                      <a:pt x="5" y="345"/>
                    </a:lnTo>
                    <a:lnTo>
                      <a:pt x="3" y="351"/>
                    </a:lnTo>
                    <a:lnTo>
                      <a:pt x="2" y="358"/>
                    </a:lnTo>
                    <a:lnTo>
                      <a:pt x="1" y="364"/>
                    </a:lnTo>
                    <a:lnTo>
                      <a:pt x="0" y="370"/>
                    </a:lnTo>
                    <a:lnTo>
                      <a:pt x="0" y="378"/>
                    </a:lnTo>
                    <a:lnTo>
                      <a:pt x="1" y="384"/>
                    </a:lnTo>
                    <a:lnTo>
                      <a:pt x="2" y="391"/>
                    </a:lnTo>
                    <a:lnTo>
                      <a:pt x="3" y="397"/>
                    </a:lnTo>
                    <a:lnTo>
                      <a:pt x="5" y="403"/>
                    </a:lnTo>
                    <a:lnTo>
                      <a:pt x="7" y="410"/>
                    </a:lnTo>
                    <a:lnTo>
                      <a:pt x="10" y="416"/>
                    </a:lnTo>
                    <a:lnTo>
                      <a:pt x="13" y="424"/>
                    </a:lnTo>
                    <a:lnTo>
                      <a:pt x="18" y="430"/>
                    </a:lnTo>
                    <a:lnTo>
                      <a:pt x="22" y="436"/>
                    </a:lnTo>
                    <a:lnTo>
                      <a:pt x="27" y="443"/>
                    </a:lnTo>
                    <a:lnTo>
                      <a:pt x="33" y="449"/>
                    </a:lnTo>
                    <a:lnTo>
                      <a:pt x="38" y="456"/>
                    </a:lnTo>
                    <a:lnTo>
                      <a:pt x="45" y="462"/>
                    </a:lnTo>
                    <a:lnTo>
                      <a:pt x="52" y="468"/>
                    </a:lnTo>
                    <a:lnTo>
                      <a:pt x="59" y="475"/>
                    </a:lnTo>
                    <a:lnTo>
                      <a:pt x="67" y="481"/>
                    </a:lnTo>
                    <a:lnTo>
                      <a:pt x="75" y="488"/>
                    </a:lnTo>
                    <a:lnTo>
                      <a:pt x="84" y="494"/>
                    </a:lnTo>
                    <a:lnTo>
                      <a:pt x="93" y="499"/>
                    </a:lnTo>
                    <a:lnTo>
                      <a:pt x="103" y="506"/>
                    </a:lnTo>
                    <a:lnTo>
                      <a:pt x="113" y="512"/>
                    </a:lnTo>
                    <a:lnTo>
                      <a:pt x="124" y="518"/>
                    </a:lnTo>
                    <a:lnTo>
                      <a:pt x="135" y="524"/>
                    </a:lnTo>
                    <a:lnTo>
                      <a:pt x="146" y="530"/>
                    </a:lnTo>
                    <a:lnTo>
                      <a:pt x="159" y="535"/>
                    </a:lnTo>
                    <a:lnTo>
                      <a:pt x="171" y="542"/>
                    </a:lnTo>
                    <a:lnTo>
                      <a:pt x="184" y="547"/>
                    </a:lnTo>
                    <a:lnTo>
                      <a:pt x="197" y="554"/>
                    </a:lnTo>
                    <a:lnTo>
                      <a:pt x="211" y="559"/>
                    </a:lnTo>
                    <a:lnTo>
                      <a:pt x="225" y="565"/>
                    </a:lnTo>
                    <a:lnTo>
                      <a:pt x="240" y="571"/>
                    </a:lnTo>
                    <a:lnTo>
                      <a:pt x="255" y="576"/>
                    </a:lnTo>
                    <a:lnTo>
                      <a:pt x="271" y="581"/>
                    </a:lnTo>
                    <a:lnTo>
                      <a:pt x="287" y="587"/>
                    </a:lnTo>
                    <a:lnTo>
                      <a:pt x="303" y="592"/>
                    </a:lnTo>
                    <a:lnTo>
                      <a:pt x="320" y="597"/>
                    </a:lnTo>
                    <a:lnTo>
                      <a:pt x="337" y="603"/>
                    </a:lnTo>
                    <a:lnTo>
                      <a:pt x="354" y="608"/>
                    </a:lnTo>
                    <a:lnTo>
                      <a:pt x="372" y="613"/>
                    </a:lnTo>
                    <a:lnTo>
                      <a:pt x="390" y="618"/>
                    </a:lnTo>
                    <a:lnTo>
                      <a:pt x="409" y="623"/>
                    </a:lnTo>
                    <a:lnTo>
                      <a:pt x="428" y="628"/>
                    </a:lnTo>
                    <a:lnTo>
                      <a:pt x="447" y="632"/>
                    </a:lnTo>
                    <a:lnTo>
                      <a:pt x="468" y="638"/>
                    </a:lnTo>
                    <a:lnTo>
                      <a:pt x="488" y="642"/>
                    </a:lnTo>
                    <a:lnTo>
                      <a:pt x="508" y="646"/>
                    </a:lnTo>
                    <a:lnTo>
                      <a:pt x="528" y="651"/>
                    </a:lnTo>
                    <a:lnTo>
                      <a:pt x="550" y="656"/>
                    </a:lnTo>
                    <a:lnTo>
                      <a:pt x="572" y="660"/>
                    </a:lnTo>
                    <a:lnTo>
                      <a:pt x="593" y="664"/>
                    </a:lnTo>
                    <a:lnTo>
                      <a:pt x="615" y="669"/>
                    </a:lnTo>
                    <a:lnTo>
                      <a:pt x="638" y="672"/>
                    </a:lnTo>
                    <a:lnTo>
                      <a:pt x="660" y="676"/>
                    </a:lnTo>
                    <a:lnTo>
                      <a:pt x="684" y="680"/>
                    </a:lnTo>
                    <a:lnTo>
                      <a:pt x="707" y="683"/>
                    </a:lnTo>
                    <a:lnTo>
                      <a:pt x="730" y="688"/>
                    </a:lnTo>
                    <a:lnTo>
                      <a:pt x="754" y="691"/>
                    </a:lnTo>
                    <a:lnTo>
                      <a:pt x="778" y="694"/>
                    </a:lnTo>
                    <a:lnTo>
                      <a:pt x="803" y="697"/>
                    </a:lnTo>
                    <a:lnTo>
                      <a:pt x="827" y="700"/>
                    </a:lnTo>
                    <a:lnTo>
                      <a:pt x="852" y="704"/>
                    </a:lnTo>
                    <a:lnTo>
                      <a:pt x="877" y="707"/>
                    </a:lnTo>
                    <a:lnTo>
                      <a:pt x="903" y="710"/>
                    </a:lnTo>
                    <a:lnTo>
                      <a:pt x="928" y="713"/>
                    </a:lnTo>
                    <a:lnTo>
                      <a:pt x="954" y="715"/>
                    </a:lnTo>
                    <a:lnTo>
                      <a:pt x="980" y="719"/>
                    </a:lnTo>
                    <a:lnTo>
                      <a:pt x="1006" y="721"/>
                    </a:lnTo>
                    <a:lnTo>
                      <a:pt x="1032" y="723"/>
                    </a:lnTo>
                    <a:lnTo>
                      <a:pt x="1059" y="726"/>
                    </a:lnTo>
                    <a:lnTo>
                      <a:pt x="1086" y="728"/>
                    </a:lnTo>
                    <a:lnTo>
                      <a:pt x="1112" y="730"/>
                    </a:lnTo>
                    <a:lnTo>
                      <a:pt x="1140" y="732"/>
                    </a:lnTo>
                    <a:lnTo>
                      <a:pt x="1166" y="733"/>
                    </a:lnTo>
                    <a:lnTo>
                      <a:pt x="1194" y="736"/>
                    </a:lnTo>
                    <a:lnTo>
                      <a:pt x="1222" y="738"/>
                    </a:lnTo>
                    <a:lnTo>
                      <a:pt x="1249" y="739"/>
                    </a:lnTo>
                    <a:lnTo>
                      <a:pt x="1277" y="740"/>
                    </a:lnTo>
                    <a:lnTo>
                      <a:pt x="1305" y="742"/>
                    </a:lnTo>
                    <a:lnTo>
                      <a:pt x="1332" y="743"/>
                    </a:lnTo>
                    <a:lnTo>
                      <a:pt x="1360" y="744"/>
                    </a:lnTo>
                    <a:lnTo>
                      <a:pt x="1389" y="745"/>
                    </a:lnTo>
                    <a:lnTo>
                      <a:pt x="1416" y="746"/>
                    </a:lnTo>
                    <a:lnTo>
                      <a:pt x="1445" y="746"/>
                    </a:lnTo>
                    <a:lnTo>
                      <a:pt x="1473" y="747"/>
                    </a:lnTo>
                    <a:lnTo>
                      <a:pt x="1501" y="748"/>
                    </a:lnTo>
                    <a:lnTo>
                      <a:pt x="1529" y="748"/>
                    </a:lnTo>
                    <a:lnTo>
                      <a:pt x="1558" y="748"/>
                    </a:lnTo>
                    <a:lnTo>
                      <a:pt x="1587" y="748"/>
                    </a:lnTo>
                    <a:lnTo>
                      <a:pt x="1614" y="749"/>
                    </a:lnTo>
                    <a:lnTo>
                      <a:pt x="1643" y="748"/>
                    </a:lnTo>
                    <a:lnTo>
                      <a:pt x="1672" y="748"/>
                    </a:lnTo>
                    <a:lnTo>
                      <a:pt x="1700" y="748"/>
                    </a:lnTo>
                    <a:lnTo>
                      <a:pt x="1728" y="748"/>
                    </a:lnTo>
                    <a:lnTo>
                      <a:pt x="1757" y="747"/>
                    </a:lnTo>
                    <a:lnTo>
                      <a:pt x="1784" y="747"/>
                    </a:lnTo>
                    <a:lnTo>
                      <a:pt x="1813" y="746"/>
                    </a:lnTo>
                    <a:lnTo>
                      <a:pt x="1841" y="745"/>
                    </a:lnTo>
                    <a:lnTo>
                      <a:pt x="1869" y="744"/>
                    </a:lnTo>
                    <a:lnTo>
                      <a:pt x="1897" y="743"/>
                    </a:lnTo>
                    <a:lnTo>
                      <a:pt x="1925" y="742"/>
                    </a:lnTo>
                    <a:lnTo>
                      <a:pt x="1953" y="741"/>
                    </a:lnTo>
                    <a:lnTo>
                      <a:pt x="1981" y="740"/>
                    </a:lnTo>
                    <a:lnTo>
                      <a:pt x="2009" y="738"/>
                    </a:lnTo>
                    <a:lnTo>
                      <a:pt x="2035" y="737"/>
                    </a:lnTo>
                    <a:lnTo>
                      <a:pt x="2063" y="735"/>
                    </a:lnTo>
                    <a:lnTo>
                      <a:pt x="2091" y="732"/>
                    </a:lnTo>
                    <a:lnTo>
                      <a:pt x="2117" y="731"/>
                    </a:lnTo>
                    <a:lnTo>
                      <a:pt x="2145" y="729"/>
                    </a:lnTo>
                    <a:lnTo>
                      <a:pt x="2172" y="727"/>
                    </a:lnTo>
                    <a:lnTo>
                      <a:pt x="2198" y="725"/>
                    </a:lnTo>
                    <a:lnTo>
                      <a:pt x="2225" y="722"/>
                    </a:lnTo>
                    <a:lnTo>
                      <a:pt x="2250" y="720"/>
                    </a:lnTo>
                    <a:lnTo>
                      <a:pt x="2277" y="718"/>
                    </a:lnTo>
                    <a:lnTo>
                      <a:pt x="2302" y="714"/>
                    </a:lnTo>
                    <a:lnTo>
                      <a:pt x="2328" y="711"/>
                    </a:lnTo>
                    <a:lnTo>
                      <a:pt x="2353" y="709"/>
                    </a:lnTo>
                    <a:lnTo>
                      <a:pt x="2379" y="706"/>
                    </a:lnTo>
                    <a:lnTo>
                      <a:pt x="2404" y="703"/>
                    </a:lnTo>
                    <a:lnTo>
                      <a:pt x="2429" y="699"/>
                    </a:lnTo>
                    <a:lnTo>
                      <a:pt x="2453" y="696"/>
                    </a:lnTo>
                    <a:lnTo>
                      <a:pt x="2478" y="693"/>
                    </a:lnTo>
                    <a:lnTo>
                      <a:pt x="2501" y="689"/>
                    </a:lnTo>
                    <a:lnTo>
                      <a:pt x="2525" y="686"/>
                    </a:lnTo>
                    <a:lnTo>
                      <a:pt x="2549" y="681"/>
                    </a:lnTo>
                    <a:lnTo>
                      <a:pt x="2571" y="678"/>
                    </a:lnTo>
                    <a:lnTo>
                      <a:pt x="2595" y="674"/>
                    </a:lnTo>
                    <a:lnTo>
                      <a:pt x="2617" y="670"/>
                    </a:lnTo>
                    <a:lnTo>
                      <a:pt x="2640" y="666"/>
                    </a:lnTo>
                    <a:lnTo>
                      <a:pt x="2662" y="662"/>
                    </a:lnTo>
                    <a:lnTo>
                      <a:pt x="2683" y="658"/>
                    </a:lnTo>
                    <a:lnTo>
                      <a:pt x="2704" y="654"/>
                    </a:lnTo>
                    <a:lnTo>
                      <a:pt x="2726" y="649"/>
                    </a:lnTo>
                    <a:lnTo>
                      <a:pt x="2746" y="644"/>
                    </a:lnTo>
                    <a:lnTo>
                      <a:pt x="2766" y="640"/>
                    </a:lnTo>
                    <a:lnTo>
                      <a:pt x="2786" y="636"/>
                    </a:lnTo>
                    <a:lnTo>
                      <a:pt x="2805" y="630"/>
                    </a:lnTo>
                    <a:lnTo>
                      <a:pt x="2825" y="626"/>
                    </a:lnTo>
                    <a:lnTo>
                      <a:pt x="2844" y="621"/>
                    </a:lnTo>
                    <a:lnTo>
                      <a:pt x="2862" y="615"/>
                    </a:lnTo>
                    <a:lnTo>
                      <a:pt x="2880" y="611"/>
                    </a:lnTo>
                    <a:lnTo>
                      <a:pt x="2898" y="606"/>
                    </a:lnTo>
                    <a:lnTo>
                      <a:pt x="2915" y="600"/>
                    </a:lnTo>
                    <a:lnTo>
                      <a:pt x="2932" y="595"/>
                    </a:lnTo>
                    <a:lnTo>
                      <a:pt x="2949" y="590"/>
                    </a:lnTo>
                    <a:lnTo>
                      <a:pt x="2965" y="584"/>
                    </a:lnTo>
                    <a:lnTo>
                      <a:pt x="2981" y="579"/>
                    </a:lnTo>
                    <a:lnTo>
                      <a:pt x="2996" y="574"/>
                    </a:lnTo>
                    <a:lnTo>
                      <a:pt x="3011" y="567"/>
                    </a:lnTo>
                    <a:lnTo>
                      <a:pt x="3026" y="562"/>
                    </a:lnTo>
                    <a:lnTo>
                      <a:pt x="3039" y="557"/>
                    </a:lnTo>
                    <a:lnTo>
                      <a:pt x="3053" y="550"/>
                    </a:lnTo>
                    <a:lnTo>
                      <a:pt x="3066" y="545"/>
                    </a:lnTo>
                    <a:lnTo>
                      <a:pt x="3079" y="539"/>
                    </a:lnTo>
                    <a:lnTo>
                      <a:pt x="3092" y="533"/>
                    </a:lnTo>
                    <a:lnTo>
                      <a:pt x="3103" y="527"/>
                    </a:lnTo>
                    <a:lnTo>
                      <a:pt x="3114" y="521"/>
                    </a:lnTo>
                    <a:lnTo>
                      <a:pt x="3126" y="515"/>
                    </a:lnTo>
                    <a:lnTo>
                      <a:pt x="3135" y="509"/>
                    </a:lnTo>
                    <a:lnTo>
                      <a:pt x="3146" y="502"/>
                    </a:lnTo>
                    <a:lnTo>
                      <a:pt x="3155" y="496"/>
                    </a:lnTo>
                    <a:lnTo>
                      <a:pt x="3164" y="491"/>
                    </a:lnTo>
                    <a:lnTo>
                      <a:pt x="3172" y="484"/>
                    </a:lnTo>
                    <a:lnTo>
                      <a:pt x="3181" y="478"/>
                    </a:lnTo>
                    <a:lnTo>
                      <a:pt x="3188" y="472"/>
                    </a:lnTo>
                    <a:lnTo>
                      <a:pt x="3196" y="465"/>
                    </a:lnTo>
                    <a:lnTo>
                      <a:pt x="3202" y="459"/>
                    </a:lnTo>
                    <a:lnTo>
                      <a:pt x="3209" y="452"/>
                    </a:lnTo>
                    <a:lnTo>
                      <a:pt x="3214" y="446"/>
                    </a:lnTo>
                    <a:lnTo>
                      <a:pt x="3219" y="440"/>
                    </a:lnTo>
                    <a:lnTo>
                      <a:pt x="3223" y="433"/>
                    </a:lnTo>
                    <a:lnTo>
                      <a:pt x="3228" y="427"/>
                    </a:lnTo>
                    <a:lnTo>
                      <a:pt x="3232" y="420"/>
                    </a:lnTo>
                    <a:lnTo>
                      <a:pt x="3235" y="413"/>
                    </a:lnTo>
                    <a:lnTo>
                      <a:pt x="3237" y="407"/>
                    </a:lnTo>
                    <a:lnTo>
                      <a:pt x="3239" y="400"/>
                    </a:lnTo>
                    <a:lnTo>
                      <a:pt x="3242" y="394"/>
                    </a:lnTo>
                    <a:lnTo>
                      <a:pt x="3243" y="387"/>
                    </a:lnTo>
                    <a:lnTo>
                      <a:pt x="3244" y="381"/>
                    </a:lnTo>
                    <a:lnTo>
                      <a:pt x="3244" y="375"/>
                    </a:lnTo>
                    <a:close/>
                  </a:path>
                </a:pathLst>
              </a:custGeom>
              <a:solidFill>
                <a:srgbClr val="EA897A"/>
              </a:solidFill>
              <a:ln w="9525">
                <a:noFill/>
                <a:round/>
                <a:headEnd/>
                <a:tailEnd/>
              </a:ln>
            </p:spPr>
            <p:txBody>
              <a:bodyPr/>
              <a:lstStyle/>
              <a:p>
                <a:endParaRPr lang="ko-KR" altLang="en-US"/>
              </a:p>
            </p:txBody>
          </p:sp>
          <p:sp>
            <p:nvSpPr>
              <p:cNvPr id="3100" name="Freeform 20"/>
              <p:cNvSpPr>
                <a:spLocks/>
              </p:cNvSpPr>
              <p:nvPr/>
            </p:nvSpPr>
            <p:spPr bwMode="auto">
              <a:xfrm>
                <a:off x="441" y="2359"/>
                <a:ext cx="517" cy="128"/>
              </a:xfrm>
              <a:custGeom>
                <a:avLst/>
                <a:gdLst>
                  <a:gd name="T0" fmla="*/ 0 w 3176"/>
                  <a:gd name="T1" fmla="*/ 0 h 750"/>
                  <a:gd name="T2" fmla="*/ 0 w 3176"/>
                  <a:gd name="T3" fmla="*/ 0 h 750"/>
                  <a:gd name="T4" fmla="*/ 0 w 3176"/>
                  <a:gd name="T5" fmla="*/ 0 h 750"/>
                  <a:gd name="T6" fmla="*/ 0 w 3176"/>
                  <a:gd name="T7" fmla="*/ 0 h 750"/>
                  <a:gd name="T8" fmla="*/ 0 w 3176"/>
                  <a:gd name="T9" fmla="*/ 0 h 750"/>
                  <a:gd name="T10" fmla="*/ 0 w 3176"/>
                  <a:gd name="T11" fmla="*/ 0 h 750"/>
                  <a:gd name="T12" fmla="*/ 0 w 3176"/>
                  <a:gd name="T13" fmla="*/ 0 h 750"/>
                  <a:gd name="T14" fmla="*/ 0 w 3176"/>
                  <a:gd name="T15" fmla="*/ 0 h 750"/>
                  <a:gd name="T16" fmla="*/ 0 w 3176"/>
                  <a:gd name="T17" fmla="*/ 0 h 750"/>
                  <a:gd name="T18" fmla="*/ 0 w 3176"/>
                  <a:gd name="T19" fmla="*/ 0 h 750"/>
                  <a:gd name="T20" fmla="*/ 0 w 3176"/>
                  <a:gd name="T21" fmla="*/ 0 h 750"/>
                  <a:gd name="T22" fmla="*/ 0 w 3176"/>
                  <a:gd name="T23" fmla="*/ 0 h 750"/>
                  <a:gd name="T24" fmla="*/ 0 w 3176"/>
                  <a:gd name="T25" fmla="*/ 0 h 750"/>
                  <a:gd name="T26" fmla="*/ 0 w 3176"/>
                  <a:gd name="T27" fmla="*/ 0 h 750"/>
                  <a:gd name="T28" fmla="*/ 0 w 3176"/>
                  <a:gd name="T29" fmla="*/ 0 h 750"/>
                  <a:gd name="T30" fmla="*/ 0 w 3176"/>
                  <a:gd name="T31" fmla="*/ 0 h 750"/>
                  <a:gd name="T32" fmla="*/ 0 w 3176"/>
                  <a:gd name="T33" fmla="*/ 0 h 750"/>
                  <a:gd name="T34" fmla="*/ 0 w 3176"/>
                  <a:gd name="T35" fmla="*/ 0 h 750"/>
                  <a:gd name="T36" fmla="*/ 0 w 3176"/>
                  <a:gd name="T37" fmla="*/ 0 h 750"/>
                  <a:gd name="T38" fmla="*/ 0 w 3176"/>
                  <a:gd name="T39" fmla="*/ 0 h 750"/>
                  <a:gd name="T40" fmla="*/ 0 w 3176"/>
                  <a:gd name="T41" fmla="*/ 0 h 750"/>
                  <a:gd name="T42" fmla="*/ 0 w 3176"/>
                  <a:gd name="T43" fmla="*/ 0 h 750"/>
                  <a:gd name="T44" fmla="*/ 0 w 3176"/>
                  <a:gd name="T45" fmla="*/ 0 h 750"/>
                  <a:gd name="T46" fmla="*/ 0 w 3176"/>
                  <a:gd name="T47" fmla="*/ 0 h 750"/>
                  <a:gd name="T48" fmla="*/ 0 w 3176"/>
                  <a:gd name="T49" fmla="*/ 0 h 750"/>
                  <a:gd name="T50" fmla="*/ 0 w 3176"/>
                  <a:gd name="T51" fmla="*/ 0 h 750"/>
                  <a:gd name="T52" fmla="*/ 0 w 3176"/>
                  <a:gd name="T53" fmla="*/ 0 h 750"/>
                  <a:gd name="T54" fmla="*/ 0 w 3176"/>
                  <a:gd name="T55" fmla="*/ 0 h 750"/>
                  <a:gd name="T56" fmla="*/ 0 w 3176"/>
                  <a:gd name="T57" fmla="*/ 0 h 750"/>
                  <a:gd name="T58" fmla="*/ 0 w 3176"/>
                  <a:gd name="T59" fmla="*/ 0 h 750"/>
                  <a:gd name="T60" fmla="*/ 0 w 3176"/>
                  <a:gd name="T61" fmla="*/ 0 h 750"/>
                  <a:gd name="T62" fmla="*/ 0 w 3176"/>
                  <a:gd name="T63" fmla="*/ 0 h 750"/>
                  <a:gd name="T64" fmla="*/ 0 w 3176"/>
                  <a:gd name="T65" fmla="*/ 0 h 750"/>
                  <a:gd name="T66" fmla="*/ 0 w 3176"/>
                  <a:gd name="T67" fmla="*/ 0 h 750"/>
                  <a:gd name="T68" fmla="*/ 0 w 3176"/>
                  <a:gd name="T69" fmla="*/ 0 h 750"/>
                  <a:gd name="T70" fmla="*/ 0 w 3176"/>
                  <a:gd name="T71" fmla="*/ 0 h 750"/>
                  <a:gd name="T72" fmla="*/ 0 w 3176"/>
                  <a:gd name="T73" fmla="*/ 0 h 750"/>
                  <a:gd name="T74" fmla="*/ 0 w 3176"/>
                  <a:gd name="T75" fmla="*/ 0 h 750"/>
                  <a:gd name="T76" fmla="*/ 0 w 3176"/>
                  <a:gd name="T77" fmla="*/ 0 h 750"/>
                  <a:gd name="T78" fmla="*/ 0 w 3176"/>
                  <a:gd name="T79" fmla="*/ 0 h 750"/>
                  <a:gd name="T80" fmla="*/ 0 w 3176"/>
                  <a:gd name="T81" fmla="*/ 0 h 750"/>
                  <a:gd name="T82" fmla="*/ 0 w 3176"/>
                  <a:gd name="T83" fmla="*/ 0 h 750"/>
                  <a:gd name="T84" fmla="*/ 0 w 3176"/>
                  <a:gd name="T85" fmla="*/ 0 h 750"/>
                  <a:gd name="T86" fmla="*/ 0 w 3176"/>
                  <a:gd name="T87" fmla="*/ 0 h 750"/>
                  <a:gd name="T88" fmla="*/ 0 w 3176"/>
                  <a:gd name="T89" fmla="*/ 0 h 750"/>
                  <a:gd name="T90" fmla="*/ 0 w 3176"/>
                  <a:gd name="T91" fmla="*/ 0 h 750"/>
                  <a:gd name="T92" fmla="*/ 0 w 3176"/>
                  <a:gd name="T93" fmla="*/ 0 h 750"/>
                  <a:gd name="T94" fmla="*/ 0 w 3176"/>
                  <a:gd name="T95" fmla="*/ 0 h 750"/>
                  <a:gd name="T96" fmla="*/ 0 w 3176"/>
                  <a:gd name="T97" fmla="*/ 0 h 750"/>
                  <a:gd name="T98" fmla="*/ 0 w 3176"/>
                  <a:gd name="T99" fmla="*/ 0 h 750"/>
                  <a:gd name="T100" fmla="*/ 0 w 3176"/>
                  <a:gd name="T101" fmla="*/ 0 h 750"/>
                  <a:gd name="T102" fmla="*/ 0 w 3176"/>
                  <a:gd name="T103" fmla="*/ 0 h 750"/>
                  <a:gd name="T104" fmla="*/ 0 w 3176"/>
                  <a:gd name="T105" fmla="*/ 0 h 750"/>
                  <a:gd name="T106" fmla="*/ 0 w 3176"/>
                  <a:gd name="T107" fmla="*/ 0 h 750"/>
                  <a:gd name="T108" fmla="*/ 0 w 3176"/>
                  <a:gd name="T109" fmla="*/ 0 h 750"/>
                  <a:gd name="T110" fmla="*/ 0 w 3176"/>
                  <a:gd name="T111" fmla="*/ 0 h 750"/>
                  <a:gd name="T112" fmla="*/ 0 w 3176"/>
                  <a:gd name="T113" fmla="*/ 0 h 750"/>
                  <a:gd name="T114" fmla="*/ 0 w 3176"/>
                  <a:gd name="T115" fmla="*/ 0 h 750"/>
                  <a:gd name="T116" fmla="*/ 0 w 3176"/>
                  <a:gd name="T117" fmla="*/ 0 h 750"/>
                  <a:gd name="T118" fmla="*/ 0 w 3176"/>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6"/>
                  <a:gd name="T181" fmla="*/ 0 h 750"/>
                  <a:gd name="T182" fmla="*/ 3176 w 3176"/>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6" h="750">
                    <a:moveTo>
                      <a:pt x="3176" y="375"/>
                    </a:moveTo>
                    <a:lnTo>
                      <a:pt x="3176" y="369"/>
                    </a:lnTo>
                    <a:lnTo>
                      <a:pt x="3175" y="362"/>
                    </a:lnTo>
                    <a:lnTo>
                      <a:pt x="3174" y="356"/>
                    </a:lnTo>
                    <a:lnTo>
                      <a:pt x="3171" y="349"/>
                    </a:lnTo>
                    <a:lnTo>
                      <a:pt x="3169" y="342"/>
                    </a:lnTo>
                    <a:lnTo>
                      <a:pt x="3167" y="336"/>
                    </a:lnTo>
                    <a:lnTo>
                      <a:pt x="3164" y="329"/>
                    </a:lnTo>
                    <a:lnTo>
                      <a:pt x="3160" y="323"/>
                    </a:lnTo>
                    <a:lnTo>
                      <a:pt x="3155" y="316"/>
                    </a:lnTo>
                    <a:lnTo>
                      <a:pt x="3151" y="310"/>
                    </a:lnTo>
                    <a:lnTo>
                      <a:pt x="3146" y="304"/>
                    </a:lnTo>
                    <a:lnTo>
                      <a:pt x="3141" y="297"/>
                    </a:lnTo>
                    <a:lnTo>
                      <a:pt x="3134" y="291"/>
                    </a:lnTo>
                    <a:lnTo>
                      <a:pt x="3128" y="284"/>
                    </a:lnTo>
                    <a:lnTo>
                      <a:pt x="3121" y="278"/>
                    </a:lnTo>
                    <a:lnTo>
                      <a:pt x="3114" y="272"/>
                    </a:lnTo>
                    <a:lnTo>
                      <a:pt x="3105" y="265"/>
                    </a:lnTo>
                    <a:lnTo>
                      <a:pt x="3097" y="259"/>
                    </a:lnTo>
                    <a:lnTo>
                      <a:pt x="3088" y="252"/>
                    </a:lnTo>
                    <a:lnTo>
                      <a:pt x="3079" y="246"/>
                    </a:lnTo>
                    <a:lnTo>
                      <a:pt x="3069" y="241"/>
                    </a:lnTo>
                    <a:lnTo>
                      <a:pt x="3060" y="234"/>
                    </a:lnTo>
                    <a:lnTo>
                      <a:pt x="3048" y="228"/>
                    </a:lnTo>
                    <a:lnTo>
                      <a:pt x="3037" y="223"/>
                    </a:lnTo>
                    <a:lnTo>
                      <a:pt x="3026" y="216"/>
                    </a:lnTo>
                    <a:lnTo>
                      <a:pt x="3014" y="210"/>
                    </a:lnTo>
                    <a:lnTo>
                      <a:pt x="3001" y="205"/>
                    </a:lnTo>
                    <a:lnTo>
                      <a:pt x="2988" y="198"/>
                    </a:lnTo>
                    <a:lnTo>
                      <a:pt x="2976" y="193"/>
                    </a:lnTo>
                    <a:lnTo>
                      <a:pt x="2962" y="188"/>
                    </a:lnTo>
                    <a:lnTo>
                      <a:pt x="2947" y="181"/>
                    </a:lnTo>
                    <a:lnTo>
                      <a:pt x="2933" y="176"/>
                    </a:lnTo>
                    <a:lnTo>
                      <a:pt x="2918" y="170"/>
                    </a:lnTo>
                    <a:lnTo>
                      <a:pt x="2902" y="165"/>
                    </a:lnTo>
                    <a:lnTo>
                      <a:pt x="2886" y="160"/>
                    </a:lnTo>
                    <a:lnTo>
                      <a:pt x="2870" y="155"/>
                    </a:lnTo>
                    <a:lnTo>
                      <a:pt x="2854" y="149"/>
                    </a:lnTo>
                    <a:lnTo>
                      <a:pt x="2837" y="144"/>
                    </a:lnTo>
                    <a:lnTo>
                      <a:pt x="2819" y="139"/>
                    </a:lnTo>
                    <a:lnTo>
                      <a:pt x="2802" y="133"/>
                    </a:lnTo>
                    <a:lnTo>
                      <a:pt x="2784" y="129"/>
                    </a:lnTo>
                    <a:lnTo>
                      <a:pt x="2765" y="124"/>
                    </a:lnTo>
                    <a:lnTo>
                      <a:pt x="2747" y="119"/>
                    </a:lnTo>
                    <a:lnTo>
                      <a:pt x="2728" y="114"/>
                    </a:lnTo>
                    <a:lnTo>
                      <a:pt x="2708" y="110"/>
                    </a:lnTo>
                    <a:lnTo>
                      <a:pt x="2689" y="104"/>
                    </a:lnTo>
                    <a:lnTo>
                      <a:pt x="2668" y="100"/>
                    </a:lnTo>
                    <a:lnTo>
                      <a:pt x="2647" y="96"/>
                    </a:lnTo>
                    <a:lnTo>
                      <a:pt x="2627" y="92"/>
                    </a:lnTo>
                    <a:lnTo>
                      <a:pt x="2606" y="87"/>
                    </a:lnTo>
                    <a:lnTo>
                      <a:pt x="2584" y="83"/>
                    </a:lnTo>
                    <a:lnTo>
                      <a:pt x="2562" y="79"/>
                    </a:lnTo>
                    <a:lnTo>
                      <a:pt x="2540" y="76"/>
                    </a:lnTo>
                    <a:lnTo>
                      <a:pt x="2517" y="71"/>
                    </a:lnTo>
                    <a:lnTo>
                      <a:pt x="2495" y="67"/>
                    </a:lnTo>
                    <a:lnTo>
                      <a:pt x="2472" y="64"/>
                    </a:lnTo>
                    <a:lnTo>
                      <a:pt x="2449" y="60"/>
                    </a:lnTo>
                    <a:lnTo>
                      <a:pt x="2425" y="57"/>
                    </a:lnTo>
                    <a:lnTo>
                      <a:pt x="2401" y="53"/>
                    </a:lnTo>
                    <a:lnTo>
                      <a:pt x="2378" y="50"/>
                    </a:lnTo>
                    <a:lnTo>
                      <a:pt x="2353" y="47"/>
                    </a:lnTo>
                    <a:lnTo>
                      <a:pt x="2329" y="44"/>
                    </a:lnTo>
                    <a:lnTo>
                      <a:pt x="2305" y="41"/>
                    </a:lnTo>
                    <a:lnTo>
                      <a:pt x="2279" y="37"/>
                    </a:lnTo>
                    <a:lnTo>
                      <a:pt x="2255" y="35"/>
                    </a:lnTo>
                    <a:lnTo>
                      <a:pt x="2229" y="32"/>
                    </a:lnTo>
                    <a:lnTo>
                      <a:pt x="2204" y="30"/>
                    </a:lnTo>
                    <a:lnTo>
                      <a:pt x="2178" y="27"/>
                    </a:lnTo>
                    <a:lnTo>
                      <a:pt x="2151" y="25"/>
                    </a:lnTo>
                    <a:lnTo>
                      <a:pt x="2126" y="23"/>
                    </a:lnTo>
                    <a:lnTo>
                      <a:pt x="2099" y="20"/>
                    </a:lnTo>
                    <a:lnTo>
                      <a:pt x="2073" y="18"/>
                    </a:lnTo>
                    <a:lnTo>
                      <a:pt x="2046" y="16"/>
                    </a:lnTo>
                    <a:lnTo>
                      <a:pt x="2020" y="14"/>
                    </a:lnTo>
                    <a:lnTo>
                      <a:pt x="1993" y="13"/>
                    </a:lnTo>
                    <a:lnTo>
                      <a:pt x="1966" y="11"/>
                    </a:lnTo>
                    <a:lnTo>
                      <a:pt x="1939" y="10"/>
                    </a:lnTo>
                    <a:lnTo>
                      <a:pt x="1912" y="9"/>
                    </a:lnTo>
                    <a:lnTo>
                      <a:pt x="1884" y="7"/>
                    </a:lnTo>
                    <a:lnTo>
                      <a:pt x="1857" y="5"/>
                    </a:lnTo>
                    <a:lnTo>
                      <a:pt x="1830" y="4"/>
                    </a:lnTo>
                    <a:lnTo>
                      <a:pt x="1803" y="3"/>
                    </a:lnTo>
                    <a:lnTo>
                      <a:pt x="1775" y="3"/>
                    </a:lnTo>
                    <a:lnTo>
                      <a:pt x="1747" y="2"/>
                    </a:lnTo>
                    <a:lnTo>
                      <a:pt x="1720" y="1"/>
                    </a:lnTo>
                    <a:lnTo>
                      <a:pt x="1692" y="1"/>
                    </a:lnTo>
                    <a:lnTo>
                      <a:pt x="1664" y="1"/>
                    </a:lnTo>
                    <a:lnTo>
                      <a:pt x="1637" y="0"/>
                    </a:lnTo>
                    <a:lnTo>
                      <a:pt x="1608" y="0"/>
                    </a:lnTo>
                    <a:lnTo>
                      <a:pt x="1580" y="0"/>
                    </a:lnTo>
                    <a:lnTo>
                      <a:pt x="1553" y="0"/>
                    </a:lnTo>
                    <a:lnTo>
                      <a:pt x="1525" y="0"/>
                    </a:lnTo>
                    <a:lnTo>
                      <a:pt x="1497" y="1"/>
                    </a:lnTo>
                    <a:lnTo>
                      <a:pt x="1470" y="1"/>
                    </a:lnTo>
                    <a:lnTo>
                      <a:pt x="1442" y="2"/>
                    </a:lnTo>
                    <a:lnTo>
                      <a:pt x="1414" y="2"/>
                    </a:lnTo>
                    <a:lnTo>
                      <a:pt x="1387" y="3"/>
                    </a:lnTo>
                    <a:lnTo>
                      <a:pt x="1359" y="4"/>
                    </a:lnTo>
                    <a:lnTo>
                      <a:pt x="1331" y="5"/>
                    </a:lnTo>
                    <a:lnTo>
                      <a:pt x="1304" y="7"/>
                    </a:lnTo>
                    <a:lnTo>
                      <a:pt x="1277" y="8"/>
                    </a:lnTo>
                    <a:lnTo>
                      <a:pt x="1249" y="9"/>
                    </a:lnTo>
                    <a:lnTo>
                      <a:pt x="1223" y="11"/>
                    </a:lnTo>
                    <a:lnTo>
                      <a:pt x="1195" y="12"/>
                    </a:lnTo>
                    <a:lnTo>
                      <a:pt x="1169" y="14"/>
                    </a:lnTo>
                    <a:lnTo>
                      <a:pt x="1142" y="15"/>
                    </a:lnTo>
                    <a:lnTo>
                      <a:pt x="1115" y="17"/>
                    </a:lnTo>
                    <a:lnTo>
                      <a:pt x="1089" y="19"/>
                    </a:lnTo>
                    <a:lnTo>
                      <a:pt x="1062" y="21"/>
                    </a:lnTo>
                    <a:lnTo>
                      <a:pt x="1037" y="24"/>
                    </a:lnTo>
                    <a:lnTo>
                      <a:pt x="1010" y="26"/>
                    </a:lnTo>
                    <a:lnTo>
                      <a:pt x="985" y="29"/>
                    </a:lnTo>
                    <a:lnTo>
                      <a:pt x="959" y="31"/>
                    </a:lnTo>
                    <a:lnTo>
                      <a:pt x="934" y="33"/>
                    </a:lnTo>
                    <a:lnTo>
                      <a:pt x="908" y="36"/>
                    </a:lnTo>
                    <a:lnTo>
                      <a:pt x="884" y="40"/>
                    </a:lnTo>
                    <a:lnTo>
                      <a:pt x="858" y="42"/>
                    </a:lnTo>
                    <a:lnTo>
                      <a:pt x="834" y="45"/>
                    </a:lnTo>
                    <a:lnTo>
                      <a:pt x="809" y="48"/>
                    </a:lnTo>
                    <a:lnTo>
                      <a:pt x="786" y="51"/>
                    </a:lnTo>
                    <a:lnTo>
                      <a:pt x="761" y="56"/>
                    </a:lnTo>
                    <a:lnTo>
                      <a:pt x="738" y="59"/>
                    </a:lnTo>
                    <a:lnTo>
                      <a:pt x="714" y="62"/>
                    </a:lnTo>
                    <a:lnTo>
                      <a:pt x="691" y="66"/>
                    </a:lnTo>
                    <a:lnTo>
                      <a:pt x="669" y="69"/>
                    </a:lnTo>
                    <a:lnTo>
                      <a:pt x="646" y="74"/>
                    </a:lnTo>
                    <a:lnTo>
                      <a:pt x="624" y="77"/>
                    </a:lnTo>
                    <a:lnTo>
                      <a:pt x="602" y="81"/>
                    </a:lnTo>
                    <a:lnTo>
                      <a:pt x="580" y="85"/>
                    </a:lnTo>
                    <a:lnTo>
                      <a:pt x="559" y="90"/>
                    </a:lnTo>
                    <a:lnTo>
                      <a:pt x="538" y="94"/>
                    </a:lnTo>
                    <a:lnTo>
                      <a:pt x="518" y="98"/>
                    </a:lnTo>
                    <a:lnTo>
                      <a:pt x="498" y="102"/>
                    </a:lnTo>
                    <a:lnTo>
                      <a:pt x="477" y="108"/>
                    </a:lnTo>
                    <a:lnTo>
                      <a:pt x="457" y="112"/>
                    </a:lnTo>
                    <a:lnTo>
                      <a:pt x="438" y="116"/>
                    </a:lnTo>
                    <a:lnTo>
                      <a:pt x="419" y="122"/>
                    </a:lnTo>
                    <a:lnTo>
                      <a:pt x="401" y="126"/>
                    </a:lnTo>
                    <a:lnTo>
                      <a:pt x="382" y="131"/>
                    </a:lnTo>
                    <a:lnTo>
                      <a:pt x="365" y="136"/>
                    </a:lnTo>
                    <a:lnTo>
                      <a:pt x="346" y="142"/>
                    </a:lnTo>
                    <a:lnTo>
                      <a:pt x="329" y="146"/>
                    </a:lnTo>
                    <a:lnTo>
                      <a:pt x="312" y="151"/>
                    </a:lnTo>
                    <a:lnTo>
                      <a:pt x="296" y="157"/>
                    </a:lnTo>
                    <a:lnTo>
                      <a:pt x="281" y="162"/>
                    </a:lnTo>
                    <a:lnTo>
                      <a:pt x="265" y="167"/>
                    </a:lnTo>
                    <a:lnTo>
                      <a:pt x="250" y="174"/>
                    </a:lnTo>
                    <a:lnTo>
                      <a:pt x="235" y="179"/>
                    </a:lnTo>
                    <a:lnTo>
                      <a:pt x="221" y="184"/>
                    </a:lnTo>
                    <a:lnTo>
                      <a:pt x="206" y="190"/>
                    </a:lnTo>
                    <a:lnTo>
                      <a:pt x="193" y="196"/>
                    </a:lnTo>
                    <a:lnTo>
                      <a:pt x="179" y="201"/>
                    </a:lnTo>
                    <a:lnTo>
                      <a:pt x="168" y="208"/>
                    </a:lnTo>
                    <a:lnTo>
                      <a:pt x="155" y="213"/>
                    </a:lnTo>
                    <a:lnTo>
                      <a:pt x="143" y="219"/>
                    </a:lnTo>
                    <a:lnTo>
                      <a:pt x="132" y="225"/>
                    </a:lnTo>
                    <a:lnTo>
                      <a:pt x="121" y="231"/>
                    </a:lnTo>
                    <a:lnTo>
                      <a:pt x="110" y="238"/>
                    </a:lnTo>
                    <a:lnTo>
                      <a:pt x="101" y="244"/>
                    </a:lnTo>
                    <a:lnTo>
                      <a:pt x="91" y="249"/>
                    </a:lnTo>
                    <a:lnTo>
                      <a:pt x="82" y="256"/>
                    </a:lnTo>
                    <a:lnTo>
                      <a:pt x="73" y="262"/>
                    </a:lnTo>
                    <a:lnTo>
                      <a:pt x="66" y="268"/>
                    </a:lnTo>
                    <a:lnTo>
                      <a:pt x="57" y="275"/>
                    </a:lnTo>
                    <a:lnTo>
                      <a:pt x="51" y="281"/>
                    </a:lnTo>
                    <a:lnTo>
                      <a:pt x="43" y="288"/>
                    </a:lnTo>
                    <a:lnTo>
                      <a:pt x="37" y="294"/>
                    </a:lnTo>
                    <a:lnTo>
                      <a:pt x="32" y="300"/>
                    </a:lnTo>
                    <a:lnTo>
                      <a:pt x="26" y="307"/>
                    </a:lnTo>
                    <a:lnTo>
                      <a:pt x="21" y="313"/>
                    </a:lnTo>
                    <a:lnTo>
                      <a:pt x="17" y="320"/>
                    </a:lnTo>
                    <a:lnTo>
                      <a:pt x="14" y="326"/>
                    </a:lnTo>
                    <a:lnTo>
                      <a:pt x="9" y="332"/>
                    </a:lnTo>
                    <a:lnTo>
                      <a:pt x="7" y="339"/>
                    </a:lnTo>
                    <a:lnTo>
                      <a:pt x="4" y="345"/>
                    </a:lnTo>
                    <a:lnTo>
                      <a:pt x="3" y="353"/>
                    </a:lnTo>
                    <a:lnTo>
                      <a:pt x="1" y="359"/>
                    </a:lnTo>
                    <a:lnTo>
                      <a:pt x="0" y="365"/>
                    </a:lnTo>
                    <a:lnTo>
                      <a:pt x="0" y="372"/>
                    </a:lnTo>
                    <a:lnTo>
                      <a:pt x="0" y="378"/>
                    </a:lnTo>
                    <a:lnTo>
                      <a:pt x="0" y="385"/>
                    </a:lnTo>
                    <a:lnTo>
                      <a:pt x="1" y="392"/>
                    </a:lnTo>
                    <a:lnTo>
                      <a:pt x="3" y="398"/>
                    </a:lnTo>
                    <a:lnTo>
                      <a:pt x="4" y="405"/>
                    </a:lnTo>
                    <a:lnTo>
                      <a:pt x="7" y="411"/>
                    </a:lnTo>
                    <a:lnTo>
                      <a:pt x="9" y="418"/>
                    </a:lnTo>
                    <a:lnTo>
                      <a:pt x="14" y="424"/>
                    </a:lnTo>
                    <a:lnTo>
                      <a:pt x="17" y="430"/>
                    </a:lnTo>
                    <a:lnTo>
                      <a:pt x="21" y="437"/>
                    </a:lnTo>
                    <a:lnTo>
                      <a:pt x="26" y="443"/>
                    </a:lnTo>
                    <a:lnTo>
                      <a:pt x="32" y="451"/>
                    </a:lnTo>
                    <a:lnTo>
                      <a:pt x="37" y="457"/>
                    </a:lnTo>
                    <a:lnTo>
                      <a:pt x="43" y="463"/>
                    </a:lnTo>
                    <a:lnTo>
                      <a:pt x="51" y="470"/>
                    </a:lnTo>
                    <a:lnTo>
                      <a:pt x="57" y="475"/>
                    </a:lnTo>
                    <a:lnTo>
                      <a:pt x="66" y="481"/>
                    </a:lnTo>
                    <a:lnTo>
                      <a:pt x="73" y="488"/>
                    </a:lnTo>
                    <a:lnTo>
                      <a:pt x="82" y="494"/>
                    </a:lnTo>
                    <a:lnTo>
                      <a:pt x="91" y="501"/>
                    </a:lnTo>
                    <a:lnTo>
                      <a:pt x="101" y="507"/>
                    </a:lnTo>
                    <a:lnTo>
                      <a:pt x="110" y="513"/>
                    </a:lnTo>
                    <a:lnTo>
                      <a:pt x="121" y="519"/>
                    </a:lnTo>
                    <a:lnTo>
                      <a:pt x="132" y="525"/>
                    </a:lnTo>
                    <a:lnTo>
                      <a:pt x="143" y="531"/>
                    </a:lnTo>
                    <a:lnTo>
                      <a:pt x="155" y="537"/>
                    </a:lnTo>
                    <a:lnTo>
                      <a:pt x="167" y="543"/>
                    </a:lnTo>
                    <a:lnTo>
                      <a:pt x="179" y="548"/>
                    </a:lnTo>
                    <a:lnTo>
                      <a:pt x="193" y="555"/>
                    </a:lnTo>
                    <a:lnTo>
                      <a:pt x="206" y="560"/>
                    </a:lnTo>
                    <a:lnTo>
                      <a:pt x="220" y="566"/>
                    </a:lnTo>
                    <a:lnTo>
                      <a:pt x="235" y="572"/>
                    </a:lnTo>
                    <a:lnTo>
                      <a:pt x="250" y="577"/>
                    </a:lnTo>
                    <a:lnTo>
                      <a:pt x="265" y="583"/>
                    </a:lnTo>
                    <a:lnTo>
                      <a:pt x="281" y="588"/>
                    </a:lnTo>
                    <a:lnTo>
                      <a:pt x="296" y="593"/>
                    </a:lnTo>
                    <a:lnTo>
                      <a:pt x="312" y="599"/>
                    </a:lnTo>
                    <a:lnTo>
                      <a:pt x="329" y="604"/>
                    </a:lnTo>
                    <a:lnTo>
                      <a:pt x="346" y="609"/>
                    </a:lnTo>
                    <a:lnTo>
                      <a:pt x="365" y="614"/>
                    </a:lnTo>
                    <a:lnTo>
                      <a:pt x="382" y="619"/>
                    </a:lnTo>
                    <a:lnTo>
                      <a:pt x="401" y="624"/>
                    </a:lnTo>
                    <a:lnTo>
                      <a:pt x="419" y="628"/>
                    </a:lnTo>
                    <a:lnTo>
                      <a:pt x="438" y="634"/>
                    </a:lnTo>
                    <a:lnTo>
                      <a:pt x="457" y="638"/>
                    </a:lnTo>
                    <a:lnTo>
                      <a:pt x="477" y="643"/>
                    </a:lnTo>
                    <a:lnTo>
                      <a:pt x="498" y="647"/>
                    </a:lnTo>
                    <a:lnTo>
                      <a:pt x="518" y="652"/>
                    </a:lnTo>
                    <a:lnTo>
                      <a:pt x="538" y="656"/>
                    </a:lnTo>
                    <a:lnTo>
                      <a:pt x="559" y="660"/>
                    </a:lnTo>
                    <a:lnTo>
                      <a:pt x="580" y="665"/>
                    </a:lnTo>
                    <a:lnTo>
                      <a:pt x="602" y="669"/>
                    </a:lnTo>
                    <a:lnTo>
                      <a:pt x="624" y="673"/>
                    </a:lnTo>
                    <a:lnTo>
                      <a:pt x="646" y="677"/>
                    </a:lnTo>
                    <a:lnTo>
                      <a:pt x="669" y="680"/>
                    </a:lnTo>
                    <a:lnTo>
                      <a:pt x="691" y="685"/>
                    </a:lnTo>
                    <a:lnTo>
                      <a:pt x="714" y="688"/>
                    </a:lnTo>
                    <a:lnTo>
                      <a:pt x="738" y="692"/>
                    </a:lnTo>
                    <a:lnTo>
                      <a:pt x="761" y="695"/>
                    </a:lnTo>
                    <a:lnTo>
                      <a:pt x="786" y="699"/>
                    </a:lnTo>
                    <a:lnTo>
                      <a:pt x="809" y="702"/>
                    </a:lnTo>
                    <a:lnTo>
                      <a:pt x="834" y="705"/>
                    </a:lnTo>
                    <a:lnTo>
                      <a:pt x="858" y="708"/>
                    </a:lnTo>
                    <a:lnTo>
                      <a:pt x="884" y="711"/>
                    </a:lnTo>
                    <a:lnTo>
                      <a:pt x="908" y="713"/>
                    </a:lnTo>
                    <a:lnTo>
                      <a:pt x="934" y="717"/>
                    </a:lnTo>
                    <a:lnTo>
                      <a:pt x="959" y="719"/>
                    </a:lnTo>
                    <a:lnTo>
                      <a:pt x="985" y="722"/>
                    </a:lnTo>
                    <a:lnTo>
                      <a:pt x="1010" y="724"/>
                    </a:lnTo>
                    <a:lnTo>
                      <a:pt x="1037" y="726"/>
                    </a:lnTo>
                    <a:lnTo>
                      <a:pt x="1062" y="728"/>
                    </a:lnTo>
                    <a:lnTo>
                      <a:pt x="1089" y="731"/>
                    </a:lnTo>
                    <a:lnTo>
                      <a:pt x="1115" y="733"/>
                    </a:lnTo>
                    <a:lnTo>
                      <a:pt x="1142" y="735"/>
                    </a:lnTo>
                    <a:lnTo>
                      <a:pt x="1169" y="737"/>
                    </a:lnTo>
                    <a:lnTo>
                      <a:pt x="1195" y="738"/>
                    </a:lnTo>
                    <a:lnTo>
                      <a:pt x="1223" y="740"/>
                    </a:lnTo>
                    <a:lnTo>
                      <a:pt x="1249" y="741"/>
                    </a:lnTo>
                    <a:lnTo>
                      <a:pt x="1277" y="742"/>
                    </a:lnTo>
                    <a:lnTo>
                      <a:pt x="1304" y="743"/>
                    </a:lnTo>
                    <a:lnTo>
                      <a:pt x="1331" y="745"/>
                    </a:lnTo>
                    <a:lnTo>
                      <a:pt x="1359" y="745"/>
                    </a:lnTo>
                    <a:lnTo>
                      <a:pt x="1387" y="746"/>
                    </a:lnTo>
                    <a:lnTo>
                      <a:pt x="1414" y="748"/>
                    </a:lnTo>
                    <a:lnTo>
                      <a:pt x="1442" y="749"/>
                    </a:lnTo>
                    <a:lnTo>
                      <a:pt x="1470" y="749"/>
                    </a:lnTo>
                    <a:lnTo>
                      <a:pt x="1497" y="750"/>
                    </a:lnTo>
                    <a:lnTo>
                      <a:pt x="1525" y="750"/>
                    </a:lnTo>
                    <a:lnTo>
                      <a:pt x="1553" y="750"/>
                    </a:lnTo>
                    <a:lnTo>
                      <a:pt x="1580" y="750"/>
                    </a:lnTo>
                    <a:lnTo>
                      <a:pt x="1608" y="750"/>
                    </a:lnTo>
                    <a:lnTo>
                      <a:pt x="1637" y="750"/>
                    </a:lnTo>
                    <a:lnTo>
                      <a:pt x="1664" y="750"/>
                    </a:lnTo>
                    <a:lnTo>
                      <a:pt x="1692" y="749"/>
                    </a:lnTo>
                    <a:lnTo>
                      <a:pt x="1720" y="749"/>
                    </a:lnTo>
                    <a:lnTo>
                      <a:pt x="1747" y="748"/>
                    </a:lnTo>
                    <a:lnTo>
                      <a:pt x="1775" y="748"/>
                    </a:lnTo>
                    <a:lnTo>
                      <a:pt x="1803" y="746"/>
                    </a:lnTo>
                    <a:lnTo>
                      <a:pt x="1830" y="745"/>
                    </a:lnTo>
                    <a:lnTo>
                      <a:pt x="1857" y="744"/>
                    </a:lnTo>
                    <a:lnTo>
                      <a:pt x="1884" y="743"/>
                    </a:lnTo>
                    <a:lnTo>
                      <a:pt x="1912" y="742"/>
                    </a:lnTo>
                    <a:lnTo>
                      <a:pt x="1939" y="740"/>
                    </a:lnTo>
                    <a:lnTo>
                      <a:pt x="1966" y="739"/>
                    </a:lnTo>
                    <a:lnTo>
                      <a:pt x="1993" y="737"/>
                    </a:lnTo>
                    <a:lnTo>
                      <a:pt x="2020" y="736"/>
                    </a:lnTo>
                    <a:lnTo>
                      <a:pt x="2046" y="734"/>
                    </a:lnTo>
                    <a:lnTo>
                      <a:pt x="2073" y="732"/>
                    </a:lnTo>
                    <a:lnTo>
                      <a:pt x="2099" y="729"/>
                    </a:lnTo>
                    <a:lnTo>
                      <a:pt x="2126" y="727"/>
                    </a:lnTo>
                    <a:lnTo>
                      <a:pt x="2151" y="725"/>
                    </a:lnTo>
                    <a:lnTo>
                      <a:pt x="2177" y="723"/>
                    </a:lnTo>
                    <a:lnTo>
                      <a:pt x="2204" y="721"/>
                    </a:lnTo>
                    <a:lnTo>
                      <a:pt x="2229" y="718"/>
                    </a:lnTo>
                    <a:lnTo>
                      <a:pt x="2254" y="716"/>
                    </a:lnTo>
                    <a:lnTo>
                      <a:pt x="2279" y="712"/>
                    </a:lnTo>
                    <a:lnTo>
                      <a:pt x="2305" y="709"/>
                    </a:lnTo>
                    <a:lnTo>
                      <a:pt x="2329" y="706"/>
                    </a:lnTo>
                    <a:lnTo>
                      <a:pt x="2353" y="704"/>
                    </a:lnTo>
                    <a:lnTo>
                      <a:pt x="2378" y="701"/>
                    </a:lnTo>
                    <a:lnTo>
                      <a:pt x="2401" y="696"/>
                    </a:lnTo>
                    <a:lnTo>
                      <a:pt x="2425" y="693"/>
                    </a:lnTo>
                    <a:lnTo>
                      <a:pt x="2448" y="690"/>
                    </a:lnTo>
                    <a:lnTo>
                      <a:pt x="2472" y="687"/>
                    </a:lnTo>
                    <a:lnTo>
                      <a:pt x="2495" y="683"/>
                    </a:lnTo>
                    <a:lnTo>
                      <a:pt x="2517" y="678"/>
                    </a:lnTo>
                    <a:lnTo>
                      <a:pt x="2540" y="675"/>
                    </a:lnTo>
                    <a:lnTo>
                      <a:pt x="2562" y="671"/>
                    </a:lnTo>
                    <a:lnTo>
                      <a:pt x="2583" y="667"/>
                    </a:lnTo>
                    <a:lnTo>
                      <a:pt x="2606" y="662"/>
                    </a:lnTo>
                    <a:lnTo>
                      <a:pt x="2627" y="658"/>
                    </a:lnTo>
                    <a:lnTo>
                      <a:pt x="2647" y="654"/>
                    </a:lnTo>
                    <a:lnTo>
                      <a:pt x="2668" y="650"/>
                    </a:lnTo>
                    <a:lnTo>
                      <a:pt x="2689" y="645"/>
                    </a:lnTo>
                    <a:lnTo>
                      <a:pt x="2708" y="641"/>
                    </a:lnTo>
                    <a:lnTo>
                      <a:pt x="2728" y="636"/>
                    </a:lnTo>
                    <a:lnTo>
                      <a:pt x="2747" y="632"/>
                    </a:lnTo>
                    <a:lnTo>
                      <a:pt x="2765" y="626"/>
                    </a:lnTo>
                    <a:lnTo>
                      <a:pt x="2784" y="622"/>
                    </a:lnTo>
                    <a:lnTo>
                      <a:pt x="2802" y="617"/>
                    </a:lnTo>
                    <a:lnTo>
                      <a:pt x="2819" y="611"/>
                    </a:lnTo>
                    <a:lnTo>
                      <a:pt x="2837" y="606"/>
                    </a:lnTo>
                    <a:lnTo>
                      <a:pt x="2854" y="602"/>
                    </a:lnTo>
                    <a:lnTo>
                      <a:pt x="2870" y="596"/>
                    </a:lnTo>
                    <a:lnTo>
                      <a:pt x="2886" y="591"/>
                    </a:lnTo>
                    <a:lnTo>
                      <a:pt x="2902" y="585"/>
                    </a:lnTo>
                    <a:lnTo>
                      <a:pt x="2918" y="579"/>
                    </a:lnTo>
                    <a:lnTo>
                      <a:pt x="2933" y="574"/>
                    </a:lnTo>
                    <a:lnTo>
                      <a:pt x="2947" y="569"/>
                    </a:lnTo>
                    <a:lnTo>
                      <a:pt x="2962" y="563"/>
                    </a:lnTo>
                    <a:lnTo>
                      <a:pt x="2976" y="557"/>
                    </a:lnTo>
                    <a:lnTo>
                      <a:pt x="2988" y="552"/>
                    </a:lnTo>
                    <a:lnTo>
                      <a:pt x="3001" y="545"/>
                    </a:lnTo>
                    <a:lnTo>
                      <a:pt x="3014" y="540"/>
                    </a:lnTo>
                    <a:lnTo>
                      <a:pt x="3026" y="534"/>
                    </a:lnTo>
                    <a:lnTo>
                      <a:pt x="3037" y="528"/>
                    </a:lnTo>
                    <a:lnTo>
                      <a:pt x="3048" y="522"/>
                    </a:lnTo>
                    <a:lnTo>
                      <a:pt x="3060" y="515"/>
                    </a:lnTo>
                    <a:lnTo>
                      <a:pt x="3069" y="510"/>
                    </a:lnTo>
                    <a:lnTo>
                      <a:pt x="3079" y="504"/>
                    </a:lnTo>
                    <a:lnTo>
                      <a:pt x="3088" y="497"/>
                    </a:lnTo>
                    <a:lnTo>
                      <a:pt x="3097" y="491"/>
                    </a:lnTo>
                    <a:lnTo>
                      <a:pt x="3105" y="485"/>
                    </a:lnTo>
                    <a:lnTo>
                      <a:pt x="3114" y="478"/>
                    </a:lnTo>
                    <a:lnTo>
                      <a:pt x="3121" y="473"/>
                    </a:lnTo>
                    <a:lnTo>
                      <a:pt x="3128" y="466"/>
                    </a:lnTo>
                    <a:lnTo>
                      <a:pt x="3134" y="460"/>
                    </a:lnTo>
                    <a:lnTo>
                      <a:pt x="3141" y="454"/>
                    </a:lnTo>
                    <a:lnTo>
                      <a:pt x="3146" y="447"/>
                    </a:lnTo>
                    <a:lnTo>
                      <a:pt x="3151" y="440"/>
                    </a:lnTo>
                    <a:lnTo>
                      <a:pt x="3155" y="433"/>
                    </a:lnTo>
                    <a:lnTo>
                      <a:pt x="3160" y="427"/>
                    </a:lnTo>
                    <a:lnTo>
                      <a:pt x="3164" y="421"/>
                    </a:lnTo>
                    <a:lnTo>
                      <a:pt x="3167" y="414"/>
                    </a:lnTo>
                    <a:lnTo>
                      <a:pt x="3169" y="408"/>
                    </a:lnTo>
                    <a:lnTo>
                      <a:pt x="3171" y="402"/>
                    </a:lnTo>
                    <a:lnTo>
                      <a:pt x="3174" y="395"/>
                    </a:lnTo>
                    <a:lnTo>
                      <a:pt x="3175" y="388"/>
                    </a:lnTo>
                    <a:lnTo>
                      <a:pt x="3176" y="381"/>
                    </a:lnTo>
                    <a:lnTo>
                      <a:pt x="3176" y="375"/>
                    </a:lnTo>
                    <a:close/>
                  </a:path>
                </a:pathLst>
              </a:custGeom>
              <a:solidFill>
                <a:srgbClr val="EB8A7B"/>
              </a:solidFill>
              <a:ln w="9525">
                <a:noFill/>
                <a:round/>
                <a:headEnd/>
                <a:tailEnd/>
              </a:ln>
            </p:spPr>
            <p:txBody>
              <a:bodyPr/>
              <a:lstStyle/>
              <a:p>
                <a:endParaRPr lang="ko-KR" altLang="en-US"/>
              </a:p>
            </p:txBody>
          </p:sp>
          <p:sp>
            <p:nvSpPr>
              <p:cNvPr id="3101" name="Freeform 21"/>
              <p:cNvSpPr>
                <a:spLocks/>
              </p:cNvSpPr>
              <p:nvPr/>
            </p:nvSpPr>
            <p:spPr bwMode="auto">
              <a:xfrm>
                <a:off x="447" y="2379"/>
                <a:ext cx="504" cy="128"/>
              </a:xfrm>
              <a:custGeom>
                <a:avLst/>
                <a:gdLst>
                  <a:gd name="T0" fmla="*/ 0 w 3108"/>
                  <a:gd name="T1" fmla="*/ 0 h 750"/>
                  <a:gd name="T2" fmla="*/ 0 w 3108"/>
                  <a:gd name="T3" fmla="*/ 0 h 750"/>
                  <a:gd name="T4" fmla="*/ 0 w 3108"/>
                  <a:gd name="T5" fmla="*/ 0 h 750"/>
                  <a:gd name="T6" fmla="*/ 0 w 3108"/>
                  <a:gd name="T7" fmla="*/ 0 h 750"/>
                  <a:gd name="T8" fmla="*/ 0 w 3108"/>
                  <a:gd name="T9" fmla="*/ 0 h 750"/>
                  <a:gd name="T10" fmla="*/ 0 w 3108"/>
                  <a:gd name="T11" fmla="*/ 0 h 750"/>
                  <a:gd name="T12" fmla="*/ 0 w 3108"/>
                  <a:gd name="T13" fmla="*/ 0 h 750"/>
                  <a:gd name="T14" fmla="*/ 0 w 3108"/>
                  <a:gd name="T15" fmla="*/ 0 h 750"/>
                  <a:gd name="T16" fmla="*/ 0 w 3108"/>
                  <a:gd name="T17" fmla="*/ 0 h 750"/>
                  <a:gd name="T18" fmla="*/ 0 w 3108"/>
                  <a:gd name="T19" fmla="*/ 0 h 750"/>
                  <a:gd name="T20" fmla="*/ 0 w 3108"/>
                  <a:gd name="T21" fmla="*/ 0 h 750"/>
                  <a:gd name="T22" fmla="*/ 0 w 3108"/>
                  <a:gd name="T23" fmla="*/ 0 h 750"/>
                  <a:gd name="T24" fmla="*/ 0 w 3108"/>
                  <a:gd name="T25" fmla="*/ 0 h 750"/>
                  <a:gd name="T26" fmla="*/ 0 w 3108"/>
                  <a:gd name="T27" fmla="*/ 0 h 750"/>
                  <a:gd name="T28" fmla="*/ 0 w 3108"/>
                  <a:gd name="T29" fmla="*/ 0 h 750"/>
                  <a:gd name="T30" fmla="*/ 0 w 3108"/>
                  <a:gd name="T31" fmla="*/ 0 h 750"/>
                  <a:gd name="T32" fmla="*/ 0 w 3108"/>
                  <a:gd name="T33" fmla="*/ 0 h 750"/>
                  <a:gd name="T34" fmla="*/ 0 w 3108"/>
                  <a:gd name="T35" fmla="*/ 0 h 750"/>
                  <a:gd name="T36" fmla="*/ 0 w 3108"/>
                  <a:gd name="T37" fmla="*/ 0 h 750"/>
                  <a:gd name="T38" fmla="*/ 0 w 3108"/>
                  <a:gd name="T39" fmla="*/ 0 h 750"/>
                  <a:gd name="T40" fmla="*/ 0 w 3108"/>
                  <a:gd name="T41" fmla="*/ 0 h 750"/>
                  <a:gd name="T42" fmla="*/ 0 w 3108"/>
                  <a:gd name="T43" fmla="*/ 0 h 750"/>
                  <a:gd name="T44" fmla="*/ 0 w 3108"/>
                  <a:gd name="T45" fmla="*/ 0 h 750"/>
                  <a:gd name="T46" fmla="*/ 0 w 3108"/>
                  <a:gd name="T47" fmla="*/ 0 h 750"/>
                  <a:gd name="T48" fmla="*/ 0 w 3108"/>
                  <a:gd name="T49" fmla="*/ 0 h 750"/>
                  <a:gd name="T50" fmla="*/ 0 w 3108"/>
                  <a:gd name="T51" fmla="*/ 0 h 750"/>
                  <a:gd name="T52" fmla="*/ 0 w 3108"/>
                  <a:gd name="T53" fmla="*/ 0 h 750"/>
                  <a:gd name="T54" fmla="*/ 0 w 3108"/>
                  <a:gd name="T55" fmla="*/ 0 h 750"/>
                  <a:gd name="T56" fmla="*/ 0 w 3108"/>
                  <a:gd name="T57" fmla="*/ 0 h 750"/>
                  <a:gd name="T58" fmla="*/ 0 w 3108"/>
                  <a:gd name="T59" fmla="*/ 0 h 750"/>
                  <a:gd name="T60" fmla="*/ 0 w 3108"/>
                  <a:gd name="T61" fmla="*/ 0 h 750"/>
                  <a:gd name="T62" fmla="*/ 0 w 3108"/>
                  <a:gd name="T63" fmla="*/ 0 h 750"/>
                  <a:gd name="T64" fmla="*/ 0 w 3108"/>
                  <a:gd name="T65" fmla="*/ 0 h 750"/>
                  <a:gd name="T66" fmla="*/ 0 w 3108"/>
                  <a:gd name="T67" fmla="*/ 0 h 750"/>
                  <a:gd name="T68" fmla="*/ 0 w 3108"/>
                  <a:gd name="T69" fmla="*/ 0 h 750"/>
                  <a:gd name="T70" fmla="*/ 0 w 3108"/>
                  <a:gd name="T71" fmla="*/ 0 h 750"/>
                  <a:gd name="T72" fmla="*/ 0 w 3108"/>
                  <a:gd name="T73" fmla="*/ 0 h 750"/>
                  <a:gd name="T74" fmla="*/ 0 w 3108"/>
                  <a:gd name="T75" fmla="*/ 0 h 750"/>
                  <a:gd name="T76" fmla="*/ 0 w 3108"/>
                  <a:gd name="T77" fmla="*/ 0 h 750"/>
                  <a:gd name="T78" fmla="*/ 0 w 3108"/>
                  <a:gd name="T79" fmla="*/ 0 h 750"/>
                  <a:gd name="T80" fmla="*/ 0 w 3108"/>
                  <a:gd name="T81" fmla="*/ 0 h 750"/>
                  <a:gd name="T82" fmla="*/ 0 w 3108"/>
                  <a:gd name="T83" fmla="*/ 0 h 750"/>
                  <a:gd name="T84" fmla="*/ 0 w 3108"/>
                  <a:gd name="T85" fmla="*/ 0 h 750"/>
                  <a:gd name="T86" fmla="*/ 0 w 3108"/>
                  <a:gd name="T87" fmla="*/ 0 h 750"/>
                  <a:gd name="T88" fmla="*/ 0 w 3108"/>
                  <a:gd name="T89" fmla="*/ 0 h 750"/>
                  <a:gd name="T90" fmla="*/ 0 w 3108"/>
                  <a:gd name="T91" fmla="*/ 0 h 750"/>
                  <a:gd name="T92" fmla="*/ 0 w 3108"/>
                  <a:gd name="T93" fmla="*/ 0 h 750"/>
                  <a:gd name="T94" fmla="*/ 0 w 3108"/>
                  <a:gd name="T95" fmla="*/ 0 h 750"/>
                  <a:gd name="T96" fmla="*/ 0 w 3108"/>
                  <a:gd name="T97" fmla="*/ 0 h 750"/>
                  <a:gd name="T98" fmla="*/ 0 w 3108"/>
                  <a:gd name="T99" fmla="*/ 0 h 750"/>
                  <a:gd name="T100" fmla="*/ 0 w 3108"/>
                  <a:gd name="T101" fmla="*/ 0 h 750"/>
                  <a:gd name="T102" fmla="*/ 0 w 3108"/>
                  <a:gd name="T103" fmla="*/ 0 h 750"/>
                  <a:gd name="T104" fmla="*/ 0 w 3108"/>
                  <a:gd name="T105" fmla="*/ 0 h 750"/>
                  <a:gd name="T106" fmla="*/ 0 w 3108"/>
                  <a:gd name="T107" fmla="*/ 0 h 750"/>
                  <a:gd name="T108" fmla="*/ 0 w 3108"/>
                  <a:gd name="T109" fmla="*/ 0 h 750"/>
                  <a:gd name="T110" fmla="*/ 0 w 3108"/>
                  <a:gd name="T111" fmla="*/ 0 h 750"/>
                  <a:gd name="T112" fmla="*/ 0 w 3108"/>
                  <a:gd name="T113" fmla="*/ 0 h 750"/>
                  <a:gd name="T114" fmla="*/ 0 w 3108"/>
                  <a:gd name="T115" fmla="*/ 0 h 750"/>
                  <a:gd name="T116" fmla="*/ 0 w 3108"/>
                  <a:gd name="T117" fmla="*/ 0 h 750"/>
                  <a:gd name="T118" fmla="*/ 0 w 3108"/>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08"/>
                  <a:gd name="T181" fmla="*/ 0 h 750"/>
                  <a:gd name="T182" fmla="*/ 3108 w 3108"/>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08" h="750">
                    <a:moveTo>
                      <a:pt x="3108" y="375"/>
                    </a:moveTo>
                    <a:lnTo>
                      <a:pt x="3108" y="369"/>
                    </a:lnTo>
                    <a:lnTo>
                      <a:pt x="3107" y="361"/>
                    </a:lnTo>
                    <a:lnTo>
                      <a:pt x="3105" y="355"/>
                    </a:lnTo>
                    <a:lnTo>
                      <a:pt x="3103" y="349"/>
                    </a:lnTo>
                    <a:lnTo>
                      <a:pt x="3101" y="342"/>
                    </a:lnTo>
                    <a:lnTo>
                      <a:pt x="3099" y="336"/>
                    </a:lnTo>
                    <a:lnTo>
                      <a:pt x="3096" y="329"/>
                    </a:lnTo>
                    <a:lnTo>
                      <a:pt x="3093" y="323"/>
                    </a:lnTo>
                    <a:lnTo>
                      <a:pt x="3088" y="317"/>
                    </a:lnTo>
                    <a:lnTo>
                      <a:pt x="3084" y="310"/>
                    </a:lnTo>
                    <a:lnTo>
                      <a:pt x="3079" y="303"/>
                    </a:lnTo>
                    <a:lnTo>
                      <a:pt x="3074" y="296"/>
                    </a:lnTo>
                    <a:lnTo>
                      <a:pt x="3067" y="290"/>
                    </a:lnTo>
                    <a:lnTo>
                      <a:pt x="3061" y="284"/>
                    </a:lnTo>
                    <a:lnTo>
                      <a:pt x="3054" y="277"/>
                    </a:lnTo>
                    <a:lnTo>
                      <a:pt x="3047" y="272"/>
                    </a:lnTo>
                    <a:lnTo>
                      <a:pt x="3040" y="266"/>
                    </a:lnTo>
                    <a:lnTo>
                      <a:pt x="3031" y="259"/>
                    </a:lnTo>
                    <a:lnTo>
                      <a:pt x="3023" y="253"/>
                    </a:lnTo>
                    <a:lnTo>
                      <a:pt x="3013" y="246"/>
                    </a:lnTo>
                    <a:lnTo>
                      <a:pt x="3003" y="240"/>
                    </a:lnTo>
                    <a:lnTo>
                      <a:pt x="2994" y="235"/>
                    </a:lnTo>
                    <a:lnTo>
                      <a:pt x="2983" y="228"/>
                    </a:lnTo>
                    <a:lnTo>
                      <a:pt x="2973" y="222"/>
                    </a:lnTo>
                    <a:lnTo>
                      <a:pt x="2961" y="217"/>
                    </a:lnTo>
                    <a:lnTo>
                      <a:pt x="2949" y="210"/>
                    </a:lnTo>
                    <a:lnTo>
                      <a:pt x="2937" y="205"/>
                    </a:lnTo>
                    <a:lnTo>
                      <a:pt x="2925" y="198"/>
                    </a:lnTo>
                    <a:lnTo>
                      <a:pt x="2912" y="193"/>
                    </a:lnTo>
                    <a:lnTo>
                      <a:pt x="2898" y="187"/>
                    </a:lnTo>
                    <a:lnTo>
                      <a:pt x="2884" y="181"/>
                    </a:lnTo>
                    <a:lnTo>
                      <a:pt x="2870" y="176"/>
                    </a:lnTo>
                    <a:lnTo>
                      <a:pt x="2856" y="171"/>
                    </a:lnTo>
                    <a:lnTo>
                      <a:pt x="2841" y="164"/>
                    </a:lnTo>
                    <a:lnTo>
                      <a:pt x="2825" y="159"/>
                    </a:lnTo>
                    <a:lnTo>
                      <a:pt x="2809" y="154"/>
                    </a:lnTo>
                    <a:lnTo>
                      <a:pt x="2793" y="148"/>
                    </a:lnTo>
                    <a:lnTo>
                      <a:pt x="2776" y="144"/>
                    </a:lnTo>
                    <a:lnTo>
                      <a:pt x="2760" y="139"/>
                    </a:lnTo>
                    <a:lnTo>
                      <a:pt x="2742" y="134"/>
                    </a:lnTo>
                    <a:lnTo>
                      <a:pt x="2725" y="128"/>
                    </a:lnTo>
                    <a:lnTo>
                      <a:pt x="2707" y="124"/>
                    </a:lnTo>
                    <a:lnTo>
                      <a:pt x="2687" y="119"/>
                    </a:lnTo>
                    <a:lnTo>
                      <a:pt x="2669" y="114"/>
                    </a:lnTo>
                    <a:lnTo>
                      <a:pt x="2650" y="109"/>
                    </a:lnTo>
                    <a:lnTo>
                      <a:pt x="2630" y="105"/>
                    </a:lnTo>
                    <a:lnTo>
                      <a:pt x="2611" y="101"/>
                    </a:lnTo>
                    <a:lnTo>
                      <a:pt x="2591" y="96"/>
                    </a:lnTo>
                    <a:lnTo>
                      <a:pt x="2571" y="92"/>
                    </a:lnTo>
                    <a:lnTo>
                      <a:pt x="2549" y="88"/>
                    </a:lnTo>
                    <a:lnTo>
                      <a:pt x="2528" y="84"/>
                    </a:lnTo>
                    <a:lnTo>
                      <a:pt x="2507" y="79"/>
                    </a:lnTo>
                    <a:lnTo>
                      <a:pt x="2485" y="75"/>
                    </a:lnTo>
                    <a:lnTo>
                      <a:pt x="2463" y="72"/>
                    </a:lnTo>
                    <a:lnTo>
                      <a:pt x="2442" y="68"/>
                    </a:lnTo>
                    <a:lnTo>
                      <a:pt x="2419" y="63"/>
                    </a:lnTo>
                    <a:lnTo>
                      <a:pt x="2396" y="60"/>
                    </a:lnTo>
                    <a:lnTo>
                      <a:pt x="2374" y="57"/>
                    </a:lnTo>
                    <a:lnTo>
                      <a:pt x="2350" y="54"/>
                    </a:lnTo>
                    <a:lnTo>
                      <a:pt x="2327" y="49"/>
                    </a:lnTo>
                    <a:lnTo>
                      <a:pt x="2302" y="46"/>
                    </a:lnTo>
                    <a:lnTo>
                      <a:pt x="2279" y="44"/>
                    </a:lnTo>
                    <a:lnTo>
                      <a:pt x="2255" y="41"/>
                    </a:lnTo>
                    <a:lnTo>
                      <a:pt x="2230" y="38"/>
                    </a:lnTo>
                    <a:lnTo>
                      <a:pt x="2206" y="35"/>
                    </a:lnTo>
                    <a:lnTo>
                      <a:pt x="2181" y="32"/>
                    </a:lnTo>
                    <a:lnTo>
                      <a:pt x="2156" y="29"/>
                    </a:lnTo>
                    <a:lnTo>
                      <a:pt x="2131" y="27"/>
                    </a:lnTo>
                    <a:lnTo>
                      <a:pt x="2106" y="25"/>
                    </a:lnTo>
                    <a:lnTo>
                      <a:pt x="2080" y="23"/>
                    </a:lnTo>
                    <a:lnTo>
                      <a:pt x="2055" y="21"/>
                    </a:lnTo>
                    <a:lnTo>
                      <a:pt x="2028" y="19"/>
                    </a:lnTo>
                    <a:lnTo>
                      <a:pt x="2003" y="16"/>
                    </a:lnTo>
                    <a:lnTo>
                      <a:pt x="1976" y="14"/>
                    </a:lnTo>
                    <a:lnTo>
                      <a:pt x="1950" y="12"/>
                    </a:lnTo>
                    <a:lnTo>
                      <a:pt x="1924" y="11"/>
                    </a:lnTo>
                    <a:lnTo>
                      <a:pt x="1897" y="10"/>
                    </a:lnTo>
                    <a:lnTo>
                      <a:pt x="1871" y="8"/>
                    </a:lnTo>
                    <a:lnTo>
                      <a:pt x="1844" y="7"/>
                    </a:lnTo>
                    <a:lnTo>
                      <a:pt x="1817" y="6"/>
                    </a:lnTo>
                    <a:lnTo>
                      <a:pt x="1791" y="5"/>
                    </a:lnTo>
                    <a:lnTo>
                      <a:pt x="1763" y="4"/>
                    </a:lnTo>
                    <a:lnTo>
                      <a:pt x="1737" y="3"/>
                    </a:lnTo>
                    <a:lnTo>
                      <a:pt x="1710" y="3"/>
                    </a:lnTo>
                    <a:lnTo>
                      <a:pt x="1682" y="2"/>
                    </a:lnTo>
                    <a:lnTo>
                      <a:pt x="1656" y="2"/>
                    </a:lnTo>
                    <a:lnTo>
                      <a:pt x="1628" y="0"/>
                    </a:lnTo>
                    <a:lnTo>
                      <a:pt x="1602" y="0"/>
                    </a:lnTo>
                    <a:lnTo>
                      <a:pt x="1574" y="0"/>
                    </a:lnTo>
                    <a:lnTo>
                      <a:pt x="1546" y="0"/>
                    </a:lnTo>
                    <a:lnTo>
                      <a:pt x="1520" y="0"/>
                    </a:lnTo>
                    <a:lnTo>
                      <a:pt x="1492" y="0"/>
                    </a:lnTo>
                    <a:lnTo>
                      <a:pt x="1465" y="0"/>
                    </a:lnTo>
                    <a:lnTo>
                      <a:pt x="1438" y="2"/>
                    </a:lnTo>
                    <a:lnTo>
                      <a:pt x="1411" y="2"/>
                    </a:lnTo>
                    <a:lnTo>
                      <a:pt x="1384" y="3"/>
                    </a:lnTo>
                    <a:lnTo>
                      <a:pt x="1357" y="4"/>
                    </a:lnTo>
                    <a:lnTo>
                      <a:pt x="1330" y="4"/>
                    </a:lnTo>
                    <a:lnTo>
                      <a:pt x="1303" y="5"/>
                    </a:lnTo>
                    <a:lnTo>
                      <a:pt x="1276" y="6"/>
                    </a:lnTo>
                    <a:lnTo>
                      <a:pt x="1250" y="8"/>
                    </a:lnTo>
                    <a:lnTo>
                      <a:pt x="1223" y="9"/>
                    </a:lnTo>
                    <a:lnTo>
                      <a:pt x="1196" y="10"/>
                    </a:lnTo>
                    <a:lnTo>
                      <a:pt x="1170" y="12"/>
                    </a:lnTo>
                    <a:lnTo>
                      <a:pt x="1143" y="13"/>
                    </a:lnTo>
                    <a:lnTo>
                      <a:pt x="1118" y="15"/>
                    </a:lnTo>
                    <a:lnTo>
                      <a:pt x="1091" y="17"/>
                    </a:lnTo>
                    <a:lnTo>
                      <a:pt x="1066" y="20"/>
                    </a:lnTo>
                    <a:lnTo>
                      <a:pt x="1040" y="22"/>
                    </a:lnTo>
                    <a:lnTo>
                      <a:pt x="1014" y="24"/>
                    </a:lnTo>
                    <a:lnTo>
                      <a:pt x="989" y="26"/>
                    </a:lnTo>
                    <a:lnTo>
                      <a:pt x="963" y="28"/>
                    </a:lnTo>
                    <a:lnTo>
                      <a:pt x="939" y="31"/>
                    </a:lnTo>
                    <a:lnTo>
                      <a:pt x="913" y="33"/>
                    </a:lnTo>
                    <a:lnTo>
                      <a:pt x="889" y="37"/>
                    </a:lnTo>
                    <a:lnTo>
                      <a:pt x="864" y="39"/>
                    </a:lnTo>
                    <a:lnTo>
                      <a:pt x="840" y="42"/>
                    </a:lnTo>
                    <a:lnTo>
                      <a:pt x="817" y="45"/>
                    </a:lnTo>
                    <a:lnTo>
                      <a:pt x="792" y="48"/>
                    </a:lnTo>
                    <a:lnTo>
                      <a:pt x="769" y="52"/>
                    </a:lnTo>
                    <a:lnTo>
                      <a:pt x="745" y="55"/>
                    </a:lnTo>
                    <a:lnTo>
                      <a:pt x="722" y="58"/>
                    </a:lnTo>
                    <a:lnTo>
                      <a:pt x="700" y="62"/>
                    </a:lnTo>
                    <a:lnTo>
                      <a:pt x="677" y="65"/>
                    </a:lnTo>
                    <a:lnTo>
                      <a:pt x="655" y="70"/>
                    </a:lnTo>
                    <a:lnTo>
                      <a:pt x="633" y="73"/>
                    </a:lnTo>
                    <a:lnTo>
                      <a:pt x="610" y="77"/>
                    </a:lnTo>
                    <a:lnTo>
                      <a:pt x="589" y="81"/>
                    </a:lnTo>
                    <a:lnTo>
                      <a:pt x="568" y="86"/>
                    </a:lnTo>
                    <a:lnTo>
                      <a:pt x="548" y="90"/>
                    </a:lnTo>
                    <a:lnTo>
                      <a:pt x="526" y="94"/>
                    </a:lnTo>
                    <a:lnTo>
                      <a:pt x="506" y="98"/>
                    </a:lnTo>
                    <a:lnTo>
                      <a:pt x="487" y="103"/>
                    </a:lnTo>
                    <a:lnTo>
                      <a:pt x="467" y="107"/>
                    </a:lnTo>
                    <a:lnTo>
                      <a:pt x="448" y="112"/>
                    </a:lnTo>
                    <a:lnTo>
                      <a:pt x="428" y="117"/>
                    </a:lnTo>
                    <a:lnTo>
                      <a:pt x="410" y="121"/>
                    </a:lnTo>
                    <a:lnTo>
                      <a:pt x="392" y="126"/>
                    </a:lnTo>
                    <a:lnTo>
                      <a:pt x="374" y="131"/>
                    </a:lnTo>
                    <a:lnTo>
                      <a:pt x="356" y="136"/>
                    </a:lnTo>
                    <a:lnTo>
                      <a:pt x="339" y="141"/>
                    </a:lnTo>
                    <a:lnTo>
                      <a:pt x="322" y="146"/>
                    </a:lnTo>
                    <a:lnTo>
                      <a:pt x="306" y="152"/>
                    </a:lnTo>
                    <a:lnTo>
                      <a:pt x="290" y="157"/>
                    </a:lnTo>
                    <a:lnTo>
                      <a:pt x="274" y="162"/>
                    </a:lnTo>
                    <a:lnTo>
                      <a:pt x="259" y="168"/>
                    </a:lnTo>
                    <a:lnTo>
                      <a:pt x="244" y="173"/>
                    </a:lnTo>
                    <a:lnTo>
                      <a:pt x="230" y="178"/>
                    </a:lnTo>
                    <a:lnTo>
                      <a:pt x="216" y="185"/>
                    </a:lnTo>
                    <a:lnTo>
                      <a:pt x="202" y="190"/>
                    </a:lnTo>
                    <a:lnTo>
                      <a:pt x="189" y="195"/>
                    </a:lnTo>
                    <a:lnTo>
                      <a:pt x="176" y="202"/>
                    </a:lnTo>
                    <a:lnTo>
                      <a:pt x="164" y="207"/>
                    </a:lnTo>
                    <a:lnTo>
                      <a:pt x="152" y="213"/>
                    </a:lnTo>
                    <a:lnTo>
                      <a:pt x="140" y="219"/>
                    </a:lnTo>
                    <a:lnTo>
                      <a:pt x="130" y="225"/>
                    </a:lnTo>
                    <a:lnTo>
                      <a:pt x="119" y="231"/>
                    </a:lnTo>
                    <a:lnTo>
                      <a:pt x="108" y="237"/>
                    </a:lnTo>
                    <a:lnTo>
                      <a:pt x="99" y="243"/>
                    </a:lnTo>
                    <a:lnTo>
                      <a:pt x="89" y="250"/>
                    </a:lnTo>
                    <a:lnTo>
                      <a:pt x="81" y="256"/>
                    </a:lnTo>
                    <a:lnTo>
                      <a:pt x="72" y="262"/>
                    </a:lnTo>
                    <a:lnTo>
                      <a:pt x="64" y="269"/>
                    </a:lnTo>
                    <a:lnTo>
                      <a:pt x="56" y="274"/>
                    </a:lnTo>
                    <a:lnTo>
                      <a:pt x="50" y="280"/>
                    </a:lnTo>
                    <a:lnTo>
                      <a:pt x="42" y="287"/>
                    </a:lnTo>
                    <a:lnTo>
                      <a:pt x="37" y="293"/>
                    </a:lnTo>
                    <a:lnTo>
                      <a:pt x="31" y="300"/>
                    </a:lnTo>
                    <a:lnTo>
                      <a:pt x="25" y="306"/>
                    </a:lnTo>
                    <a:lnTo>
                      <a:pt x="21" y="313"/>
                    </a:lnTo>
                    <a:lnTo>
                      <a:pt x="17" y="320"/>
                    </a:lnTo>
                    <a:lnTo>
                      <a:pt x="13" y="326"/>
                    </a:lnTo>
                    <a:lnTo>
                      <a:pt x="9" y="333"/>
                    </a:lnTo>
                    <a:lnTo>
                      <a:pt x="7" y="339"/>
                    </a:lnTo>
                    <a:lnTo>
                      <a:pt x="4" y="345"/>
                    </a:lnTo>
                    <a:lnTo>
                      <a:pt x="3" y="352"/>
                    </a:lnTo>
                    <a:lnTo>
                      <a:pt x="1" y="358"/>
                    </a:lnTo>
                    <a:lnTo>
                      <a:pt x="0" y="366"/>
                    </a:lnTo>
                    <a:lnTo>
                      <a:pt x="0" y="372"/>
                    </a:lnTo>
                    <a:lnTo>
                      <a:pt x="0" y="378"/>
                    </a:lnTo>
                    <a:lnTo>
                      <a:pt x="0" y="385"/>
                    </a:lnTo>
                    <a:lnTo>
                      <a:pt x="1" y="391"/>
                    </a:lnTo>
                    <a:lnTo>
                      <a:pt x="3" y="398"/>
                    </a:lnTo>
                    <a:lnTo>
                      <a:pt x="4" y="404"/>
                    </a:lnTo>
                    <a:lnTo>
                      <a:pt x="7" y="411"/>
                    </a:lnTo>
                    <a:lnTo>
                      <a:pt x="9" y="418"/>
                    </a:lnTo>
                    <a:lnTo>
                      <a:pt x="13" y="424"/>
                    </a:lnTo>
                    <a:lnTo>
                      <a:pt x="17" y="431"/>
                    </a:lnTo>
                    <a:lnTo>
                      <a:pt x="21" y="437"/>
                    </a:lnTo>
                    <a:lnTo>
                      <a:pt x="25" y="443"/>
                    </a:lnTo>
                    <a:lnTo>
                      <a:pt x="31" y="450"/>
                    </a:lnTo>
                    <a:lnTo>
                      <a:pt x="37" y="456"/>
                    </a:lnTo>
                    <a:lnTo>
                      <a:pt x="42" y="463"/>
                    </a:lnTo>
                    <a:lnTo>
                      <a:pt x="50" y="469"/>
                    </a:lnTo>
                    <a:lnTo>
                      <a:pt x="56" y="475"/>
                    </a:lnTo>
                    <a:lnTo>
                      <a:pt x="64" y="482"/>
                    </a:lnTo>
                    <a:lnTo>
                      <a:pt x="72" y="488"/>
                    </a:lnTo>
                    <a:lnTo>
                      <a:pt x="81" y="494"/>
                    </a:lnTo>
                    <a:lnTo>
                      <a:pt x="89" y="501"/>
                    </a:lnTo>
                    <a:lnTo>
                      <a:pt x="99" y="506"/>
                    </a:lnTo>
                    <a:lnTo>
                      <a:pt x="108" y="513"/>
                    </a:lnTo>
                    <a:lnTo>
                      <a:pt x="119" y="519"/>
                    </a:lnTo>
                    <a:lnTo>
                      <a:pt x="130" y="525"/>
                    </a:lnTo>
                    <a:lnTo>
                      <a:pt x="140" y="531"/>
                    </a:lnTo>
                    <a:lnTo>
                      <a:pt x="152" y="537"/>
                    </a:lnTo>
                    <a:lnTo>
                      <a:pt x="164" y="542"/>
                    </a:lnTo>
                    <a:lnTo>
                      <a:pt x="176" y="549"/>
                    </a:lnTo>
                    <a:lnTo>
                      <a:pt x="189" y="554"/>
                    </a:lnTo>
                    <a:lnTo>
                      <a:pt x="202" y="560"/>
                    </a:lnTo>
                    <a:lnTo>
                      <a:pt x="216" y="566"/>
                    </a:lnTo>
                    <a:lnTo>
                      <a:pt x="230" y="571"/>
                    </a:lnTo>
                    <a:lnTo>
                      <a:pt x="244" y="576"/>
                    </a:lnTo>
                    <a:lnTo>
                      <a:pt x="259" y="583"/>
                    </a:lnTo>
                    <a:lnTo>
                      <a:pt x="274" y="588"/>
                    </a:lnTo>
                    <a:lnTo>
                      <a:pt x="290" y="593"/>
                    </a:lnTo>
                    <a:lnTo>
                      <a:pt x="306" y="599"/>
                    </a:lnTo>
                    <a:lnTo>
                      <a:pt x="322" y="604"/>
                    </a:lnTo>
                    <a:lnTo>
                      <a:pt x="339" y="608"/>
                    </a:lnTo>
                    <a:lnTo>
                      <a:pt x="356" y="614"/>
                    </a:lnTo>
                    <a:lnTo>
                      <a:pt x="374" y="619"/>
                    </a:lnTo>
                    <a:lnTo>
                      <a:pt x="392" y="624"/>
                    </a:lnTo>
                    <a:lnTo>
                      <a:pt x="410" y="629"/>
                    </a:lnTo>
                    <a:lnTo>
                      <a:pt x="428" y="634"/>
                    </a:lnTo>
                    <a:lnTo>
                      <a:pt x="448" y="638"/>
                    </a:lnTo>
                    <a:lnTo>
                      <a:pt x="467" y="642"/>
                    </a:lnTo>
                    <a:lnTo>
                      <a:pt x="486" y="648"/>
                    </a:lnTo>
                    <a:lnTo>
                      <a:pt x="506" y="652"/>
                    </a:lnTo>
                    <a:lnTo>
                      <a:pt x="526" y="656"/>
                    </a:lnTo>
                    <a:lnTo>
                      <a:pt x="548" y="661"/>
                    </a:lnTo>
                    <a:lnTo>
                      <a:pt x="568" y="665"/>
                    </a:lnTo>
                    <a:lnTo>
                      <a:pt x="589" y="669"/>
                    </a:lnTo>
                    <a:lnTo>
                      <a:pt x="610" y="673"/>
                    </a:lnTo>
                    <a:lnTo>
                      <a:pt x="633" y="677"/>
                    </a:lnTo>
                    <a:lnTo>
                      <a:pt x="655" y="681"/>
                    </a:lnTo>
                    <a:lnTo>
                      <a:pt x="677" y="684"/>
                    </a:lnTo>
                    <a:lnTo>
                      <a:pt x="700" y="688"/>
                    </a:lnTo>
                    <a:lnTo>
                      <a:pt x="722" y="691"/>
                    </a:lnTo>
                    <a:lnTo>
                      <a:pt x="745" y="695"/>
                    </a:lnTo>
                    <a:lnTo>
                      <a:pt x="769" y="699"/>
                    </a:lnTo>
                    <a:lnTo>
                      <a:pt x="792" y="702"/>
                    </a:lnTo>
                    <a:lnTo>
                      <a:pt x="816" y="705"/>
                    </a:lnTo>
                    <a:lnTo>
                      <a:pt x="840" y="707"/>
                    </a:lnTo>
                    <a:lnTo>
                      <a:pt x="864" y="711"/>
                    </a:lnTo>
                    <a:lnTo>
                      <a:pt x="889" y="714"/>
                    </a:lnTo>
                    <a:lnTo>
                      <a:pt x="913" y="717"/>
                    </a:lnTo>
                    <a:lnTo>
                      <a:pt x="939" y="719"/>
                    </a:lnTo>
                    <a:lnTo>
                      <a:pt x="963" y="721"/>
                    </a:lnTo>
                    <a:lnTo>
                      <a:pt x="989" y="724"/>
                    </a:lnTo>
                    <a:lnTo>
                      <a:pt x="1014" y="727"/>
                    </a:lnTo>
                    <a:lnTo>
                      <a:pt x="1040" y="729"/>
                    </a:lnTo>
                    <a:lnTo>
                      <a:pt x="1066" y="731"/>
                    </a:lnTo>
                    <a:lnTo>
                      <a:pt x="1091" y="733"/>
                    </a:lnTo>
                    <a:lnTo>
                      <a:pt x="1118" y="735"/>
                    </a:lnTo>
                    <a:lnTo>
                      <a:pt x="1143" y="736"/>
                    </a:lnTo>
                    <a:lnTo>
                      <a:pt x="1170" y="738"/>
                    </a:lnTo>
                    <a:lnTo>
                      <a:pt x="1196" y="739"/>
                    </a:lnTo>
                    <a:lnTo>
                      <a:pt x="1223" y="741"/>
                    </a:lnTo>
                    <a:lnTo>
                      <a:pt x="1250" y="743"/>
                    </a:lnTo>
                    <a:lnTo>
                      <a:pt x="1276" y="744"/>
                    </a:lnTo>
                    <a:lnTo>
                      <a:pt x="1303" y="745"/>
                    </a:lnTo>
                    <a:lnTo>
                      <a:pt x="1330" y="746"/>
                    </a:lnTo>
                    <a:lnTo>
                      <a:pt x="1357" y="747"/>
                    </a:lnTo>
                    <a:lnTo>
                      <a:pt x="1384" y="748"/>
                    </a:lnTo>
                    <a:lnTo>
                      <a:pt x="1411" y="748"/>
                    </a:lnTo>
                    <a:lnTo>
                      <a:pt x="1438" y="749"/>
                    </a:lnTo>
                    <a:lnTo>
                      <a:pt x="1465" y="749"/>
                    </a:lnTo>
                    <a:lnTo>
                      <a:pt x="1492" y="750"/>
                    </a:lnTo>
                    <a:lnTo>
                      <a:pt x="1520" y="750"/>
                    </a:lnTo>
                    <a:lnTo>
                      <a:pt x="1546" y="750"/>
                    </a:lnTo>
                    <a:lnTo>
                      <a:pt x="1574" y="750"/>
                    </a:lnTo>
                    <a:lnTo>
                      <a:pt x="1602" y="750"/>
                    </a:lnTo>
                    <a:lnTo>
                      <a:pt x="1628" y="749"/>
                    </a:lnTo>
                    <a:lnTo>
                      <a:pt x="1656" y="749"/>
                    </a:lnTo>
                    <a:lnTo>
                      <a:pt x="1682" y="749"/>
                    </a:lnTo>
                    <a:lnTo>
                      <a:pt x="1710" y="748"/>
                    </a:lnTo>
                    <a:lnTo>
                      <a:pt x="1737" y="747"/>
                    </a:lnTo>
                    <a:lnTo>
                      <a:pt x="1763" y="747"/>
                    </a:lnTo>
                    <a:lnTo>
                      <a:pt x="1791" y="746"/>
                    </a:lnTo>
                    <a:lnTo>
                      <a:pt x="1817" y="745"/>
                    </a:lnTo>
                    <a:lnTo>
                      <a:pt x="1844" y="744"/>
                    </a:lnTo>
                    <a:lnTo>
                      <a:pt x="1871" y="741"/>
                    </a:lnTo>
                    <a:lnTo>
                      <a:pt x="1897" y="740"/>
                    </a:lnTo>
                    <a:lnTo>
                      <a:pt x="1924" y="739"/>
                    </a:lnTo>
                    <a:lnTo>
                      <a:pt x="1950" y="737"/>
                    </a:lnTo>
                    <a:lnTo>
                      <a:pt x="1976" y="735"/>
                    </a:lnTo>
                    <a:lnTo>
                      <a:pt x="2003" y="734"/>
                    </a:lnTo>
                    <a:lnTo>
                      <a:pt x="2028" y="732"/>
                    </a:lnTo>
                    <a:lnTo>
                      <a:pt x="2055" y="730"/>
                    </a:lnTo>
                    <a:lnTo>
                      <a:pt x="2080" y="728"/>
                    </a:lnTo>
                    <a:lnTo>
                      <a:pt x="2106" y="726"/>
                    </a:lnTo>
                    <a:lnTo>
                      <a:pt x="2131" y="723"/>
                    </a:lnTo>
                    <a:lnTo>
                      <a:pt x="2156" y="720"/>
                    </a:lnTo>
                    <a:lnTo>
                      <a:pt x="2181" y="718"/>
                    </a:lnTo>
                    <a:lnTo>
                      <a:pt x="2206" y="715"/>
                    </a:lnTo>
                    <a:lnTo>
                      <a:pt x="2230" y="713"/>
                    </a:lnTo>
                    <a:lnTo>
                      <a:pt x="2255" y="710"/>
                    </a:lnTo>
                    <a:lnTo>
                      <a:pt x="2279" y="706"/>
                    </a:lnTo>
                    <a:lnTo>
                      <a:pt x="2302" y="703"/>
                    </a:lnTo>
                    <a:lnTo>
                      <a:pt x="2327" y="700"/>
                    </a:lnTo>
                    <a:lnTo>
                      <a:pt x="2350" y="697"/>
                    </a:lnTo>
                    <a:lnTo>
                      <a:pt x="2374" y="694"/>
                    </a:lnTo>
                    <a:lnTo>
                      <a:pt x="2396" y="690"/>
                    </a:lnTo>
                    <a:lnTo>
                      <a:pt x="2418" y="686"/>
                    </a:lnTo>
                    <a:lnTo>
                      <a:pt x="2442" y="683"/>
                    </a:lnTo>
                    <a:lnTo>
                      <a:pt x="2463" y="679"/>
                    </a:lnTo>
                    <a:lnTo>
                      <a:pt x="2485" y="674"/>
                    </a:lnTo>
                    <a:lnTo>
                      <a:pt x="2507" y="671"/>
                    </a:lnTo>
                    <a:lnTo>
                      <a:pt x="2528" y="667"/>
                    </a:lnTo>
                    <a:lnTo>
                      <a:pt x="2549" y="663"/>
                    </a:lnTo>
                    <a:lnTo>
                      <a:pt x="2571" y="658"/>
                    </a:lnTo>
                    <a:lnTo>
                      <a:pt x="2591" y="654"/>
                    </a:lnTo>
                    <a:lnTo>
                      <a:pt x="2611" y="650"/>
                    </a:lnTo>
                    <a:lnTo>
                      <a:pt x="2630" y="646"/>
                    </a:lnTo>
                    <a:lnTo>
                      <a:pt x="2650" y="640"/>
                    </a:lnTo>
                    <a:lnTo>
                      <a:pt x="2669" y="636"/>
                    </a:lnTo>
                    <a:lnTo>
                      <a:pt x="2687" y="631"/>
                    </a:lnTo>
                    <a:lnTo>
                      <a:pt x="2707" y="626"/>
                    </a:lnTo>
                    <a:lnTo>
                      <a:pt x="2725" y="621"/>
                    </a:lnTo>
                    <a:lnTo>
                      <a:pt x="2742" y="617"/>
                    </a:lnTo>
                    <a:lnTo>
                      <a:pt x="2759" y="612"/>
                    </a:lnTo>
                    <a:lnTo>
                      <a:pt x="2776" y="606"/>
                    </a:lnTo>
                    <a:lnTo>
                      <a:pt x="2793" y="601"/>
                    </a:lnTo>
                    <a:lnTo>
                      <a:pt x="2809" y="596"/>
                    </a:lnTo>
                    <a:lnTo>
                      <a:pt x="2825" y="590"/>
                    </a:lnTo>
                    <a:lnTo>
                      <a:pt x="2841" y="585"/>
                    </a:lnTo>
                    <a:lnTo>
                      <a:pt x="2856" y="580"/>
                    </a:lnTo>
                    <a:lnTo>
                      <a:pt x="2870" y="574"/>
                    </a:lnTo>
                    <a:lnTo>
                      <a:pt x="2884" y="569"/>
                    </a:lnTo>
                    <a:lnTo>
                      <a:pt x="2898" y="563"/>
                    </a:lnTo>
                    <a:lnTo>
                      <a:pt x="2912" y="557"/>
                    </a:lnTo>
                    <a:lnTo>
                      <a:pt x="2925" y="551"/>
                    </a:lnTo>
                    <a:lnTo>
                      <a:pt x="2937" y="546"/>
                    </a:lnTo>
                    <a:lnTo>
                      <a:pt x="2949" y="540"/>
                    </a:lnTo>
                    <a:lnTo>
                      <a:pt x="2961" y="534"/>
                    </a:lnTo>
                    <a:lnTo>
                      <a:pt x="2973" y="527"/>
                    </a:lnTo>
                    <a:lnTo>
                      <a:pt x="2983" y="522"/>
                    </a:lnTo>
                    <a:lnTo>
                      <a:pt x="2994" y="516"/>
                    </a:lnTo>
                    <a:lnTo>
                      <a:pt x="3003" y="509"/>
                    </a:lnTo>
                    <a:lnTo>
                      <a:pt x="3013" y="504"/>
                    </a:lnTo>
                    <a:lnTo>
                      <a:pt x="3023" y="498"/>
                    </a:lnTo>
                    <a:lnTo>
                      <a:pt x="3031" y="491"/>
                    </a:lnTo>
                    <a:lnTo>
                      <a:pt x="3040" y="485"/>
                    </a:lnTo>
                    <a:lnTo>
                      <a:pt x="3047" y="479"/>
                    </a:lnTo>
                    <a:lnTo>
                      <a:pt x="3054" y="472"/>
                    </a:lnTo>
                    <a:lnTo>
                      <a:pt x="3061" y="466"/>
                    </a:lnTo>
                    <a:lnTo>
                      <a:pt x="3067" y="459"/>
                    </a:lnTo>
                    <a:lnTo>
                      <a:pt x="3074" y="453"/>
                    </a:lnTo>
                    <a:lnTo>
                      <a:pt x="3079" y="447"/>
                    </a:lnTo>
                    <a:lnTo>
                      <a:pt x="3084" y="440"/>
                    </a:lnTo>
                    <a:lnTo>
                      <a:pt x="3088" y="434"/>
                    </a:lnTo>
                    <a:lnTo>
                      <a:pt x="3093" y="427"/>
                    </a:lnTo>
                    <a:lnTo>
                      <a:pt x="3096" y="421"/>
                    </a:lnTo>
                    <a:lnTo>
                      <a:pt x="3099" y="415"/>
                    </a:lnTo>
                    <a:lnTo>
                      <a:pt x="3101" y="408"/>
                    </a:lnTo>
                    <a:lnTo>
                      <a:pt x="3103" y="401"/>
                    </a:lnTo>
                    <a:lnTo>
                      <a:pt x="3105" y="394"/>
                    </a:lnTo>
                    <a:lnTo>
                      <a:pt x="3107" y="388"/>
                    </a:lnTo>
                    <a:lnTo>
                      <a:pt x="3108" y="382"/>
                    </a:lnTo>
                    <a:lnTo>
                      <a:pt x="3108" y="375"/>
                    </a:lnTo>
                    <a:close/>
                  </a:path>
                </a:pathLst>
              </a:custGeom>
              <a:solidFill>
                <a:srgbClr val="EC8A7C"/>
              </a:solidFill>
              <a:ln w="9525">
                <a:noFill/>
                <a:round/>
                <a:headEnd/>
                <a:tailEnd/>
              </a:ln>
            </p:spPr>
            <p:txBody>
              <a:bodyPr/>
              <a:lstStyle/>
              <a:p>
                <a:endParaRPr lang="ko-KR" altLang="en-US"/>
              </a:p>
            </p:txBody>
          </p:sp>
          <p:sp>
            <p:nvSpPr>
              <p:cNvPr id="3102" name="Freeform 22"/>
              <p:cNvSpPr>
                <a:spLocks/>
              </p:cNvSpPr>
              <p:nvPr/>
            </p:nvSpPr>
            <p:spPr bwMode="auto">
              <a:xfrm>
                <a:off x="452" y="2400"/>
                <a:ext cx="494" cy="128"/>
              </a:xfrm>
              <a:custGeom>
                <a:avLst/>
                <a:gdLst>
                  <a:gd name="T0" fmla="*/ 0 w 3040"/>
                  <a:gd name="T1" fmla="*/ 0 h 749"/>
                  <a:gd name="T2" fmla="*/ 0 w 3040"/>
                  <a:gd name="T3" fmla="*/ 0 h 749"/>
                  <a:gd name="T4" fmla="*/ 0 w 3040"/>
                  <a:gd name="T5" fmla="*/ 0 h 749"/>
                  <a:gd name="T6" fmla="*/ 0 w 3040"/>
                  <a:gd name="T7" fmla="*/ 0 h 749"/>
                  <a:gd name="T8" fmla="*/ 0 w 3040"/>
                  <a:gd name="T9" fmla="*/ 0 h 749"/>
                  <a:gd name="T10" fmla="*/ 0 w 3040"/>
                  <a:gd name="T11" fmla="*/ 0 h 749"/>
                  <a:gd name="T12" fmla="*/ 0 w 3040"/>
                  <a:gd name="T13" fmla="*/ 0 h 749"/>
                  <a:gd name="T14" fmla="*/ 0 w 3040"/>
                  <a:gd name="T15" fmla="*/ 0 h 749"/>
                  <a:gd name="T16" fmla="*/ 0 w 3040"/>
                  <a:gd name="T17" fmla="*/ 0 h 749"/>
                  <a:gd name="T18" fmla="*/ 0 w 3040"/>
                  <a:gd name="T19" fmla="*/ 0 h 749"/>
                  <a:gd name="T20" fmla="*/ 0 w 3040"/>
                  <a:gd name="T21" fmla="*/ 0 h 749"/>
                  <a:gd name="T22" fmla="*/ 0 w 3040"/>
                  <a:gd name="T23" fmla="*/ 0 h 749"/>
                  <a:gd name="T24" fmla="*/ 0 w 3040"/>
                  <a:gd name="T25" fmla="*/ 0 h 749"/>
                  <a:gd name="T26" fmla="*/ 0 w 3040"/>
                  <a:gd name="T27" fmla="*/ 0 h 749"/>
                  <a:gd name="T28" fmla="*/ 0 w 3040"/>
                  <a:gd name="T29" fmla="*/ 0 h 749"/>
                  <a:gd name="T30" fmla="*/ 0 w 3040"/>
                  <a:gd name="T31" fmla="*/ 0 h 749"/>
                  <a:gd name="T32" fmla="*/ 0 w 3040"/>
                  <a:gd name="T33" fmla="*/ 0 h 749"/>
                  <a:gd name="T34" fmla="*/ 0 w 3040"/>
                  <a:gd name="T35" fmla="*/ 0 h 749"/>
                  <a:gd name="T36" fmla="*/ 0 w 3040"/>
                  <a:gd name="T37" fmla="*/ 0 h 749"/>
                  <a:gd name="T38" fmla="*/ 0 w 3040"/>
                  <a:gd name="T39" fmla="*/ 0 h 749"/>
                  <a:gd name="T40" fmla="*/ 0 w 3040"/>
                  <a:gd name="T41" fmla="*/ 0 h 749"/>
                  <a:gd name="T42" fmla="*/ 0 w 3040"/>
                  <a:gd name="T43" fmla="*/ 0 h 749"/>
                  <a:gd name="T44" fmla="*/ 0 w 3040"/>
                  <a:gd name="T45" fmla="*/ 0 h 749"/>
                  <a:gd name="T46" fmla="*/ 0 w 3040"/>
                  <a:gd name="T47" fmla="*/ 0 h 749"/>
                  <a:gd name="T48" fmla="*/ 0 w 3040"/>
                  <a:gd name="T49" fmla="*/ 0 h 749"/>
                  <a:gd name="T50" fmla="*/ 0 w 3040"/>
                  <a:gd name="T51" fmla="*/ 0 h 749"/>
                  <a:gd name="T52" fmla="*/ 0 w 3040"/>
                  <a:gd name="T53" fmla="*/ 0 h 749"/>
                  <a:gd name="T54" fmla="*/ 0 w 3040"/>
                  <a:gd name="T55" fmla="*/ 0 h 749"/>
                  <a:gd name="T56" fmla="*/ 0 w 3040"/>
                  <a:gd name="T57" fmla="*/ 0 h 749"/>
                  <a:gd name="T58" fmla="*/ 0 w 3040"/>
                  <a:gd name="T59" fmla="*/ 0 h 749"/>
                  <a:gd name="T60" fmla="*/ 0 w 3040"/>
                  <a:gd name="T61" fmla="*/ 0 h 749"/>
                  <a:gd name="T62" fmla="*/ 0 w 3040"/>
                  <a:gd name="T63" fmla="*/ 0 h 749"/>
                  <a:gd name="T64" fmla="*/ 0 w 3040"/>
                  <a:gd name="T65" fmla="*/ 0 h 749"/>
                  <a:gd name="T66" fmla="*/ 0 w 3040"/>
                  <a:gd name="T67" fmla="*/ 0 h 749"/>
                  <a:gd name="T68" fmla="*/ 0 w 3040"/>
                  <a:gd name="T69" fmla="*/ 0 h 749"/>
                  <a:gd name="T70" fmla="*/ 0 w 3040"/>
                  <a:gd name="T71" fmla="*/ 0 h 749"/>
                  <a:gd name="T72" fmla="*/ 0 w 3040"/>
                  <a:gd name="T73" fmla="*/ 0 h 749"/>
                  <a:gd name="T74" fmla="*/ 0 w 3040"/>
                  <a:gd name="T75" fmla="*/ 0 h 749"/>
                  <a:gd name="T76" fmla="*/ 0 w 3040"/>
                  <a:gd name="T77" fmla="*/ 0 h 749"/>
                  <a:gd name="T78" fmla="*/ 0 w 3040"/>
                  <a:gd name="T79" fmla="*/ 0 h 749"/>
                  <a:gd name="T80" fmla="*/ 0 w 3040"/>
                  <a:gd name="T81" fmla="*/ 0 h 749"/>
                  <a:gd name="T82" fmla="*/ 0 w 3040"/>
                  <a:gd name="T83" fmla="*/ 0 h 749"/>
                  <a:gd name="T84" fmla="*/ 0 w 3040"/>
                  <a:gd name="T85" fmla="*/ 0 h 749"/>
                  <a:gd name="T86" fmla="*/ 0 w 3040"/>
                  <a:gd name="T87" fmla="*/ 0 h 749"/>
                  <a:gd name="T88" fmla="*/ 0 w 3040"/>
                  <a:gd name="T89" fmla="*/ 0 h 749"/>
                  <a:gd name="T90" fmla="*/ 0 w 3040"/>
                  <a:gd name="T91" fmla="*/ 0 h 749"/>
                  <a:gd name="T92" fmla="*/ 0 w 3040"/>
                  <a:gd name="T93" fmla="*/ 0 h 749"/>
                  <a:gd name="T94" fmla="*/ 0 w 3040"/>
                  <a:gd name="T95" fmla="*/ 0 h 749"/>
                  <a:gd name="T96" fmla="*/ 0 w 3040"/>
                  <a:gd name="T97" fmla="*/ 0 h 749"/>
                  <a:gd name="T98" fmla="*/ 0 w 3040"/>
                  <a:gd name="T99" fmla="*/ 0 h 749"/>
                  <a:gd name="T100" fmla="*/ 0 w 3040"/>
                  <a:gd name="T101" fmla="*/ 0 h 749"/>
                  <a:gd name="T102" fmla="*/ 0 w 3040"/>
                  <a:gd name="T103" fmla="*/ 0 h 749"/>
                  <a:gd name="T104" fmla="*/ 0 w 3040"/>
                  <a:gd name="T105" fmla="*/ 0 h 749"/>
                  <a:gd name="T106" fmla="*/ 0 w 3040"/>
                  <a:gd name="T107" fmla="*/ 0 h 749"/>
                  <a:gd name="T108" fmla="*/ 0 w 3040"/>
                  <a:gd name="T109" fmla="*/ 0 h 749"/>
                  <a:gd name="T110" fmla="*/ 0 w 3040"/>
                  <a:gd name="T111" fmla="*/ 0 h 749"/>
                  <a:gd name="T112" fmla="*/ 0 w 3040"/>
                  <a:gd name="T113" fmla="*/ 0 h 749"/>
                  <a:gd name="T114" fmla="*/ 0 w 3040"/>
                  <a:gd name="T115" fmla="*/ 0 h 749"/>
                  <a:gd name="T116" fmla="*/ 0 w 3040"/>
                  <a:gd name="T117" fmla="*/ 0 h 749"/>
                  <a:gd name="T118" fmla="*/ 0 w 3040"/>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40"/>
                  <a:gd name="T181" fmla="*/ 0 h 749"/>
                  <a:gd name="T182" fmla="*/ 3040 w 3040"/>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40" h="749">
                    <a:moveTo>
                      <a:pt x="3040" y="374"/>
                    </a:moveTo>
                    <a:lnTo>
                      <a:pt x="3040" y="368"/>
                    </a:lnTo>
                    <a:lnTo>
                      <a:pt x="3038" y="362"/>
                    </a:lnTo>
                    <a:lnTo>
                      <a:pt x="3037" y="355"/>
                    </a:lnTo>
                    <a:lnTo>
                      <a:pt x="3036" y="349"/>
                    </a:lnTo>
                    <a:lnTo>
                      <a:pt x="3034" y="343"/>
                    </a:lnTo>
                    <a:lnTo>
                      <a:pt x="3031" y="336"/>
                    </a:lnTo>
                    <a:lnTo>
                      <a:pt x="3028" y="329"/>
                    </a:lnTo>
                    <a:lnTo>
                      <a:pt x="3025" y="322"/>
                    </a:lnTo>
                    <a:lnTo>
                      <a:pt x="3021" y="316"/>
                    </a:lnTo>
                    <a:lnTo>
                      <a:pt x="3016" y="310"/>
                    </a:lnTo>
                    <a:lnTo>
                      <a:pt x="3012" y="303"/>
                    </a:lnTo>
                    <a:lnTo>
                      <a:pt x="3007" y="297"/>
                    </a:lnTo>
                    <a:lnTo>
                      <a:pt x="3000" y="290"/>
                    </a:lnTo>
                    <a:lnTo>
                      <a:pt x="2995" y="284"/>
                    </a:lnTo>
                    <a:lnTo>
                      <a:pt x="2987" y="278"/>
                    </a:lnTo>
                    <a:lnTo>
                      <a:pt x="2981" y="271"/>
                    </a:lnTo>
                    <a:lnTo>
                      <a:pt x="2973" y="265"/>
                    </a:lnTo>
                    <a:lnTo>
                      <a:pt x="2965" y="258"/>
                    </a:lnTo>
                    <a:lnTo>
                      <a:pt x="2957" y="253"/>
                    </a:lnTo>
                    <a:lnTo>
                      <a:pt x="2948" y="247"/>
                    </a:lnTo>
                    <a:lnTo>
                      <a:pt x="2938" y="240"/>
                    </a:lnTo>
                    <a:lnTo>
                      <a:pt x="2929" y="234"/>
                    </a:lnTo>
                    <a:lnTo>
                      <a:pt x="2918" y="229"/>
                    </a:lnTo>
                    <a:lnTo>
                      <a:pt x="2908" y="222"/>
                    </a:lnTo>
                    <a:lnTo>
                      <a:pt x="2897" y="216"/>
                    </a:lnTo>
                    <a:lnTo>
                      <a:pt x="2885" y="211"/>
                    </a:lnTo>
                    <a:lnTo>
                      <a:pt x="2874" y="204"/>
                    </a:lnTo>
                    <a:lnTo>
                      <a:pt x="2861" y="199"/>
                    </a:lnTo>
                    <a:lnTo>
                      <a:pt x="2848" y="192"/>
                    </a:lnTo>
                    <a:lnTo>
                      <a:pt x="2835" y="187"/>
                    </a:lnTo>
                    <a:lnTo>
                      <a:pt x="2821" y="182"/>
                    </a:lnTo>
                    <a:lnTo>
                      <a:pt x="2808" y="175"/>
                    </a:lnTo>
                    <a:lnTo>
                      <a:pt x="2793" y="170"/>
                    </a:lnTo>
                    <a:lnTo>
                      <a:pt x="2779" y="165"/>
                    </a:lnTo>
                    <a:lnTo>
                      <a:pt x="2763" y="159"/>
                    </a:lnTo>
                    <a:lnTo>
                      <a:pt x="2748" y="154"/>
                    </a:lnTo>
                    <a:lnTo>
                      <a:pt x="2732" y="149"/>
                    </a:lnTo>
                    <a:lnTo>
                      <a:pt x="2716" y="143"/>
                    </a:lnTo>
                    <a:lnTo>
                      <a:pt x="2699" y="138"/>
                    </a:lnTo>
                    <a:lnTo>
                      <a:pt x="2682" y="134"/>
                    </a:lnTo>
                    <a:lnTo>
                      <a:pt x="2665" y="129"/>
                    </a:lnTo>
                    <a:lnTo>
                      <a:pt x="2647" y="123"/>
                    </a:lnTo>
                    <a:lnTo>
                      <a:pt x="2629" y="119"/>
                    </a:lnTo>
                    <a:lnTo>
                      <a:pt x="2611" y="114"/>
                    </a:lnTo>
                    <a:lnTo>
                      <a:pt x="2592" y="109"/>
                    </a:lnTo>
                    <a:lnTo>
                      <a:pt x="2574" y="105"/>
                    </a:lnTo>
                    <a:lnTo>
                      <a:pt x="2553" y="100"/>
                    </a:lnTo>
                    <a:lnTo>
                      <a:pt x="2534" y="96"/>
                    </a:lnTo>
                    <a:lnTo>
                      <a:pt x="2514" y="91"/>
                    </a:lnTo>
                    <a:lnTo>
                      <a:pt x="2494" y="87"/>
                    </a:lnTo>
                    <a:lnTo>
                      <a:pt x="2474" y="83"/>
                    </a:lnTo>
                    <a:lnTo>
                      <a:pt x="2452" y="80"/>
                    </a:lnTo>
                    <a:lnTo>
                      <a:pt x="2431" y="75"/>
                    </a:lnTo>
                    <a:lnTo>
                      <a:pt x="2410" y="71"/>
                    </a:lnTo>
                    <a:lnTo>
                      <a:pt x="2389" y="68"/>
                    </a:lnTo>
                    <a:lnTo>
                      <a:pt x="2366" y="64"/>
                    </a:lnTo>
                    <a:lnTo>
                      <a:pt x="2344" y="60"/>
                    </a:lnTo>
                    <a:lnTo>
                      <a:pt x="2322" y="56"/>
                    </a:lnTo>
                    <a:lnTo>
                      <a:pt x="2299" y="53"/>
                    </a:lnTo>
                    <a:lnTo>
                      <a:pt x="2276" y="50"/>
                    </a:lnTo>
                    <a:lnTo>
                      <a:pt x="2252" y="47"/>
                    </a:lnTo>
                    <a:lnTo>
                      <a:pt x="2229" y="43"/>
                    </a:lnTo>
                    <a:lnTo>
                      <a:pt x="2206" y="40"/>
                    </a:lnTo>
                    <a:lnTo>
                      <a:pt x="2182" y="38"/>
                    </a:lnTo>
                    <a:lnTo>
                      <a:pt x="2158" y="35"/>
                    </a:lnTo>
                    <a:lnTo>
                      <a:pt x="2133" y="32"/>
                    </a:lnTo>
                    <a:lnTo>
                      <a:pt x="2109" y="30"/>
                    </a:lnTo>
                    <a:lnTo>
                      <a:pt x="2084" y="27"/>
                    </a:lnTo>
                    <a:lnTo>
                      <a:pt x="2060" y="24"/>
                    </a:lnTo>
                    <a:lnTo>
                      <a:pt x="2034" y="22"/>
                    </a:lnTo>
                    <a:lnTo>
                      <a:pt x="2010" y="20"/>
                    </a:lnTo>
                    <a:lnTo>
                      <a:pt x="1984" y="18"/>
                    </a:lnTo>
                    <a:lnTo>
                      <a:pt x="1959" y="16"/>
                    </a:lnTo>
                    <a:lnTo>
                      <a:pt x="1933" y="15"/>
                    </a:lnTo>
                    <a:lnTo>
                      <a:pt x="1908" y="12"/>
                    </a:lnTo>
                    <a:lnTo>
                      <a:pt x="1882" y="11"/>
                    </a:lnTo>
                    <a:lnTo>
                      <a:pt x="1856" y="9"/>
                    </a:lnTo>
                    <a:lnTo>
                      <a:pt x="1830" y="8"/>
                    </a:lnTo>
                    <a:lnTo>
                      <a:pt x="1804" y="7"/>
                    </a:lnTo>
                    <a:lnTo>
                      <a:pt x="1778" y="6"/>
                    </a:lnTo>
                    <a:lnTo>
                      <a:pt x="1752" y="5"/>
                    </a:lnTo>
                    <a:lnTo>
                      <a:pt x="1725" y="4"/>
                    </a:lnTo>
                    <a:lnTo>
                      <a:pt x="1699" y="3"/>
                    </a:lnTo>
                    <a:lnTo>
                      <a:pt x="1673" y="2"/>
                    </a:lnTo>
                    <a:lnTo>
                      <a:pt x="1646" y="2"/>
                    </a:lnTo>
                    <a:lnTo>
                      <a:pt x="1620" y="1"/>
                    </a:lnTo>
                    <a:lnTo>
                      <a:pt x="1593" y="1"/>
                    </a:lnTo>
                    <a:lnTo>
                      <a:pt x="1566" y="1"/>
                    </a:lnTo>
                    <a:lnTo>
                      <a:pt x="1540" y="0"/>
                    </a:lnTo>
                    <a:lnTo>
                      <a:pt x="1513" y="0"/>
                    </a:lnTo>
                    <a:lnTo>
                      <a:pt x="1487" y="1"/>
                    </a:lnTo>
                    <a:lnTo>
                      <a:pt x="1460" y="1"/>
                    </a:lnTo>
                    <a:lnTo>
                      <a:pt x="1433" y="1"/>
                    </a:lnTo>
                    <a:lnTo>
                      <a:pt x="1407" y="1"/>
                    </a:lnTo>
                    <a:lnTo>
                      <a:pt x="1380" y="2"/>
                    </a:lnTo>
                    <a:lnTo>
                      <a:pt x="1354" y="3"/>
                    </a:lnTo>
                    <a:lnTo>
                      <a:pt x="1327" y="3"/>
                    </a:lnTo>
                    <a:lnTo>
                      <a:pt x="1302" y="4"/>
                    </a:lnTo>
                    <a:lnTo>
                      <a:pt x="1275" y="5"/>
                    </a:lnTo>
                    <a:lnTo>
                      <a:pt x="1248" y="6"/>
                    </a:lnTo>
                    <a:lnTo>
                      <a:pt x="1223" y="7"/>
                    </a:lnTo>
                    <a:lnTo>
                      <a:pt x="1196" y="9"/>
                    </a:lnTo>
                    <a:lnTo>
                      <a:pt x="1171" y="10"/>
                    </a:lnTo>
                    <a:lnTo>
                      <a:pt x="1144" y="11"/>
                    </a:lnTo>
                    <a:lnTo>
                      <a:pt x="1119" y="14"/>
                    </a:lnTo>
                    <a:lnTo>
                      <a:pt x="1093" y="16"/>
                    </a:lnTo>
                    <a:lnTo>
                      <a:pt x="1068" y="17"/>
                    </a:lnTo>
                    <a:lnTo>
                      <a:pt x="1042" y="19"/>
                    </a:lnTo>
                    <a:lnTo>
                      <a:pt x="1018" y="21"/>
                    </a:lnTo>
                    <a:lnTo>
                      <a:pt x="992" y="23"/>
                    </a:lnTo>
                    <a:lnTo>
                      <a:pt x="968" y="26"/>
                    </a:lnTo>
                    <a:lnTo>
                      <a:pt x="943" y="28"/>
                    </a:lnTo>
                    <a:lnTo>
                      <a:pt x="919" y="31"/>
                    </a:lnTo>
                    <a:lnTo>
                      <a:pt x="894" y="34"/>
                    </a:lnTo>
                    <a:lnTo>
                      <a:pt x="870" y="36"/>
                    </a:lnTo>
                    <a:lnTo>
                      <a:pt x="846" y="39"/>
                    </a:lnTo>
                    <a:lnTo>
                      <a:pt x="822" y="42"/>
                    </a:lnTo>
                    <a:lnTo>
                      <a:pt x="799" y="45"/>
                    </a:lnTo>
                    <a:lnTo>
                      <a:pt x="775" y="49"/>
                    </a:lnTo>
                    <a:lnTo>
                      <a:pt x="752" y="52"/>
                    </a:lnTo>
                    <a:lnTo>
                      <a:pt x="729" y="55"/>
                    </a:lnTo>
                    <a:lnTo>
                      <a:pt x="707" y="58"/>
                    </a:lnTo>
                    <a:lnTo>
                      <a:pt x="685" y="61"/>
                    </a:lnTo>
                    <a:lnTo>
                      <a:pt x="662" y="66"/>
                    </a:lnTo>
                    <a:lnTo>
                      <a:pt x="640" y="69"/>
                    </a:lnTo>
                    <a:lnTo>
                      <a:pt x="619" y="73"/>
                    </a:lnTo>
                    <a:lnTo>
                      <a:pt x="597" y="77"/>
                    </a:lnTo>
                    <a:lnTo>
                      <a:pt x="576" y="81"/>
                    </a:lnTo>
                    <a:lnTo>
                      <a:pt x="556" y="85"/>
                    </a:lnTo>
                    <a:lnTo>
                      <a:pt x="536" y="89"/>
                    </a:lnTo>
                    <a:lnTo>
                      <a:pt x="516" y="93"/>
                    </a:lnTo>
                    <a:lnTo>
                      <a:pt x="495" y="98"/>
                    </a:lnTo>
                    <a:lnTo>
                      <a:pt x="476" y="103"/>
                    </a:lnTo>
                    <a:lnTo>
                      <a:pt x="457" y="107"/>
                    </a:lnTo>
                    <a:lnTo>
                      <a:pt x="438" y="111"/>
                    </a:lnTo>
                    <a:lnTo>
                      <a:pt x="420" y="117"/>
                    </a:lnTo>
                    <a:lnTo>
                      <a:pt x="402" y="121"/>
                    </a:lnTo>
                    <a:lnTo>
                      <a:pt x="384" y="126"/>
                    </a:lnTo>
                    <a:lnTo>
                      <a:pt x="366" y="131"/>
                    </a:lnTo>
                    <a:lnTo>
                      <a:pt x="349" y="136"/>
                    </a:lnTo>
                    <a:lnTo>
                      <a:pt x="332" y="141"/>
                    </a:lnTo>
                    <a:lnTo>
                      <a:pt x="316" y="147"/>
                    </a:lnTo>
                    <a:lnTo>
                      <a:pt x="300" y="152"/>
                    </a:lnTo>
                    <a:lnTo>
                      <a:pt x="284" y="157"/>
                    </a:lnTo>
                    <a:lnTo>
                      <a:pt x="269" y="163"/>
                    </a:lnTo>
                    <a:lnTo>
                      <a:pt x="254" y="168"/>
                    </a:lnTo>
                    <a:lnTo>
                      <a:pt x="239" y="173"/>
                    </a:lnTo>
                    <a:lnTo>
                      <a:pt x="225" y="179"/>
                    </a:lnTo>
                    <a:lnTo>
                      <a:pt x="211" y="184"/>
                    </a:lnTo>
                    <a:lnTo>
                      <a:pt x="198" y="190"/>
                    </a:lnTo>
                    <a:lnTo>
                      <a:pt x="185" y="196"/>
                    </a:lnTo>
                    <a:lnTo>
                      <a:pt x="172" y="201"/>
                    </a:lnTo>
                    <a:lnTo>
                      <a:pt x="160" y="207"/>
                    </a:lnTo>
                    <a:lnTo>
                      <a:pt x="149" y="214"/>
                    </a:lnTo>
                    <a:lnTo>
                      <a:pt x="138" y="219"/>
                    </a:lnTo>
                    <a:lnTo>
                      <a:pt x="126" y="225"/>
                    </a:lnTo>
                    <a:lnTo>
                      <a:pt x="117" y="231"/>
                    </a:lnTo>
                    <a:lnTo>
                      <a:pt x="106" y="237"/>
                    </a:lnTo>
                    <a:lnTo>
                      <a:pt x="97" y="244"/>
                    </a:lnTo>
                    <a:lnTo>
                      <a:pt x="88" y="250"/>
                    </a:lnTo>
                    <a:lnTo>
                      <a:pt x="78" y="255"/>
                    </a:lnTo>
                    <a:lnTo>
                      <a:pt x="71" y="262"/>
                    </a:lnTo>
                    <a:lnTo>
                      <a:pt x="63" y="268"/>
                    </a:lnTo>
                    <a:lnTo>
                      <a:pt x="55" y="274"/>
                    </a:lnTo>
                    <a:lnTo>
                      <a:pt x="49" y="281"/>
                    </a:lnTo>
                    <a:lnTo>
                      <a:pt x="42" y="287"/>
                    </a:lnTo>
                    <a:lnTo>
                      <a:pt x="36" y="294"/>
                    </a:lnTo>
                    <a:lnTo>
                      <a:pt x="31" y="300"/>
                    </a:lnTo>
                    <a:lnTo>
                      <a:pt x="25" y="306"/>
                    </a:lnTo>
                    <a:lnTo>
                      <a:pt x="21" y="313"/>
                    </a:lnTo>
                    <a:lnTo>
                      <a:pt x="17" y="319"/>
                    </a:lnTo>
                    <a:lnTo>
                      <a:pt x="13" y="326"/>
                    </a:lnTo>
                    <a:lnTo>
                      <a:pt x="9" y="332"/>
                    </a:lnTo>
                    <a:lnTo>
                      <a:pt x="7" y="339"/>
                    </a:lnTo>
                    <a:lnTo>
                      <a:pt x="5" y="346"/>
                    </a:lnTo>
                    <a:lnTo>
                      <a:pt x="3" y="352"/>
                    </a:lnTo>
                    <a:lnTo>
                      <a:pt x="2" y="359"/>
                    </a:lnTo>
                    <a:lnTo>
                      <a:pt x="1" y="365"/>
                    </a:lnTo>
                    <a:lnTo>
                      <a:pt x="0" y="371"/>
                    </a:lnTo>
                    <a:lnTo>
                      <a:pt x="0" y="379"/>
                    </a:lnTo>
                    <a:lnTo>
                      <a:pt x="1" y="385"/>
                    </a:lnTo>
                    <a:lnTo>
                      <a:pt x="2" y="392"/>
                    </a:lnTo>
                    <a:lnTo>
                      <a:pt x="3" y="398"/>
                    </a:lnTo>
                    <a:lnTo>
                      <a:pt x="5" y="404"/>
                    </a:lnTo>
                    <a:lnTo>
                      <a:pt x="7" y="411"/>
                    </a:lnTo>
                    <a:lnTo>
                      <a:pt x="9" y="417"/>
                    </a:lnTo>
                    <a:lnTo>
                      <a:pt x="13" y="423"/>
                    </a:lnTo>
                    <a:lnTo>
                      <a:pt x="17" y="431"/>
                    </a:lnTo>
                    <a:lnTo>
                      <a:pt x="21" y="437"/>
                    </a:lnTo>
                    <a:lnTo>
                      <a:pt x="25" y="444"/>
                    </a:lnTo>
                    <a:lnTo>
                      <a:pt x="31" y="450"/>
                    </a:lnTo>
                    <a:lnTo>
                      <a:pt x="36" y="456"/>
                    </a:lnTo>
                    <a:lnTo>
                      <a:pt x="42" y="463"/>
                    </a:lnTo>
                    <a:lnTo>
                      <a:pt x="49" y="469"/>
                    </a:lnTo>
                    <a:lnTo>
                      <a:pt x="55" y="476"/>
                    </a:lnTo>
                    <a:lnTo>
                      <a:pt x="63" y="482"/>
                    </a:lnTo>
                    <a:lnTo>
                      <a:pt x="71" y="488"/>
                    </a:lnTo>
                    <a:lnTo>
                      <a:pt x="78" y="494"/>
                    </a:lnTo>
                    <a:lnTo>
                      <a:pt x="88" y="500"/>
                    </a:lnTo>
                    <a:lnTo>
                      <a:pt x="97" y="506"/>
                    </a:lnTo>
                    <a:lnTo>
                      <a:pt x="106" y="513"/>
                    </a:lnTo>
                    <a:lnTo>
                      <a:pt x="117" y="518"/>
                    </a:lnTo>
                    <a:lnTo>
                      <a:pt x="126" y="525"/>
                    </a:lnTo>
                    <a:lnTo>
                      <a:pt x="138" y="531"/>
                    </a:lnTo>
                    <a:lnTo>
                      <a:pt x="149" y="536"/>
                    </a:lnTo>
                    <a:lnTo>
                      <a:pt x="160" y="543"/>
                    </a:lnTo>
                    <a:lnTo>
                      <a:pt x="172" y="548"/>
                    </a:lnTo>
                    <a:lnTo>
                      <a:pt x="185" y="554"/>
                    </a:lnTo>
                    <a:lnTo>
                      <a:pt x="198" y="560"/>
                    </a:lnTo>
                    <a:lnTo>
                      <a:pt x="211" y="566"/>
                    </a:lnTo>
                    <a:lnTo>
                      <a:pt x="225" y="571"/>
                    </a:lnTo>
                    <a:lnTo>
                      <a:pt x="239" y="577"/>
                    </a:lnTo>
                    <a:lnTo>
                      <a:pt x="254" y="582"/>
                    </a:lnTo>
                    <a:lnTo>
                      <a:pt x="269" y="587"/>
                    </a:lnTo>
                    <a:lnTo>
                      <a:pt x="284" y="593"/>
                    </a:lnTo>
                    <a:lnTo>
                      <a:pt x="300" y="598"/>
                    </a:lnTo>
                    <a:lnTo>
                      <a:pt x="316" y="603"/>
                    </a:lnTo>
                    <a:lnTo>
                      <a:pt x="332" y="609"/>
                    </a:lnTo>
                    <a:lnTo>
                      <a:pt x="349" y="614"/>
                    </a:lnTo>
                    <a:lnTo>
                      <a:pt x="366" y="619"/>
                    </a:lnTo>
                    <a:lnTo>
                      <a:pt x="384" y="624"/>
                    </a:lnTo>
                    <a:lnTo>
                      <a:pt x="402" y="629"/>
                    </a:lnTo>
                    <a:lnTo>
                      <a:pt x="420" y="633"/>
                    </a:lnTo>
                    <a:lnTo>
                      <a:pt x="438" y="639"/>
                    </a:lnTo>
                    <a:lnTo>
                      <a:pt x="457" y="643"/>
                    </a:lnTo>
                    <a:lnTo>
                      <a:pt x="476" y="647"/>
                    </a:lnTo>
                    <a:lnTo>
                      <a:pt x="495" y="651"/>
                    </a:lnTo>
                    <a:lnTo>
                      <a:pt x="516" y="657"/>
                    </a:lnTo>
                    <a:lnTo>
                      <a:pt x="536" y="661"/>
                    </a:lnTo>
                    <a:lnTo>
                      <a:pt x="556" y="665"/>
                    </a:lnTo>
                    <a:lnTo>
                      <a:pt x="576" y="668"/>
                    </a:lnTo>
                    <a:lnTo>
                      <a:pt x="597" y="673"/>
                    </a:lnTo>
                    <a:lnTo>
                      <a:pt x="619" y="677"/>
                    </a:lnTo>
                    <a:lnTo>
                      <a:pt x="640" y="681"/>
                    </a:lnTo>
                    <a:lnTo>
                      <a:pt x="662" y="684"/>
                    </a:lnTo>
                    <a:lnTo>
                      <a:pt x="685" y="687"/>
                    </a:lnTo>
                    <a:lnTo>
                      <a:pt x="707" y="692"/>
                    </a:lnTo>
                    <a:lnTo>
                      <a:pt x="729" y="695"/>
                    </a:lnTo>
                    <a:lnTo>
                      <a:pt x="752" y="698"/>
                    </a:lnTo>
                    <a:lnTo>
                      <a:pt x="775" y="701"/>
                    </a:lnTo>
                    <a:lnTo>
                      <a:pt x="799" y="705"/>
                    </a:lnTo>
                    <a:lnTo>
                      <a:pt x="822" y="708"/>
                    </a:lnTo>
                    <a:lnTo>
                      <a:pt x="845" y="711"/>
                    </a:lnTo>
                    <a:lnTo>
                      <a:pt x="870" y="714"/>
                    </a:lnTo>
                    <a:lnTo>
                      <a:pt x="894" y="716"/>
                    </a:lnTo>
                    <a:lnTo>
                      <a:pt x="919" y="719"/>
                    </a:lnTo>
                    <a:lnTo>
                      <a:pt x="943" y="722"/>
                    </a:lnTo>
                    <a:lnTo>
                      <a:pt x="968" y="724"/>
                    </a:lnTo>
                    <a:lnTo>
                      <a:pt x="992" y="727"/>
                    </a:lnTo>
                    <a:lnTo>
                      <a:pt x="1018" y="729"/>
                    </a:lnTo>
                    <a:lnTo>
                      <a:pt x="1042" y="731"/>
                    </a:lnTo>
                    <a:lnTo>
                      <a:pt x="1068" y="732"/>
                    </a:lnTo>
                    <a:lnTo>
                      <a:pt x="1093" y="734"/>
                    </a:lnTo>
                    <a:lnTo>
                      <a:pt x="1119" y="736"/>
                    </a:lnTo>
                    <a:lnTo>
                      <a:pt x="1144" y="739"/>
                    </a:lnTo>
                    <a:lnTo>
                      <a:pt x="1171" y="740"/>
                    </a:lnTo>
                    <a:lnTo>
                      <a:pt x="1196" y="741"/>
                    </a:lnTo>
                    <a:lnTo>
                      <a:pt x="1223" y="743"/>
                    </a:lnTo>
                    <a:lnTo>
                      <a:pt x="1248" y="744"/>
                    </a:lnTo>
                    <a:lnTo>
                      <a:pt x="1275" y="745"/>
                    </a:lnTo>
                    <a:lnTo>
                      <a:pt x="1302" y="746"/>
                    </a:lnTo>
                    <a:lnTo>
                      <a:pt x="1327" y="747"/>
                    </a:lnTo>
                    <a:lnTo>
                      <a:pt x="1354" y="747"/>
                    </a:lnTo>
                    <a:lnTo>
                      <a:pt x="1380" y="748"/>
                    </a:lnTo>
                    <a:lnTo>
                      <a:pt x="1407" y="748"/>
                    </a:lnTo>
                    <a:lnTo>
                      <a:pt x="1433" y="749"/>
                    </a:lnTo>
                    <a:lnTo>
                      <a:pt x="1460" y="749"/>
                    </a:lnTo>
                    <a:lnTo>
                      <a:pt x="1487" y="749"/>
                    </a:lnTo>
                    <a:lnTo>
                      <a:pt x="1513" y="749"/>
                    </a:lnTo>
                    <a:lnTo>
                      <a:pt x="1540" y="749"/>
                    </a:lnTo>
                    <a:lnTo>
                      <a:pt x="1566" y="749"/>
                    </a:lnTo>
                    <a:lnTo>
                      <a:pt x="1593" y="749"/>
                    </a:lnTo>
                    <a:lnTo>
                      <a:pt x="1620" y="749"/>
                    </a:lnTo>
                    <a:lnTo>
                      <a:pt x="1646" y="748"/>
                    </a:lnTo>
                    <a:lnTo>
                      <a:pt x="1673" y="748"/>
                    </a:lnTo>
                    <a:lnTo>
                      <a:pt x="1699" y="747"/>
                    </a:lnTo>
                    <a:lnTo>
                      <a:pt x="1725" y="746"/>
                    </a:lnTo>
                    <a:lnTo>
                      <a:pt x="1752" y="745"/>
                    </a:lnTo>
                    <a:lnTo>
                      <a:pt x="1778" y="744"/>
                    </a:lnTo>
                    <a:lnTo>
                      <a:pt x="1804" y="743"/>
                    </a:lnTo>
                    <a:lnTo>
                      <a:pt x="1830" y="742"/>
                    </a:lnTo>
                    <a:lnTo>
                      <a:pt x="1856" y="741"/>
                    </a:lnTo>
                    <a:lnTo>
                      <a:pt x="1882" y="739"/>
                    </a:lnTo>
                    <a:lnTo>
                      <a:pt x="1908" y="738"/>
                    </a:lnTo>
                    <a:lnTo>
                      <a:pt x="1933" y="735"/>
                    </a:lnTo>
                    <a:lnTo>
                      <a:pt x="1959" y="733"/>
                    </a:lnTo>
                    <a:lnTo>
                      <a:pt x="1984" y="732"/>
                    </a:lnTo>
                    <a:lnTo>
                      <a:pt x="2010" y="730"/>
                    </a:lnTo>
                    <a:lnTo>
                      <a:pt x="2034" y="728"/>
                    </a:lnTo>
                    <a:lnTo>
                      <a:pt x="2060" y="725"/>
                    </a:lnTo>
                    <a:lnTo>
                      <a:pt x="2084" y="723"/>
                    </a:lnTo>
                    <a:lnTo>
                      <a:pt x="2109" y="721"/>
                    </a:lnTo>
                    <a:lnTo>
                      <a:pt x="2133" y="717"/>
                    </a:lnTo>
                    <a:lnTo>
                      <a:pt x="2158" y="715"/>
                    </a:lnTo>
                    <a:lnTo>
                      <a:pt x="2182" y="712"/>
                    </a:lnTo>
                    <a:lnTo>
                      <a:pt x="2206" y="710"/>
                    </a:lnTo>
                    <a:lnTo>
                      <a:pt x="2229" y="707"/>
                    </a:lnTo>
                    <a:lnTo>
                      <a:pt x="2252" y="703"/>
                    </a:lnTo>
                    <a:lnTo>
                      <a:pt x="2276" y="700"/>
                    </a:lnTo>
                    <a:lnTo>
                      <a:pt x="2299" y="697"/>
                    </a:lnTo>
                    <a:lnTo>
                      <a:pt x="2322" y="693"/>
                    </a:lnTo>
                    <a:lnTo>
                      <a:pt x="2344" y="690"/>
                    </a:lnTo>
                    <a:lnTo>
                      <a:pt x="2366" y="686"/>
                    </a:lnTo>
                    <a:lnTo>
                      <a:pt x="2389" y="682"/>
                    </a:lnTo>
                    <a:lnTo>
                      <a:pt x="2410" y="679"/>
                    </a:lnTo>
                    <a:lnTo>
                      <a:pt x="2431" y="675"/>
                    </a:lnTo>
                    <a:lnTo>
                      <a:pt x="2452" y="670"/>
                    </a:lnTo>
                    <a:lnTo>
                      <a:pt x="2474" y="667"/>
                    </a:lnTo>
                    <a:lnTo>
                      <a:pt x="2494" y="663"/>
                    </a:lnTo>
                    <a:lnTo>
                      <a:pt x="2514" y="659"/>
                    </a:lnTo>
                    <a:lnTo>
                      <a:pt x="2534" y="654"/>
                    </a:lnTo>
                    <a:lnTo>
                      <a:pt x="2553" y="649"/>
                    </a:lnTo>
                    <a:lnTo>
                      <a:pt x="2574" y="645"/>
                    </a:lnTo>
                    <a:lnTo>
                      <a:pt x="2592" y="641"/>
                    </a:lnTo>
                    <a:lnTo>
                      <a:pt x="2611" y="635"/>
                    </a:lnTo>
                    <a:lnTo>
                      <a:pt x="2629" y="631"/>
                    </a:lnTo>
                    <a:lnTo>
                      <a:pt x="2647" y="626"/>
                    </a:lnTo>
                    <a:lnTo>
                      <a:pt x="2665" y="621"/>
                    </a:lnTo>
                    <a:lnTo>
                      <a:pt x="2682" y="616"/>
                    </a:lnTo>
                    <a:lnTo>
                      <a:pt x="2699" y="611"/>
                    </a:lnTo>
                    <a:lnTo>
                      <a:pt x="2716" y="607"/>
                    </a:lnTo>
                    <a:lnTo>
                      <a:pt x="2732" y="601"/>
                    </a:lnTo>
                    <a:lnTo>
                      <a:pt x="2748" y="596"/>
                    </a:lnTo>
                    <a:lnTo>
                      <a:pt x="2763" y="591"/>
                    </a:lnTo>
                    <a:lnTo>
                      <a:pt x="2779" y="585"/>
                    </a:lnTo>
                    <a:lnTo>
                      <a:pt x="2793" y="580"/>
                    </a:lnTo>
                    <a:lnTo>
                      <a:pt x="2808" y="574"/>
                    </a:lnTo>
                    <a:lnTo>
                      <a:pt x="2821" y="568"/>
                    </a:lnTo>
                    <a:lnTo>
                      <a:pt x="2835" y="563"/>
                    </a:lnTo>
                    <a:lnTo>
                      <a:pt x="2848" y="558"/>
                    </a:lnTo>
                    <a:lnTo>
                      <a:pt x="2861" y="551"/>
                    </a:lnTo>
                    <a:lnTo>
                      <a:pt x="2874" y="546"/>
                    </a:lnTo>
                    <a:lnTo>
                      <a:pt x="2885" y="540"/>
                    </a:lnTo>
                    <a:lnTo>
                      <a:pt x="2897" y="534"/>
                    </a:lnTo>
                    <a:lnTo>
                      <a:pt x="2908" y="528"/>
                    </a:lnTo>
                    <a:lnTo>
                      <a:pt x="2918" y="521"/>
                    </a:lnTo>
                    <a:lnTo>
                      <a:pt x="2929" y="516"/>
                    </a:lnTo>
                    <a:lnTo>
                      <a:pt x="2938" y="510"/>
                    </a:lnTo>
                    <a:lnTo>
                      <a:pt x="2948" y="503"/>
                    </a:lnTo>
                    <a:lnTo>
                      <a:pt x="2957" y="497"/>
                    </a:lnTo>
                    <a:lnTo>
                      <a:pt x="2965" y="492"/>
                    </a:lnTo>
                    <a:lnTo>
                      <a:pt x="2973" y="485"/>
                    </a:lnTo>
                    <a:lnTo>
                      <a:pt x="2981" y="479"/>
                    </a:lnTo>
                    <a:lnTo>
                      <a:pt x="2987" y="472"/>
                    </a:lnTo>
                    <a:lnTo>
                      <a:pt x="2995" y="466"/>
                    </a:lnTo>
                    <a:lnTo>
                      <a:pt x="3000" y="460"/>
                    </a:lnTo>
                    <a:lnTo>
                      <a:pt x="3007" y="453"/>
                    </a:lnTo>
                    <a:lnTo>
                      <a:pt x="3012" y="447"/>
                    </a:lnTo>
                    <a:lnTo>
                      <a:pt x="3016" y="440"/>
                    </a:lnTo>
                    <a:lnTo>
                      <a:pt x="3021" y="434"/>
                    </a:lnTo>
                    <a:lnTo>
                      <a:pt x="3025" y="428"/>
                    </a:lnTo>
                    <a:lnTo>
                      <a:pt x="3028" y="420"/>
                    </a:lnTo>
                    <a:lnTo>
                      <a:pt x="3031" y="414"/>
                    </a:lnTo>
                    <a:lnTo>
                      <a:pt x="3034" y="407"/>
                    </a:lnTo>
                    <a:lnTo>
                      <a:pt x="3036" y="401"/>
                    </a:lnTo>
                    <a:lnTo>
                      <a:pt x="3037" y="395"/>
                    </a:lnTo>
                    <a:lnTo>
                      <a:pt x="3038" y="388"/>
                    </a:lnTo>
                    <a:lnTo>
                      <a:pt x="3040" y="382"/>
                    </a:lnTo>
                    <a:lnTo>
                      <a:pt x="3040" y="374"/>
                    </a:lnTo>
                    <a:close/>
                  </a:path>
                </a:pathLst>
              </a:custGeom>
              <a:solidFill>
                <a:srgbClr val="EE8B7C"/>
              </a:solidFill>
              <a:ln w="9525">
                <a:noFill/>
                <a:round/>
                <a:headEnd/>
                <a:tailEnd/>
              </a:ln>
            </p:spPr>
            <p:txBody>
              <a:bodyPr/>
              <a:lstStyle/>
              <a:p>
                <a:endParaRPr lang="ko-KR" altLang="en-US"/>
              </a:p>
            </p:txBody>
          </p:sp>
          <p:sp>
            <p:nvSpPr>
              <p:cNvPr id="3103" name="Freeform 23"/>
              <p:cNvSpPr>
                <a:spLocks/>
              </p:cNvSpPr>
              <p:nvPr/>
            </p:nvSpPr>
            <p:spPr bwMode="auto">
              <a:xfrm>
                <a:off x="458" y="2420"/>
                <a:ext cx="482" cy="128"/>
              </a:xfrm>
              <a:custGeom>
                <a:avLst/>
                <a:gdLst>
                  <a:gd name="T0" fmla="*/ 0 w 2973"/>
                  <a:gd name="T1" fmla="*/ 0 h 750"/>
                  <a:gd name="T2" fmla="*/ 0 w 2973"/>
                  <a:gd name="T3" fmla="*/ 0 h 750"/>
                  <a:gd name="T4" fmla="*/ 0 w 2973"/>
                  <a:gd name="T5" fmla="*/ 0 h 750"/>
                  <a:gd name="T6" fmla="*/ 0 w 2973"/>
                  <a:gd name="T7" fmla="*/ 0 h 750"/>
                  <a:gd name="T8" fmla="*/ 0 w 2973"/>
                  <a:gd name="T9" fmla="*/ 0 h 750"/>
                  <a:gd name="T10" fmla="*/ 0 w 2973"/>
                  <a:gd name="T11" fmla="*/ 0 h 750"/>
                  <a:gd name="T12" fmla="*/ 0 w 2973"/>
                  <a:gd name="T13" fmla="*/ 0 h 750"/>
                  <a:gd name="T14" fmla="*/ 0 w 2973"/>
                  <a:gd name="T15" fmla="*/ 0 h 750"/>
                  <a:gd name="T16" fmla="*/ 0 w 2973"/>
                  <a:gd name="T17" fmla="*/ 0 h 750"/>
                  <a:gd name="T18" fmla="*/ 0 w 2973"/>
                  <a:gd name="T19" fmla="*/ 0 h 750"/>
                  <a:gd name="T20" fmla="*/ 0 w 2973"/>
                  <a:gd name="T21" fmla="*/ 0 h 750"/>
                  <a:gd name="T22" fmla="*/ 0 w 2973"/>
                  <a:gd name="T23" fmla="*/ 0 h 750"/>
                  <a:gd name="T24" fmla="*/ 0 w 2973"/>
                  <a:gd name="T25" fmla="*/ 0 h 750"/>
                  <a:gd name="T26" fmla="*/ 0 w 2973"/>
                  <a:gd name="T27" fmla="*/ 0 h 750"/>
                  <a:gd name="T28" fmla="*/ 0 w 2973"/>
                  <a:gd name="T29" fmla="*/ 0 h 750"/>
                  <a:gd name="T30" fmla="*/ 0 w 2973"/>
                  <a:gd name="T31" fmla="*/ 0 h 750"/>
                  <a:gd name="T32" fmla="*/ 0 w 2973"/>
                  <a:gd name="T33" fmla="*/ 0 h 750"/>
                  <a:gd name="T34" fmla="*/ 0 w 2973"/>
                  <a:gd name="T35" fmla="*/ 0 h 750"/>
                  <a:gd name="T36" fmla="*/ 0 w 2973"/>
                  <a:gd name="T37" fmla="*/ 0 h 750"/>
                  <a:gd name="T38" fmla="*/ 0 w 2973"/>
                  <a:gd name="T39" fmla="*/ 0 h 750"/>
                  <a:gd name="T40" fmla="*/ 0 w 2973"/>
                  <a:gd name="T41" fmla="*/ 0 h 750"/>
                  <a:gd name="T42" fmla="*/ 0 w 2973"/>
                  <a:gd name="T43" fmla="*/ 0 h 750"/>
                  <a:gd name="T44" fmla="*/ 0 w 2973"/>
                  <a:gd name="T45" fmla="*/ 0 h 750"/>
                  <a:gd name="T46" fmla="*/ 0 w 2973"/>
                  <a:gd name="T47" fmla="*/ 0 h 750"/>
                  <a:gd name="T48" fmla="*/ 0 w 2973"/>
                  <a:gd name="T49" fmla="*/ 0 h 750"/>
                  <a:gd name="T50" fmla="*/ 0 w 2973"/>
                  <a:gd name="T51" fmla="*/ 0 h 750"/>
                  <a:gd name="T52" fmla="*/ 0 w 2973"/>
                  <a:gd name="T53" fmla="*/ 0 h 750"/>
                  <a:gd name="T54" fmla="*/ 0 w 2973"/>
                  <a:gd name="T55" fmla="*/ 0 h 750"/>
                  <a:gd name="T56" fmla="*/ 0 w 2973"/>
                  <a:gd name="T57" fmla="*/ 0 h 750"/>
                  <a:gd name="T58" fmla="*/ 0 w 2973"/>
                  <a:gd name="T59" fmla="*/ 0 h 750"/>
                  <a:gd name="T60" fmla="*/ 0 w 2973"/>
                  <a:gd name="T61" fmla="*/ 0 h 750"/>
                  <a:gd name="T62" fmla="*/ 0 w 2973"/>
                  <a:gd name="T63" fmla="*/ 0 h 750"/>
                  <a:gd name="T64" fmla="*/ 0 w 2973"/>
                  <a:gd name="T65" fmla="*/ 0 h 750"/>
                  <a:gd name="T66" fmla="*/ 0 w 2973"/>
                  <a:gd name="T67" fmla="*/ 0 h 750"/>
                  <a:gd name="T68" fmla="*/ 0 w 2973"/>
                  <a:gd name="T69" fmla="*/ 0 h 750"/>
                  <a:gd name="T70" fmla="*/ 0 w 2973"/>
                  <a:gd name="T71" fmla="*/ 0 h 750"/>
                  <a:gd name="T72" fmla="*/ 0 w 2973"/>
                  <a:gd name="T73" fmla="*/ 0 h 750"/>
                  <a:gd name="T74" fmla="*/ 0 w 2973"/>
                  <a:gd name="T75" fmla="*/ 0 h 750"/>
                  <a:gd name="T76" fmla="*/ 0 w 2973"/>
                  <a:gd name="T77" fmla="*/ 0 h 750"/>
                  <a:gd name="T78" fmla="*/ 0 w 2973"/>
                  <a:gd name="T79" fmla="*/ 0 h 750"/>
                  <a:gd name="T80" fmla="*/ 0 w 2973"/>
                  <a:gd name="T81" fmla="*/ 0 h 750"/>
                  <a:gd name="T82" fmla="*/ 0 w 2973"/>
                  <a:gd name="T83" fmla="*/ 0 h 750"/>
                  <a:gd name="T84" fmla="*/ 0 w 2973"/>
                  <a:gd name="T85" fmla="*/ 0 h 750"/>
                  <a:gd name="T86" fmla="*/ 0 w 2973"/>
                  <a:gd name="T87" fmla="*/ 0 h 750"/>
                  <a:gd name="T88" fmla="*/ 0 w 2973"/>
                  <a:gd name="T89" fmla="*/ 0 h 750"/>
                  <a:gd name="T90" fmla="*/ 0 w 2973"/>
                  <a:gd name="T91" fmla="*/ 0 h 750"/>
                  <a:gd name="T92" fmla="*/ 0 w 2973"/>
                  <a:gd name="T93" fmla="*/ 0 h 750"/>
                  <a:gd name="T94" fmla="*/ 0 w 2973"/>
                  <a:gd name="T95" fmla="*/ 0 h 750"/>
                  <a:gd name="T96" fmla="*/ 0 w 2973"/>
                  <a:gd name="T97" fmla="*/ 0 h 750"/>
                  <a:gd name="T98" fmla="*/ 0 w 2973"/>
                  <a:gd name="T99" fmla="*/ 0 h 750"/>
                  <a:gd name="T100" fmla="*/ 0 w 2973"/>
                  <a:gd name="T101" fmla="*/ 0 h 750"/>
                  <a:gd name="T102" fmla="*/ 0 w 2973"/>
                  <a:gd name="T103" fmla="*/ 0 h 750"/>
                  <a:gd name="T104" fmla="*/ 0 w 2973"/>
                  <a:gd name="T105" fmla="*/ 0 h 750"/>
                  <a:gd name="T106" fmla="*/ 0 w 2973"/>
                  <a:gd name="T107" fmla="*/ 0 h 750"/>
                  <a:gd name="T108" fmla="*/ 0 w 2973"/>
                  <a:gd name="T109" fmla="*/ 0 h 750"/>
                  <a:gd name="T110" fmla="*/ 0 w 2973"/>
                  <a:gd name="T111" fmla="*/ 0 h 750"/>
                  <a:gd name="T112" fmla="*/ 0 w 2973"/>
                  <a:gd name="T113" fmla="*/ 0 h 750"/>
                  <a:gd name="T114" fmla="*/ 0 w 2973"/>
                  <a:gd name="T115" fmla="*/ 0 h 750"/>
                  <a:gd name="T116" fmla="*/ 0 w 2973"/>
                  <a:gd name="T117" fmla="*/ 0 h 750"/>
                  <a:gd name="T118" fmla="*/ 0 w 2973"/>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73"/>
                  <a:gd name="T181" fmla="*/ 0 h 750"/>
                  <a:gd name="T182" fmla="*/ 2973 w 2973"/>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73" h="750">
                    <a:moveTo>
                      <a:pt x="2973" y="375"/>
                    </a:moveTo>
                    <a:lnTo>
                      <a:pt x="2973" y="368"/>
                    </a:lnTo>
                    <a:lnTo>
                      <a:pt x="2971" y="362"/>
                    </a:lnTo>
                    <a:lnTo>
                      <a:pt x="2970" y="356"/>
                    </a:lnTo>
                    <a:lnTo>
                      <a:pt x="2968" y="348"/>
                    </a:lnTo>
                    <a:lnTo>
                      <a:pt x="2966" y="342"/>
                    </a:lnTo>
                    <a:lnTo>
                      <a:pt x="2964" y="335"/>
                    </a:lnTo>
                    <a:lnTo>
                      <a:pt x="2961" y="329"/>
                    </a:lnTo>
                    <a:lnTo>
                      <a:pt x="2958" y="323"/>
                    </a:lnTo>
                    <a:lnTo>
                      <a:pt x="2954" y="316"/>
                    </a:lnTo>
                    <a:lnTo>
                      <a:pt x="2949" y="310"/>
                    </a:lnTo>
                    <a:lnTo>
                      <a:pt x="2945" y="303"/>
                    </a:lnTo>
                    <a:lnTo>
                      <a:pt x="2940" y="297"/>
                    </a:lnTo>
                    <a:lnTo>
                      <a:pt x="2934" y="291"/>
                    </a:lnTo>
                    <a:lnTo>
                      <a:pt x="2928" y="284"/>
                    </a:lnTo>
                    <a:lnTo>
                      <a:pt x="2921" y="278"/>
                    </a:lnTo>
                    <a:lnTo>
                      <a:pt x="2914" y="272"/>
                    </a:lnTo>
                    <a:lnTo>
                      <a:pt x="2907" y="265"/>
                    </a:lnTo>
                    <a:lnTo>
                      <a:pt x="2899" y="259"/>
                    </a:lnTo>
                    <a:lnTo>
                      <a:pt x="2891" y="252"/>
                    </a:lnTo>
                    <a:lnTo>
                      <a:pt x="2882" y="246"/>
                    </a:lnTo>
                    <a:lnTo>
                      <a:pt x="2874" y="241"/>
                    </a:lnTo>
                    <a:lnTo>
                      <a:pt x="2864" y="234"/>
                    </a:lnTo>
                    <a:lnTo>
                      <a:pt x="2853" y="228"/>
                    </a:lnTo>
                    <a:lnTo>
                      <a:pt x="2843" y="223"/>
                    </a:lnTo>
                    <a:lnTo>
                      <a:pt x="2832" y="216"/>
                    </a:lnTo>
                    <a:lnTo>
                      <a:pt x="2822" y="210"/>
                    </a:lnTo>
                    <a:lnTo>
                      <a:pt x="2810" y="204"/>
                    </a:lnTo>
                    <a:lnTo>
                      <a:pt x="2797" y="198"/>
                    </a:lnTo>
                    <a:lnTo>
                      <a:pt x="2785" y="193"/>
                    </a:lnTo>
                    <a:lnTo>
                      <a:pt x="2773" y="187"/>
                    </a:lnTo>
                    <a:lnTo>
                      <a:pt x="2759" y="181"/>
                    </a:lnTo>
                    <a:lnTo>
                      <a:pt x="2745" y="176"/>
                    </a:lnTo>
                    <a:lnTo>
                      <a:pt x="2731" y="170"/>
                    </a:lnTo>
                    <a:lnTo>
                      <a:pt x="2717" y="165"/>
                    </a:lnTo>
                    <a:lnTo>
                      <a:pt x="2702" y="160"/>
                    </a:lnTo>
                    <a:lnTo>
                      <a:pt x="2686" y="154"/>
                    </a:lnTo>
                    <a:lnTo>
                      <a:pt x="2672" y="149"/>
                    </a:lnTo>
                    <a:lnTo>
                      <a:pt x="2656" y="144"/>
                    </a:lnTo>
                    <a:lnTo>
                      <a:pt x="2640" y="138"/>
                    </a:lnTo>
                    <a:lnTo>
                      <a:pt x="2623" y="133"/>
                    </a:lnTo>
                    <a:lnTo>
                      <a:pt x="2606" y="129"/>
                    </a:lnTo>
                    <a:lnTo>
                      <a:pt x="2589" y="124"/>
                    </a:lnTo>
                    <a:lnTo>
                      <a:pt x="2571" y="118"/>
                    </a:lnTo>
                    <a:lnTo>
                      <a:pt x="2552" y="114"/>
                    </a:lnTo>
                    <a:lnTo>
                      <a:pt x="2534" y="110"/>
                    </a:lnTo>
                    <a:lnTo>
                      <a:pt x="2516" y="104"/>
                    </a:lnTo>
                    <a:lnTo>
                      <a:pt x="2497" y="100"/>
                    </a:lnTo>
                    <a:lnTo>
                      <a:pt x="2478" y="96"/>
                    </a:lnTo>
                    <a:lnTo>
                      <a:pt x="2459" y="92"/>
                    </a:lnTo>
                    <a:lnTo>
                      <a:pt x="2439" y="87"/>
                    </a:lnTo>
                    <a:lnTo>
                      <a:pt x="2418" y="83"/>
                    </a:lnTo>
                    <a:lnTo>
                      <a:pt x="2398" y="79"/>
                    </a:lnTo>
                    <a:lnTo>
                      <a:pt x="2377" y="75"/>
                    </a:lnTo>
                    <a:lnTo>
                      <a:pt x="2357" y="71"/>
                    </a:lnTo>
                    <a:lnTo>
                      <a:pt x="2335" y="67"/>
                    </a:lnTo>
                    <a:lnTo>
                      <a:pt x="2314" y="64"/>
                    </a:lnTo>
                    <a:lnTo>
                      <a:pt x="2292" y="60"/>
                    </a:lnTo>
                    <a:lnTo>
                      <a:pt x="2270" y="56"/>
                    </a:lnTo>
                    <a:lnTo>
                      <a:pt x="2248" y="53"/>
                    </a:lnTo>
                    <a:lnTo>
                      <a:pt x="2225" y="50"/>
                    </a:lnTo>
                    <a:lnTo>
                      <a:pt x="2203" y="47"/>
                    </a:lnTo>
                    <a:lnTo>
                      <a:pt x="2180" y="44"/>
                    </a:lnTo>
                    <a:lnTo>
                      <a:pt x="2157" y="40"/>
                    </a:lnTo>
                    <a:lnTo>
                      <a:pt x="2133" y="37"/>
                    </a:lnTo>
                    <a:lnTo>
                      <a:pt x="2110" y="35"/>
                    </a:lnTo>
                    <a:lnTo>
                      <a:pt x="2087" y="32"/>
                    </a:lnTo>
                    <a:lnTo>
                      <a:pt x="2062" y="30"/>
                    </a:lnTo>
                    <a:lnTo>
                      <a:pt x="2038" y="27"/>
                    </a:lnTo>
                    <a:lnTo>
                      <a:pt x="2014" y="25"/>
                    </a:lnTo>
                    <a:lnTo>
                      <a:pt x="1990" y="22"/>
                    </a:lnTo>
                    <a:lnTo>
                      <a:pt x="1965" y="20"/>
                    </a:lnTo>
                    <a:lnTo>
                      <a:pt x="1940" y="18"/>
                    </a:lnTo>
                    <a:lnTo>
                      <a:pt x="1915" y="16"/>
                    </a:lnTo>
                    <a:lnTo>
                      <a:pt x="1891" y="14"/>
                    </a:lnTo>
                    <a:lnTo>
                      <a:pt x="1865" y="13"/>
                    </a:lnTo>
                    <a:lnTo>
                      <a:pt x="1840" y="11"/>
                    </a:lnTo>
                    <a:lnTo>
                      <a:pt x="1814" y="10"/>
                    </a:lnTo>
                    <a:lnTo>
                      <a:pt x="1790" y="9"/>
                    </a:lnTo>
                    <a:lnTo>
                      <a:pt x="1764" y="6"/>
                    </a:lnTo>
                    <a:lnTo>
                      <a:pt x="1739" y="5"/>
                    </a:lnTo>
                    <a:lnTo>
                      <a:pt x="1712" y="4"/>
                    </a:lnTo>
                    <a:lnTo>
                      <a:pt x="1687" y="3"/>
                    </a:lnTo>
                    <a:lnTo>
                      <a:pt x="1661" y="3"/>
                    </a:lnTo>
                    <a:lnTo>
                      <a:pt x="1636" y="2"/>
                    </a:lnTo>
                    <a:lnTo>
                      <a:pt x="1609" y="1"/>
                    </a:lnTo>
                    <a:lnTo>
                      <a:pt x="1583" y="1"/>
                    </a:lnTo>
                    <a:lnTo>
                      <a:pt x="1557" y="0"/>
                    </a:lnTo>
                    <a:lnTo>
                      <a:pt x="1531" y="0"/>
                    </a:lnTo>
                    <a:lnTo>
                      <a:pt x="1506" y="0"/>
                    </a:lnTo>
                    <a:lnTo>
                      <a:pt x="1479" y="0"/>
                    </a:lnTo>
                    <a:lnTo>
                      <a:pt x="1454" y="0"/>
                    </a:lnTo>
                    <a:lnTo>
                      <a:pt x="1427" y="0"/>
                    </a:lnTo>
                    <a:lnTo>
                      <a:pt x="1402" y="1"/>
                    </a:lnTo>
                    <a:lnTo>
                      <a:pt x="1375" y="1"/>
                    </a:lnTo>
                    <a:lnTo>
                      <a:pt x="1349" y="2"/>
                    </a:lnTo>
                    <a:lnTo>
                      <a:pt x="1324" y="2"/>
                    </a:lnTo>
                    <a:lnTo>
                      <a:pt x="1297" y="3"/>
                    </a:lnTo>
                    <a:lnTo>
                      <a:pt x="1272" y="4"/>
                    </a:lnTo>
                    <a:lnTo>
                      <a:pt x="1246" y="5"/>
                    </a:lnTo>
                    <a:lnTo>
                      <a:pt x="1221" y="6"/>
                    </a:lnTo>
                    <a:lnTo>
                      <a:pt x="1195" y="7"/>
                    </a:lnTo>
                    <a:lnTo>
                      <a:pt x="1170" y="9"/>
                    </a:lnTo>
                    <a:lnTo>
                      <a:pt x="1144" y="11"/>
                    </a:lnTo>
                    <a:lnTo>
                      <a:pt x="1119" y="12"/>
                    </a:lnTo>
                    <a:lnTo>
                      <a:pt x="1094" y="14"/>
                    </a:lnTo>
                    <a:lnTo>
                      <a:pt x="1069" y="15"/>
                    </a:lnTo>
                    <a:lnTo>
                      <a:pt x="1044" y="17"/>
                    </a:lnTo>
                    <a:lnTo>
                      <a:pt x="1019" y="19"/>
                    </a:lnTo>
                    <a:lnTo>
                      <a:pt x="994" y="21"/>
                    </a:lnTo>
                    <a:lnTo>
                      <a:pt x="970" y="23"/>
                    </a:lnTo>
                    <a:lnTo>
                      <a:pt x="945" y="26"/>
                    </a:lnTo>
                    <a:lnTo>
                      <a:pt x="922" y="28"/>
                    </a:lnTo>
                    <a:lnTo>
                      <a:pt x="897" y="31"/>
                    </a:lnTo>
                    <a:lnTo>
                      <a:pt x="874" y="33"/>
                    </a:lnTo>
                    <a:lnTo>
                      <a:pt x="850" y="36"/>
                    </a:lnTo>
                    <a:lnTo>
                      <a:pt x="826" y="39"/>
                    </a:lnTo>
                    <a:lnTo>
                      <a:pt x="804" y="42"/>
                    </a:lnTo>
                    <a:lnTo>
                      <a:pt x="780" y="45"/>
                    </a:lnTo>
                    <a:lnTo>
                      <a:pt x="758" y="48"/>
                    </a:lnTo>
                    <a:lnTo>
                      <a:pt x="735" y="51"/>
                    </a:lnTo>
                    <a:lnTo>
                      <a:pt x="712" y="54"/>
                    </a:lnTo>
                    <a:lnTo>
                      <a:pt x="691" y="59"/>
                    </a:lnTo>
                    <a:lnTo>
                      <a:pt x="669" y="62"/>
                    </a:lnTo>
                    <a:lnTo>
                      <a:pt x="648" y="65"/>
                    </a:lnTo>
                    <a:lnTo>
                      <a:pt x="626" y="69"/>
                    </a:lnTo>
                    <a:lnTo>
                      <a:pt x="605" y="73"/>
                    </a:lnTo>
                    <a:lnTo>
                      <a:pt x="584" y="77"/>
                    </a:lnTo>
                    <a:lnTo>
                      <a:pt x="563" y="81"/>
                    </a:lnTo>
                    <a:lnTo>
                      <a:pt x="543" y="85"/>
                    </a:lnTo>
                    <a:lnTo>
                      <a:pt x="523" y="89"/>
                    </a:lnTo>
                    <a:lnTo>
                      <a:pt x="504" y="94"/>
                    </a:lnTo>
                    <a:lnTo>
                      <a:pt x="484" y="98"/>
                    </a:lnTo>
                    <a:lnTo>
                      <a:pt x="465" y="102"/>
                    </a:lnTo>
                    <a:lnTo>
                      <a:pt x="446" y="106"/>
                    </a:lnTo>
                    <a:lnTo>
                      <a:pt x="427" y="112"/>
                    </a:lnTo>
                    <a:lnTo>
                      <a:pt x="409" y="116"/>
                    </a:lnTo>
                    <a:lnTo>
                      <a:pt x="392" y="121"/>
                    </a:lnTo>
                    <a:lnTo>
                      <a:pt x="374" y="126"/>
                    </a:lnTo>
                    <a:lnTo>
                      <a:pt x="357" y="131"/>
                    </a:lnTo>
                    <a:lnTo>
                      <a:pt x="340" y="136"/>
                    </a:lnTo>
                    <a:lnTo>
                      <a:pt x="324" y="141"/>
                    </a:lnTo>
                    <a:lnTo>
                      <a:pt x="308" y="146"/>
                    </a:lnTo>
                    <a:lnTo>
                      <a:pt x="292" y="151"/>
                    </a:lnTo>
                    <a:lnTo>
                      <a:pt x="277" y="157"/>
                    </a:lnTo>
                    <a:lnTo>
                      <a:pt x="262" y="162"/>
                    </a:lnTo>
                    <a:lnTo>
                      <a:pt x="248" y="167"/>
                    </a:lnTo>
                    <a:lnTo>
                      <a:pt x="234" y="172"/>
                    </a:lnTo>
                    <a:lnTo>
                      <a:pt x="220" y="179"/>
                    </a:lnTo>
                    <a:lnTo>
                      <a:pt x="206" y="184"/>
                    </a:lnTo>
                    <a:lnTo>
                      <a:pt x="193" y="190"/>
                    </a:lnTo>
                    <a:lnTo>
                      <a:pt x="181" y="196"/>
                    </a:lnTo>
                    <a:lnTo>
                      <a:pt x="168" y="201"/>
                    </a:lnTo>
                    <a:lnTo>
                      <a:pt x="156" y="208"/>
                    </a:lnTo>
                    <a:lnTo>
                      <a:pt x="144" y="213"/>
                    </a:lnTo>
                    <a:lnTo>
                      <a:pt x="134" y="219"/>
                    </a:lnTo>
                    <a:lnTo>
                      <a:pt x="123" y="225"/>
                    </a:lnTo>
                    <a:lnTo>
                      <a:pt x="113" y="231"/>
                    </a:lnTo>
                    <a:lnTo>
                      <a:pt x="103" y="237"/>
                    </a:lnTo>
                    <a:lnTo>
                      <a:pt x="94" y="243"/>
                    </a:lnTo>
                    <a:lnTo>
                      <a:pt x="85" y="249"/>
                    </a:lnTo>
                    <a:lnTo>
                      <a:pt x="76" y="256"/>
                    </a:lnTo>
                    <a:lnTo>
                      <a:pt x="69" y="262"/>
                    </a:lnTo>
                    <a:lnTo>
                      <a:pt x="60" y="268"/>
                    </a:lnTo>
                    <a:lnTo>
                      <a:pt x="54" y="275"/>
                    </a:lnTo>
                    <a:lnTo>
                      <a:pt x="47" y="281"/>
                    </a:lnTo>
                    <a:lnTo>
                      <a:pt x="40" y="287"/>
                    </a:lnTo>
                    <a:lnTo>
                      <a:pt x="35" y="294"/>
                    </a:lnTo>
                    <a:lnTo>
                      <a:pt x="30" y="300"/>
                    </a:lnTo>
                    <a:lnTo>
                      <a:pt x="24" y="307"/>
                    </a:lnTo>
                    <a:lnTo>
                      <a:pt x="20" y="313"/>
                    </a:lnTo>
                    <a:lnTo>
                      <a:pt x="16" y="319"/>
                    </a:lnTo>
                    <a:lnTo>
                      <a:pt x="13" y="326"/>
                    </a:lnTo>
                    <a:lnTo>
                      <a:pt x="9" y="332"/>
                    </a:lnTo>
                    <a:lnTo>
                      <a:pt x="6" y="339"/>
                    </a:lnTo>
                    <a:lnTo>
                      <a:pt x="4" y="345"/>
                    </a:lnTo>
                    <a:lnTo>
                      <a:pt x="2" y="352"/>
                    </a:lnTo>
                    <a:lnTo>
                      <a:pt x="1" y="359"/>
                    </a:lnTo>
                    <a:lnTo>
                      <a:pt x="0" y="365"/>
                    </a:lnTo>
                    <a:lnTo>
                      <a:pt x="0" y="372"/>
                    </a:lnTo>
                    <a:lnTo>
                      <a:pt x="0" y="378"/>
                    </a:lnTo>
                    <a:lnTo>
                      <a:pt x="0" y="384"/>
                    </a:lnTo>
                    <a:lnTo>
                      <a:pt x="1" y="391"/>
                    </a:lnTo>
                    <a:lnTo>
                      <a:pt x="2" y="398"/>
                    </a:lnTo>
                    <a:lnTo>
                      <a:pt x="4" y="405"/>
                    </a:lnTo>
                    <a:lnTo>
                      <a:pt x="6" y="411"/>
                    </a:lnTo>
                    <a:lnTo>
                      <a:pt x="9" y="417"/>
                    </a:lnTo>
                    <a:lnTo>
                      <a:pt x="13" y="424"/>
                    </a:lnTo>
                    <a:lnTo>
                      <a:pt x="16" y="430"/>
                    </a:lnTo>
                    <a:lnTo>
                      <a:pt x="20" y="437"/>
                    </a:lnTo>
                    <a:lnTo>
                      <a:pt x="24" y="443"/>
                    </a:lnTo>
                    <a:lnTo>
                      <a:pt x="30" y="449"/>
                    </a:lnTo>
                    <a:lnTo>
                      <a:pt x="35" y="456"/>
                    </a:lnTo>
                    <a:lnTo>
                      <a:pt x="40" y="462"/>
                    </a:lnTo>
                    <a:lnTo>
                      <a:pt x="47" y="468"/>
                    </a:lnTo>
                    <a:lnTo>
                      <a:pt x="54" y="475"/>
                    </a:lnTo>
                    <a:lnTo>
                      <a:pt x="60" y="481"/>
                    </a:lnTo>
                    <a:lnTo>
                      <a:pt x="69" y="488"/>
                    </a:lnTo>
                    <a:lnTo>
                      <a:pt x="76" y="494"/>
                    </a:lnTo>
                    <a:lnTo>
                      <a:pt x="85" y="500"/>
                    </a:lnTo>
                    <a:lnTo>
                      <a:pt x="93" y="507"/>
                    </a:lnTo>
                    <a:lnTo>
                      <a:pt x="103" y="512"/>
                    </a:lnTo>
                    <a:lnTo>
                      <a:pt x="113" y="519"/>
                    </a:lnTo>
                    <a:lnTo>
                      <a:pt x="123" y="525"/>
                    </a:lnTo>
                    <a:lnTo>
                      <a:pt x="134" y="530"/>
                    </a:lnTo>
                    <a:lnTo>
                      <a:pt x="144" y="537"/>
                    </a:lnTo>
                    <a:lnTo>
                      <a:pt x="156" y="543"/>
                    </a:lnTo>
                    <a:lnTo>
                      <a:pt x="168" y="548"/>
                    </a:lnTo>
                    <a:lnTo>
                      <a:pt x="181" y="554"/>
                    </a:lnTo>
                    <a:lnTo>
                      <a:pt x="193" y="560"/>
                    </a:lnTo>
                    <a:lnTo>
                      <a:pt x="206" y="565"/>
                    </a:lnTo>
                    <a:lnTo>
                      <a:pt x="220" y="571"/>
                    </a:lnTo>
                    <a:lnTo>
                      <a:pt x="234" y="577"/>
                    </a:lnTo>
                    <a:lnTo>
                      <a:pt x="248" y="582"/>
                    </a:lnTo>
                    <a:lnTo>
                      <a:pt x="262" y="588"/>
                    </a:lnTo>
                    <a:lnTo>
                      <a:pt x="277" y="593"/>
                    </a:lnTo>
                    <a:lnTo>
                      <a:pt x="292" y="598"/>
                    </a:lnTo>
                    <a:lnTo>
                      <a:pt x="308" y="604"/>
                    </a:lnTo>
                    <a:lnTo>
                      <a:pt x="324" y="609"/>
                    </a:lnTo>
                    <a:lnTo>
                      <a:pt x="340" y="613"/>
                    </a:lnTo>
                    <a:lnTo>
                      <a:pt x="357" y="619"/>
                    </a:lnTo>
                    <a:lnTo>
                      <a:pt x="374" y="624"/>
                    </a:lnTo>
                    <a:lnTo>
                      <a:pt x="392" y="628"/>
                    </a:lnTo>
                    <a:lnTo>
                      <a:pt x="409" y="634"/>
                    </a:lnTo>
                    <a:lnTo>
                      <a:pt x="427" y="638"/>
                    </a:lnTo>
                    <a:lnTo>
                      <a:pt x="446" y="643"/>
                    </a:lnTo>
                    <a:lnTo>
                      <a:pt x="465" y="647"/>
                    </a:lnTo>
                    <a:lnTo>
                      <a:pt x="484" y="652"/>
                    </a:lnTo>
                    <a:lnTo>
                      <a:pt x="503" y="656"/>
                    </a:lnTo>
                    <a:lnTo>
                      <a:pt x="523" y="660"/>
                    </a:lnTo>
                    <a:lnTo>
                      <a:pt x="543" y="664"/>
                    </a:lnTo>
                    <a:lnTo>
                      <a:pt x="563" y="669"/>
                    </a:lnTo>
                    <a:lnTo>
                      <a:pt x="584" y="673"/>
                    </a:lnTo>
                    <a:lnTo>
                      <a:pt x="605" y="677"/>
                    </a:lnTo>
                    <a:lnTo>
                      <a:pt x="626" y="680"/>
                    </a:lnTo>
                    <a:lnTo>
                      <a:pt x="648" y="685"/>
                    </a:lnTo>
                    <a:lnTo>
                      <a:pt x="669" y="688"/>
                    </a:lnTo>
                    <a:lnTo>
                      <a:pt x="690" y="691"/>
                    </a:lnTo>
                    <a:lnTo>
                      <a:pt x="712" y="695"/>
                    </a:lnTo>
                    <a:lnTo>
                      <a:pt x="735" y="698"/>
                    </a:lnTo>
                    <a:lnTo>
                      <a:pt x="757" y="702"/>
                    </a:lnTo>
                    <a:lnTo>
                      <a:pt x="780" y="705"/>
                    </a:lnTo>
                    <a:lnTo>
                      <a:pt x="804" y="708"/>
                    </a:lnTo>
                    <a:lnTo>
                      <a:pt x="826" y="711"/>
                    </a:lnTo>
                    <a:lnTo>
                      <a:pt x="850" y="713"/>
                    </a:lnTo>
                    <a:lnTo>
                      <a:pt x="874" y="717"/>
                    </a:lnTo>
                    <a:lnTo>
                      <a:pt x="897" y="719"/>
                    </a:lnTo>
                    <a:lnTo>
                      <a:pt x="922" y="722"/>
                    </a:lnTo>
                    <a:lnTo>
                      <a:pt x="945" y="724"/>
                    </a:lnTo>
                    <a:lnTo>
                      <a:pt x="970" y="726"/>
                    </a:lnTo>
                    <a:lnTo>
                      <a:pt x="994" y="728"/>
                    </a:lnTo>
                    <a:lnTo>
                      <a:pt x="1019" y="730"/>
                    </a:lnTo>
                    <a:lnTo>
                      <a:pt x="1044" y="733"/>
                    </a:lnTo>
                    <a:lnTo>
                      <a:pt x="1069" y="735"/>
                    </a:lnTo>
                    <a:lnTo>
                      <a:pt x="1094" y="737"/>
                    </a:lnTo>
                    <a:lnTo>
                      <a:pt x="1119" y="738"/>
                    </a:lnTo>
                    <a:lnTo>
                      <a:pt x="1144" y="740"/>
                    </a:lnTo>
                    <a:lnTo>
                      <a:pt x="1170" y="741"/>
                    </a:lnTo>
                    <a:lnTo>
                      <a:pt x="1195" y="742"/>
                    </a:lnTo>
                    <a:lnTo>
                      <a:pt x="1221" y="743"/>
                    </a:lnTo>
                    <a:lnTo>
                      <a:pt x="1246" y="744"/>
                    </a:lnTo>
                    <a:lnTo>
                      <a:pt x="1272" y="745"/>
                    </a:lnTo>
                    <a:lnTo>
                      <a:pt x="1297" y="746"/>
                    </a:lnTo>
                    <a:lnTo>
                      <a:pt x="1324" y="747"/>
                    </a:lnTo>
                    <a:lnTo>
                      <a:pt x="1349" y="748"/>
                    </a:lnTo>
                    <a:lnTo>
                      <a:pt x="1375" y="748"/>
                    </a:lnTo>
                    <a:lnTo>
                      <a:pt x="1402" y="748"/>
                    </a:lnTo>
                    <a:lnTo>
                      <a:pt x="1427" y="750"/>
                    </a:lnTo>
                    <a:lnTo>
                      <a:pt x="1454" y="750"/>
                    </a:lnTo>
                    <a:lnTo>
                      <a:pt x="1479" y="750"/>
                    </a:lnTo>
                    <a:lnTo>
                      <a:pt x="1505" y="750"/>
                    </a:lnTo>
                    <a:lnTo>
                      <a:pt x="1531" y="750"/>
                    </a:lnTo>
                    <a:lnTo>
                      <a:pt x="1557" y="750"/>
                    </a:lnTo>
                    <a:lnTo>
                      <a:pt x="1583" y="748"/>
                    </a:lnTo>
                    <a:lnTo>
                      <a:pt x="1609" y="748"/>
                    </a:lnTo>
                    <a:lnTo>
                      <a:pt x="1636" y="747"/>
                    </a:lnTo>
                    <a:lnTo>
                      <a:pt x="1661" y="747"/>
                    </a:lnTo>
                    <a:lnTo>
                      <a:pt x="1687" y="746"/>
                    </a:lnTo>
                    <a:lnTo>
                      <a:pt x="1712" y="745"/>
                    </a:lnTo>
                    <a:lnTo>
                      <a:pt x="1738" y="744"/>
                    </a:lnTo>
                    <a:lnTo>
                      <a:pt x="1764" y="743"/>
                    </a:lnTo>
                    <a:lnTo>
                      <a:pt x="1790" y="742"/>
                    </a:lnTo>
                    <a:lnTo>
                      <a:pt x="1814" y="740"/>
                    </a:lnTo>
                    <a:lnTo>
                      <a:pt x="1840" y="739"/>
                    </a:lnTo>
                    <a:lnTo>
                      <a:pt x="1865" y="737"/>
                    </a:lnTo>
                    <a:lnTo>
                      <a:pt x="1891" y="736"/>
                    </a:lnTo>
                    <a:lnTo>
                      <a:pt x="1915" y="734"/>
                    </a:lnTo>
                    <a:lnTo>
                      <a:pt x="1940" y="731"/>
                    </a:lnTo>
                    <a:lnTo>
                      <a:pt x="1965" y="729"/>
                    </a:lnTo>
                    <a:lnTo>
                      <a:pt x="1990" y="727"/>
                    </a:lnTo>
                    <a:lnTo>
                      <a:pt x="2014" y="725"/>
                    </a:lnTo>
                    <a:lnTo>
                      <a:pt x="2038" y="723"/>
                    </a:lnTo>
                    <a:lnTo>
                      <a:pt x="2062" y="721"/>
                    </a:lnTo>
                    <a:lnTo>
                      <a:pt x="2087" y="718"/>
                    </a:lnTo>
                    <a:lnTo>
                      <a:pt x="2110" y="715"/>
                    </a:lnTo>
                    <a:lnTo>
                      <a:pt x="2133" y="712"/>
                    </a:lnTo>
                    <a:lnTo>
                      <a:pt x="2157" y="709"/>
                    </a:lnTo>
                    <a:lnTo>
                      <a:pt x="2180" y="706"/>
                    </a:lnTo>
                    <a:lnTo>
                      <a:pt x="2203" y="703"/>
                    </a:lnTo>
                    <a:lnTo>
                      <a:pt x="2225" y="700"/>
                    </a:lnTo>
                    <a:lnTo>
                      <a:pt x="2248" y="696"/>
                    </a:lnTo>
                    <a:lnTo>
                      <a:pt x="2270" y="693"/>
                    </a:lnTo>
                    <a:lnTo>
                      <a:pt x="2292" y="690"/>
                    </a:lnTo>
                    <a:lnTo>
                      <a:pt x="2314" y="686"/>
                    </a:lnTo>
                    <a:lnTo>
                      <a:pt x="2335" y="682"/>
                    </a:lnTo>
                    <a:lnTo>
                      <a:pt x="2357" y="678"/>
                    </a:lnTo>
                    <a:lnTo>
                      <a:pt x="2377" y="675"/>
                    </a:lnTo>
                    <a:lnTo>
                      <a:pt x="2398" y="671"/>
                    </a:lnTo>
                    <a:lnTo>
                      <a:pt x="2418" y="667"/>
                    </a:lnTo>
                    <a:lnTo>
                      <a:pt x="2439" y="662"/>
                    </a:lnTo>
                    <a:lnTo>
                      <a:pt x="2459" y="658"/>
                    </a:lnTo>
                    <a:lnTo>
                      <a:pt x="2478" y="654"/>
                    </a:lnTo>
                    <a:lnTo>
                      <a:pt x="2497" y="649"/>
                    </a:lnTo>
                    <a:lnTo>
                      <a:pt x="2516" y="645"/>
                    </a:lnTo>
                    <a:lnTo>
                      <a:pt x="2534" y="641"/>
                    </a:lnTo>
                    <a:lnTo>
                      <a:pt x="2552" y="636"/>
                    </a:lnTo>
                    <a:lnTo>
                      <a:pt x="2571" y="631"/>
                    </a:lnTo>
                    <a:lnTo>
                      <a:pt x="2589" y="626"/>
                    </a:lnTo>
                    <a:lnTo>
                      <a:pt x="2606" y="622"/>
                    </a:lnTo>
                    <a:lnTo>
                      <a:pt x="2623" y="616"/>
                    </a:lnTo>
                    <a:lnTo>
                      <a:pt x="2640" y="611"/>
                    </a:lnTo>
                    <a:lnTo>
                      <a:pt x="2656" y="606"/>
                    </a:lnTo>
                    <a:lnTo>
                      <a:pt x="2672" y="601"/>
                    </a:lnTo>
                    <a:lnTo>
                      <a:pt x="2686" y="595"/>
                    </a:lnTo>
                    <a:lnTo>
                      <a:pt x="2702" y="590"/>
                    </a:lnTo>
                    <a:lnTo>
                      <a:pt x="2717" y="585"/>
                    </a:lnTo>
                    <a:lnTo>
                      <a:pt x="2731" y="579"/>
                    </a:lnTo>
                    <a:lnTo>
                      <a:pt x="2745" y="574"/>
                    </a:lnTo>
                    <a:lnTo>
                      <a:pt x="2759" y="569"/>
                    </a:lnTo>
                    <a:lnTo>
                      <a:pt x="2773" y="563"/>
                    </a:lnTo>
                    <a:lnTo>
                      <a:pt x="2785" y="557"/>
                    </a:lnTo>
                    <a:lnTo>
                      <a:pt x="2797" y="552"/>
                    </a:lnTo>
                    <a:lnTo>
                      <a:pt x="2810" y="545"/>
                    </a:lnTo>
                    <a:lnTo>
                      <a:pt x="2822" y="540"/>
                    </a:lnTo>
                    <a:lnTo>
                      <a:pt x="2832" y="533"/>
                    </a:lnTo>
                    <a:lnTo>
                      <a:pt x="2843" y="528"/>
                    </a:lnTo>
                    <a:lnTo>
                      <a:pt x="2853" y="522"/>
                    </a:lnTo>
                    <a:lnTo>
                      <a:pt x="2863" y="515"/>
                    </a:lnTo>
                    <a:lnTo>
                      <a:pt x="2873" y="510"/>
                    </a:lnTo>
                    <a:lnTo>
                      <a:pt x="2882" y="504"/>
                    </a:lnTo>
                    <a:lnTo>
                      <a:pt x="2891" y="497"/>
                    </a:lnTo>
                    <a:lnTo>
                      <a:pt x="2899" y="491"/>
                    </a:lnTo>
                    <a:lnTo>
                      <a:pt x="2907" y="484"/>
                    </a:lnTo>
                    <a:lnTo>
                      <a:pt x="2914" y="478"/>
                    </a:lnTo>
                    <a:lnTo>
                      <a:pt x="2921" y="472"/>
                    </a:lnTo>
                    <a:lnTo>
                      <a:pt x="2928" y="465"/>
                    </a:lnTo>
                    <a:lnTo>
                      <a:pt x="2934" y="459"/>
                    </a:lnTo>
                    <a:lnTo>
                      <a:pt x="2940" y="453"/>
                    </a:lnTo>
                    <a:lnTo>
                      <a:pt x="2945" y="446"/>
                    </a:lnTo>
                    <a:lnTo>
                      <a:pt x="2949" y="440"/>
                    </a:lnTo>
                    <a:lnTo>
                      <a:pt x="2954" y="433"/>
                    </a:lnTo>
                    <a:lnTo>
                      <a:pt x="2958" y="427"/>
                    </a:lnTo>
                    <a:lnTo>
                      <a:pt x="2961" y="421"/>
                    </a:lnTo>
                    <a:lnTo>
                      <a:pt x="2964" y="414"/>
                    </a:lnTo>
                    <a:lnTo>
                      <a:pt x="2966" y="408"/>
                    </a:lnTo>
                    <a:lnTo>
                      <a:pt x="2968" y="401"/>
                    </a:lnTo>
                    <a:lnTo>
                      <a:pt x="2970" y="395"/>
                    </a:lnTo>
                    <a:lnTo>
                      <a:pt x="2971" y="388"/>
                    </a:lnTo>
                    <a:lnTo>
                      <a:pt x="2973" y="381"/>
                    </a:lnTo>
                    <a:lnTo>
                      <a:pt x="2973" y="375"/>
                    </a:lnTo>
                    <a:close/>
                  </a:path>
                </a:pathLst>
              </a:custGeom>
              <a:solidFill>
                <a:srgbClr val="EF8C7D"/>
              </a:solidFill>
              <a:ln w="9525">
                <a:noFill/>
                <a:round/>
                <a:headEnd/>
                <a:tailEnd/>
              </a:ln>
            </p:spPr>
            <p:txBody>
              <a:bodyPr/>
              <a:lstStyle/>
              <a:p>
                <a:endParaRPr lang="ko-KR" altLang="en-US"/>
              </a:p>
            </p:txBody>
          </p:sp>
          <p:sp>
            <p:nvSpPr>
              <p:cNvPr id="3104" name="Freeform 24"/>
              <p:cNvSpPr>
                <a:spLocks/>
              </p:cNvSpPr>
              <p:nvPr/>
            </p:nvSpPr>
            <p:spPr bwMode="auto">
              <a:xfrm>
                <a:off x="463" y="2441"/>
                <a:ext cx="472" cy="128"/>
              </a:xfrm>
              <a:custGeom>
                <a:avLst/>
                <a:gdLst>
                  <a:gd name="T0" fmla="*/ 0 w 2905"/>
                  <a:gd name="T1" fmla="*/ 0 h 750"/>
                  <a:gd name="T2" fmla="*/ 0 w 2905"/>
                  <a:gd name="T3" fmla="*/ 0 h 750"/>
                  <a:gd name="T4" fmla="*/ 0 w 2905"/>
                  <a:gd name="T5" fmla="*/ 0 h 750"/>
                  <a:gd name="T6" fmla="*/ 0 w 2905"/>
                  <a:gd name="T7" fmla="*/ 0 h 750"/>
                  <a:gd name="T8" fmla="*/ 0 w 2905"/>
                  <a:gd name="T9" fmla="*/ 0 h 750"/>
                  <a:gd name="T10" fmla="*/ 0 w 2905"/>
                  <a:gd name="T11" fmla="*/ 0 h 750"/>
                  <a:gd name="T12" fmla="*/ 0 w 2905"/>
                  <a:gd name="T13" fmla="*/ 0 h 750"/>
                  <a:gd name="T14" fmla="*/ 0 w 2905"/>
                  <a:gd name="T15" fmla="*/ 0 h 750"/>
                  <a:gd name="T16" fmla="*/ 0 w 2905"/>
                  <a:gd name="T17" fmla="*/ 0 h 750"/>
                  <a:gd name="T18" fmla="*/ 0 w 2905"/>
                  <a:gd name="T19" fmla="*/ 0 h 750"/>
                  <a:gd name="T20" fmla="*/ 0 w 2905"/>
                  <a:gd name="T21" fmla="*/ 0 h 750"/>
                  <a:gd name="T22" fmla="*/ 0 w 2905"/>
                  <a:gd name="T23" fmla="*/ 0 h 750"/>
                  <a:gd name="T24" fmla="*/ 0 w 2905"/>
                  <a:gd name="T25" fmla="*/ 0 h 750"/>
                  <a:gd name="T26" fmla="*/ 0 w 2905"/>
                  <a:gd name="T27" fmla="*/ 0 h 750"/>
                  <a:gd name="T28" fmla="*/ 0 w 2905"/>
                  <a:gd name="T29" fmla="*/ 0 h 750"/>
                  <a:gd name="T30" fmla="*/ 0 w 2905"/>
                  <a:gd name="T31" fmla="*/ 0 h 750"/>
                  <a:gd name="T32" fmla="*/ 0 w 2905"/>
                  <a:gd name="T33" fmla="*/ 0 h 750"/>
                  <a:gd name="T34" fmla="*/ 0 w 2905"/>
                  <a:gd name="T35" fmla="*/ 0 h 750"/>
                  <a:gd name="T36" fmla="*/ 0 w 2905"/>
                  <a:gd name="T37" fmla="*/ 0 h 750"/>
                  <a:gd name="T38" fmla="*/ 0 w 2905"/>
                  <a:gd name="T39" fmla="*/ 0 h 750"/>
                  <a:gd name="T40" fmla="*/ 0 w 2905"/>
                  <a:gd name="T41" fmla="*/ 0 h 750"/>
                  <a:gd name="T42" fmla="*/ 0 w 2905"/>
                  <a:gd name="T43" fmla="*/ 0 h 750"/>
                  <a:gd name="T44" fmla="*/ 0 w 2905"/>
                  <a:gd name="T45" fmla="*/ 0 h 750"/>
                  <a:gd name="T46" fmla="*/ 0 w 2905"/>
                  <a:gd name="T47" fmla="*/ 0 h 750"/>
                  <a:gd name="T48" fmla="*/ 0 w 2905"/>
                  <a:gd name="T49" fmla="*/ 0 h 750"/>
                  <a:gd name="T50" fmla="*/ 0 w 2905"/>
                  <a:gd name="T51" fmla="*/ 0 h 750"/>
                  <a:gd name="T52" fmla="*/ 0 w 2905"/>
                  <a:gd name="T53" fmla="*/ 0 h 750"/>
                  <a:gd name="T54" fmla="*/ 0 w 2905"/>
                  <a:gd name="T55" fmla="*/ 0 h 750"/>
                  <a:gd name="T56" fmla="*/ 0 w 2905"/>
                  <a:gd name="T57" fmla="*/ 0 h 750"/>
                  <a:gd name="T58" fmla="*/ 0 w 2905"/>
                  <a:gd name="T59" fmla="*/ 0 h 750"/>
                  <a:gd name="T60" fmla="*/ 0 w 2905"/>
                  <a:gd name="T61" fmla="*/ 0 h 750"/>
                  <a:gd name="T62" fmla="*/ 0 w 2905"/>
                  <a:gd name="T63" fmla="*/ 0 h 750"/>
                  <a:gd name="T64" fmla="*/ 0 w 2905"/>
                  <a:gd name="T65" fmla="*/ 0 h 750"/>
                  <a:gd name="T66" fmla="*/ 0 w 2905"/>
                  <a:gd name="T67" fmla="*/ 0 h 750"/>
                  <a:gd name="T68" fmla="*/ 0 w 2905"/>
                  <a:gd name="T69" fmla="*/ 0 h 750"/>
                  <a:gd name="T70" fmla="*/ 0 w 2905"/>
                  <a:gd name="T71" fmla="*/ 0 h 750"/>
                  <a:gd name="T72" fmla="*/ 0 w 2905"/>
                  <a:gd name="T73" fmla="*/ 0 h 750"/>
                  <a:gd name="T74" fmla="*/ 0 w 2905"/>
                  <a:gd name="T75" fmla="*/ 0 h 750"/>
                  <a:gd name="T76" fmla="*/ 0 w 2905"/>
                  <a:gd name="T77" fmla="*/ 0 h 750"/>
                  <a:gd name="T78" fmla="*/ 0 w 2905"/>
                  <a:gd name="T79" fmla="*/ 0 h 750"/>
                  <a:gd name="T80" fmla="*/ 0 w 2905"/>
                  <a:gd name="T81" fmla="*/ 0 h 750"/>
                  <a:gd name="T82" fmla="*/ 0 w 2905"/>
                  <a:gd name="T83" fmla="*/ 0 h 750"/>
                  <a:gd name="T84" fmla="*/ 0 w 2905"/>
                  <a:gd name="T85" fmla="*/ 0 h 750"/>
                  <a:gd name="T86" fmla="*/ 0 w 2905"/>
                  <a:gd name="T87" fmla="*/ 0 h 750"/>
                  <a:gd name="T88" fmla="*/ 0 w 2905"/>
                  <a:gd name="T89" fmla="*/ 0 h 750"/>
                  <a:gd name="T90" fmla="*/ 0 w 2905"/>
                  <a:gd name="T91" fmla="*/ 0 h 750"/>
                  <a:gd name="T92" fmla="*/ 0 w 2905"/>
                  <a:gd name="T93" fmla="*/ 0 h 750"/>
                  <a:gd name="T94" fmla="*/ 0 w 2905"/>
                  <a:gd name="T95" fmla="*/ 0 h 750"/>
                  <a:gd name="T96" fmla="*/ 0 w 2905"/>
                  <a:gd name="T97" fmla="*/ 0 h 750"/>
                  <a:gd name="T98" fmla="*/ 0 w 2905"/>
                  <a:gd name="T99" fmla="*/ 0 h 750"/>
                  <a:gd name="T100" fmla="*/ 0 w 2905"/>
                  <a:gd name="T101" fmla="*/ 0 h 750"/>
                  <a:gd name="T102" fmla="*/ 0 w 2905"/>
                  <a:gd name="T103" fmla="*/ 0 h 750"/>
                  <a:gd name="T104" fmla="*/ 0 w 2905"/>
                  <a:gd name="T105" fmla="*/ 0 h 750"/>
                  <a:gd name="T106" fmla="*/ 0 w 2905"/>
                  <a:gd name="T107" fmla="*/ 0 h 750"/>
                  <a:gd name="T108" fmla="*/ 0 w 2905"/>
                  <a:gd name="T109" fmla="*/ 0 h 750"/>
                  <a:gd name="T110" fmla="*/ 0 w 2905"/>
                  <a:gd name="T111" fmla="*/ 0 h 750"/>
                  <a:gd name="T112" fmla="*/ 0 w 2905"/>
                  <a:gd name="T113" fmla="*/ 0 h 750"/>
                  <a:gd name="T114" fmla="*/ 0 w 2905"/>
                  <a:gd name="T115" fmla="*/ 0 h 750"/>
                  <a:gd name="T116" fmla="*/ 0 w 2905"/>
                  <a:gd name="T117" fmla="*/ 0 h 750"/>
                  <a:gd name="T118" fmla="*/ 0 w 2905"/>
                  <a:gd name="T119" fmla="*/ 0 h 7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05"/>
                  <a:gd name="T181" fmla="*/ 0 h 750"/>
                  <a:gd name="T182" fmla="*/ 2905 w 2905"/>
                  <a:gd name="T183" fmla="*/ 750 h 7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05" h="750">
                    <a:moveTo>
                      <a:pt x="2905" y="375"/>
                    </a:moveTo>
                    <a:lnTo>
                      <a:pt x="2905" y="369"/>
                    </a:lnTo>
                    <a:lnTo>
                      <a:pt x="2905" y="361"/>
                    </a:lnTo>
                    <a:lnTo>
                      <a:pt x="2903" y="355"/>
                    </a:lnTo>
                    <a:lnTo>
                      <a:pt x="2901" y="348"/>
                    </a:lnTo>
                    <a:lnTo>
                      <a:pt x="2899" y="342"/>
                    </a:lnTo>
                    <a:lnTo>
                      <a:pt x="2897" y="336"/>
                    </a:lnTo>
                    <a:lnTo>
                      <a:pt x="2894" y="329"/>
                    </a:lnTo>
                    <a:lnTo>
                      <a:pt x="2891" y="323"/>
                    </a:lnTo>
                    <a:lnTo>
                      <a:pt x="2887" y="315"/>
                    </a:lnTo>
                    <a:lnTo>
                      <a:pt x="2883" y="309"/>
                    </a:lnTo>
                    <a:lnTo>
                      <a:pt x="2878" y="303"/>
                    </a:lnTo>
                    <a:lnTo>
                      <a:pt x="2873" y="296"/>
                    </a:lnTo>
                    <a:lnTo>
                      <a:pt x="2867" y="290"/>
                    </a:lnTo>
                    <a:lnTo>
                      <a:pt x="2862" y="284"/>
                    </a:lnTo>
                    <a:lnTo>
                      <a:pt x="2856" y="277"/>
                    </a:lnTo>
                    <a:lnTo>
                      <a:pt x="2848" y="271"/>
                    </a:lnTo>
                    <a:lnTo>
                      <a:pt x="2841" y="265"/>
                    </a:lnTo>
                    <a:lnTo>
                      <a:pt x="2833" y="259"/>
                    </a:lnTo>
                    <a:lnTo>
                      <a:pt x="2826" y="253"/>
                    </a:lnTo>
                    <a:lnTo>
                      <a:pt x="2817" y="246"/>
                    </a:lnTo>
                    <a:lnTo>
                      <a:pt x="2808" y="240"/>
                    </a:lnTo>
                    <a:lnTo>
                      <a:pt x="2798" y="233"/>
                    </a:lnTo>
                    <a:lnTo>
                      <a:pt x="2789" y="228"/>
                    </a:lnTo>
                    <a:lnTo>
                      <a:pt x="2779" y="222"/>
                    </a:lnTo>
                    <a:lnTo>
                      <a:pt x="2768" y="216"/>
                    </a:lnTo>
                    <a:lnTo>
                      <a:pt x="2758" y="210"/>
                    </a:lnTo>
                    <a:lnTo>
                      <a:pt x="2746" y="204"/>
                    </a:lnTo>
                    <a:lnTo>
                      <a:pt x="2734" y="198"/>
                    </a:lnTo>
                    <a:lnTo>
                      <a:pt x="2722" y="193"/>
                    </a:lnTo>
                    <a:lnTo>
                      <a:pt x="2710" y="187"/>
                    </a:lnTo>
                    <a:lnTo>
                      <a:pt x="2696" y="181"/>
                    </a:lnTo>
                    <a:lnTo>
                      <a:pt x="2683" y="176"/>
                    </a:lnTo>
                    <a:lnTo>
                      <a:pt x="2669" y="171"/>
                    </a:lnTo>
                    <a:lnTo>
                      <a:pt x="2656" y="164"/>
                    </a:lnTo>
                    <a:lnTo>
                      <a:pt x="2641" y="159"/>
                    </a:lnTo>
                    <a:lnTo>
                      <a:pt x="2626" y="154"/>
                    </a:lnTo>
                    <a:lnTo>
                      <a:pt x="2611" y="148"/>
                    </a:lnTo>
                    <a:lnTo>
                      <a:pt x="2595" y="143"/>
                    </a:lnTo>
                    <a:lnTo>
                      <a:pt x="2580" y="139"/>
                    </a:lnTo>
                    <a:lnTo>
                      <a:pt x="2563" y="133"/>
                    </a:lnTo>
                    <a:lnTo>
                      <a:pt x="2547" y="128"/>
                    </a:lnTo>
                    <a:lnTo>
                      <a:pt x="2530" y="124"/>
                    </a:lnTo>
                    <a:lnTo>
                      <a:pt x="2513" y="119"/>
                    </a:lnTo>
                    <a:lnTo>
                      <a:pt x="2495" y="114"/>
                    </a:lnTo>
                    <a:lnTo>
                      <a:pt x="2477" y="109"/>
                    </a:lnTo>
                    <a:lnTo>
                      <a:pt x="2459" y="105"/>
                    </a:lnTo>
                    <a:lnTo>
                      <a:pt x="2441" y="100"/>
                    </a:lnTo>
                    <a:lnTo>
                      <a:pt x="2422" y="96"/>
                    </a:lnTo>
                    <a:lnTo>
                      <a:pt x="2402" y="92"/>
                    </a:lnTo>
                    <a:lnTo>
                      <a:pt x="2383" y="88"/>
                    </a:lnTo>
                    <a:lnTo>
                      <a:pt x="2364" y="83"/>
                    </a:lnTo>
                    <a:lnTo>
                      <a:pt x="2344" y="79"/>
                    </a:lnTo>
                    <a:lnTo>
                      <a:pt x="2324" y="75"/>
                    </a:lnTo>
                    <a:lnTo>
                      <a:pt x="2304" y="71"/>
                    </a:lnTo>
                    <a:lnTo>
                      <a:pt x="2282" y="67"/>
                    </a:lnTo>
                    <a:lnTo>
                      <a:pt x="2261" y="63"/>
                    </a:lnTo>
                    <a:lnTo>
                      <a:pt x="2240" y="60"/>
                    </a:lnTo>
                    <a:lnTo>
                      <a:pt x="2218" y="57"/>
                    </a:lnTo>
                    <a:lnTo>
                      <a:pt x="2197" y="52"/>
                    </a:lnTo>
                    <a:lnTo>
                      <a:pt x="2175" y="49"/>
                    </a:lnTo>
                    <a:lnTo>
                      <a:pt x="2153" y="46"/>
                    </a:lnTo>
                    <a:lnTo>
                      <a:pt x="2130" y="43"/>
                    </a:lnTo>
                    <a:lnTo>
                      <a:pt x="2108" y="41"/>
                    </a:lnTo>
                    <a:lnTo>
                      <a:pt x="2086" y="38"/>
                    </a:lnTo>
                    <a:lnTo>
                      <a:pt x="2062" y="34"/>
                    </a:lnTo>
                    <a:lnTo>
                      <a:pt x="2039" y="32"/>
                    </a:lnTo>
                    <a:lnTo>
                      <a:pt x="2015" y="29"/>
                    </a:lnTo>
                    <a:lnTo>
                      <a:pt x="1992" y="27"/>
                    </a:lnTo>
                    <a:lnTo>
                      <a:pt x="1969" y="25"/>
                    </a:lnTo>
                    <a:lnTo>
                      <a:pt x="1945" y="23"/>
                    </a:lnTo>
                    <a:lnTo>
                      <a:pt x="1921" y="21"/>
                    </a:lnTo>
                    <a:lnTo>
                      <a:pt x="1896" y="18"/>
                    </a:lnTo>
                    <a:lnTo>
                      <a:pt x="1872" y="16"/>
                    </a:lnTo>
                    <a:lnTo>
                      <a:pt x="1848" y="14"/>
                    </a:lnTo>
                    <a:lnTo>
                      <a:pt x="1823" y="12"/>
                    </a:lnTo>
                    <a:lnTo>
                      <a:pt x="1798" y="11"/>
                    </a:lnTo>
                    <a:lnTo>
                      <a:pt x="1774" y="9"/>
                    </a:lnTo>
                    <a:lnTo>
                      <a:pt x="1749" y="8"/>
                    </a:lnTo>
                    <a:lnTo>
                      <a:pt x="1724" y="7"/>
                    </a:lnTo>
                    <a:lnTo>
                      <a:pt x="1699" y="6"/>
                    </a:lnTo>
                    <a:lnTo>
                      <a:pt x="1674" y="5"/>
                    </a:lnTo>
                    <a:lnTo>
                      <a:pt x="1648" y="4"/>
                    </a:lnTo>
                    <a:lnTo>
                      <a:pt x="1624" y="2"/>
                    </a:lnTo>
                    <a:lnTo>
                      <a:pt x="1598" y="2"/>
                    </a:lnTo>
                    <a:lnTo>
                      <a:pt x="1573" y="1"/>
                    </a:lnTo>
                    <a:lnTo>
                      <a:pt x="1547" y="0"/>
                    </a:lnTo>
                    <a:lnTo>
                      <a:pt x="1523" y="0"/>
                    </a:lnTo>
                    <a:lnTo>
                      <a:pt x="1497" y="0"/>
                    </a:lnTo>
                    <a:lnTo>
                      <a:pt x="1472" y="0"/>
                    </a:lnTo>
                    <a:lnTo>
                      <a:pt x="1446" y="0"/>
                    </a:lnTo>
                    <a:lnTo>
                      <a:pt x="1421" y="0"/>
                    </a:lnTo>
                    <a:lnTo>
                      <a:pt x="1395" y="0"/>
                    </a:lnTo>
                    <a:lnTo>
                      <a:pt x="1370" y="0"/>
                    </a:lnTo>
                    <a:lnTo>
                      <a:pt x="1344" y="1"/>
                    </a:lnTo>
                    <a:lnTo>
                      <a:pt x="1320" y="1"/>
                    </a:lnTo>
                    <a:lnTo>
                      <a:pt x="1294" y="2"/>
                    </a:lnTo>
                    <a:lnTo>
                      <a:pt x="1269" y="4"/>
                    </a:lnTo>
                    <a:lnTo>
                      <a:pt x="1243" y="4"/>
                    </a:lnTo>
                    <a:lnTo>
                      <a:pt x="1219" y="5"/>
                    </a:lnTo>
                    <a:lnTo>
                      <a:pt x="1193" y="6"/>
                    </a:lnTo>
                    <a:lnTo>
                      <a:pt x="1169" y="8"/>
                    </a:lnTo>
                    <a:lnTo>
                      <a:pt x="1143" y="9"/>
                    </a:lnTo>
                    <a:lnTo>
                      <a:pt x="1119" y="10"/>
                    </a:lnTo>
                    <a:lnTo>
                      <a:pt x="1094" y="12"/>
                    </a:lnTo>
                    <a:lnTo>
                      <a:pt x="1070" y="13"/>
                    </a:lnTo>
                    <a:lnTo>
                      <a:pt x="1045" y="15"/>
                    </a:lnTo>
                    <a:lnTo>
                      <a:pt x="1021" y="17"/>
                    </a:lnTo>
                    <a:lnTo>
                      <a:pt x="996" y="19"/>
                    </a:lnTo>
                    <a:lnTo>
                      <a:pt x="972" y="22"/>
                    </a:lnTo>
                    <a:lnTo>
                      <a:pt x="949" y="24"/>
                    </a:lnTo>
                    <a:lnTo>
                      <a:pt x="925" y="26"/>
                    </a:lnTo>
                    <a:lnTo>
                      <a:pt x="901" y="28"/>
                    </a:lnTo>
                    <a:lnTo>
                      <a:pt x="877" y="30"/>
                    </a:lnTo>
                    <a:lnTo>
                      <a:pt x="854" y="33"/>
                    </a:lnTo>
                    <a:lnTo>
                      <a:pt x="832" y="37"/>
                    </a:lnTo>
                    <a:lnTo>
                      <a:pt x="808" y="39"/>
                    </a:lnTo>
                    <a:lnTo>
                      <a:pt x="786" y="42"/>
                    </a:lnTo>
                    <a:lnTo>
                      <a:pt x="763" y="45"/>
                    </a:lnTo>
                    <a:lnTo>
                      <a:pt x="741" y="48"/>
                    </a:lnTo>
                    <a:lnTo>
                      <a:pt x="719" y="51"/>
                    </a:lnTo>
                    <a:lnTo>
                      <a:pt x="698" y="55"/>
                    </a:lnTo>
                    <a:lnTo>
                      <a:pt x="675" y="58"/>
                    </a:lnTo>
                    <a:lnTo>
                      <a:pt x="654" y="62"/>
                    </a:lnTo>
                    <a:lnTo>
                      <a:pt x="633" y="65"/>
                    </a:lnTo>
                    <a:lnTo>
                      <a:pt x="612" y="70"/>
                    </a:lnTo>
                    <a:lnTo>
                      <a:pt x="591" y="73"/>
                    </a:lnTo>
                    <a:lnTo>
                      <a:pt x="571" y="77"/>
                    </a:lnTo>
                    <a:lnTo>
                      <a:pt x="551" y="81"/>
                    </a:lnTo>
                    <a:lnTo>
                      <a:pt x="532" y="86"/>
                    </a:lnTo>
                    <a:lnTo>
                      <a:pt x="511" y="90"/>
                    </a:lnTo>
                    <a:lnTo>
                      <a:pt x="492" y="94"/>
                    </a:lnTo>
                    <a:lnTo>
                      <a:pt x="474" y="98"/>
                    </a:lnTo>
                    <a:lnTo>
                      <a:pt x="455" y="103"/>
                    </a:lnTo>
                    <a:lnTo>
                      <a:pt x="437" y="107"/>
                    </a:lnTo>
                    <a:lnTo>
                      <a:pt x="419" y="111"/>
                    </a:lnTo>
                    <a:lnTo>
                      <a:pt x="401" y="116"/>
                    </a:lnTo>
                    <a:lnTo>
                      <a:pt x="384" y="121"/>
                    </a:lnTo>
                    <a:lnTo>
                      <a:pt x="367" y="126"/>
                    </a:lnTo>
                    <a:lnTo>
                      <a:pt x="350" y="131"/>
                    </a:lnTo>
                    <a:lnTo>
                      <a:pt x="334" y="136"/>
                    </a:lnTo>
                    <a:lnTo>
                      <a:pt x="318" y="141"/>
                    </a:lnTo>
                    <a:lnTo>
                      <a:pt x="302" y="146"/>
                    </a:lnTo>
                    <a:lnTo>
                      <a:pt x="286" y="152"/>
                    </a:lnTo>
                    <a:lnTo>
                      <a:pt x="271" y="157"/>
                    </a:lnTo>
                    <a:lnTo>
                      <a:pt x="257" y="162"/>
                    </a:lnTo>
                    <a:lnTo>
                      <a:pt x="242" y="167"/>
                    </a:lnTo>
                    <a:lnTo>
                      <a:pt x="228" y="173"/>
                    </a:lnTo>
                    <a:lnTo>
                      <a:pt x="215" y="178"/>
                    </a:lnTo>
                    <a:lnTo>
                      <a:pt x="202" y="185"/>
                    </a:lnTo>
                    <a:lnTo>
                      <a:pt x="189" y="190"/>
                    </a:lnTo>
                    <a:lnTo>
                      <a:pt x="177" y="195"/>
                    </a:lnTo>
                    <a:lnTo>
                      <a:pt x="165" y="202"/>
                    </a:lnTo>
                    <a:lnTo>
                      <a:pt x="153" y="207"/>
                    </a:lnTo>
                    <a:lnTo>
                      <a:pt x="142" y="213"/>
                    </a:lnTo>
                    <a:lnTo>
                      <a:pt x="132" y="219"/>
                    </a:lnTo>
                    <a:lnTo>
                      <a:pt x="121" y="225"/>
                    </a:lnTo>
                    <a:lnTo>
                      <a:pt x="111" y="231"/>
                    </a:lnTo>
                    <a:lnTo>
                      <a:pt x="102" y="237"/>
                    </a:lnTo>
                    <a:lnTo>
                      <a:pt x="92" y="243"/>
                    </a:lnTo>
                    <a:lnTo>
                      <a:pt x="84" y="249"/>
                    </a:lnTo>
                    <a:lnTo>
                      <a:pt x="75" y="256"/>
                    </a:lnTo>
                    <a:lnTo>
                      <a:pt x="68" y="262"/>
                    </a:lnTo>
                    <a:lnTo>
                      <a:pt x="60" y="268"/>
                    </a:lnTo>
                    <a:lnTo>
                      <a:pt x="53" y="274"/>
                    </a:lnTo>
                    <a:lnTo>
                      <a:pt x="47" y="280"/>
                    </a:lnTo>
                    <a:lnTo>
                      <a:pt x="40" y="287"/>
                    </a:lnTo>
                    <a:lnTo>
                      <a:pt x="35" y="293"/>
                    </a:lnTo>
                    <a:lnTo>
                      <a:pt x="30" y="300"/>
                    </a:lnTo>
                    <a:lnTo>
                      <a:pt x="24" y="306"/>
                    </a:lnTo>
                    <a:lnTo>
                      <a:pt x="20" y="312"/>
                    </a:lnTo>
                    <a:lnTo>
                      <a:pt x="16" y="320"/>
                    </a:lnTo>
                    <a:lnTo>
                      <a:pt x="13" y="326"/>
                    </a:lnTo>
                    <a:lnTo>
                      <a:pt x="9" y="333"/>
                    </a:lnTo>
                    <a:lnTo>
                      <a:pt x="6" y="339"/>
                    </a:lnTo>
                    <a:lnTo>
                      <a:pt x="4" y="345"/>
                    </a:lnTo>
                    <a:lnTo>
                      <a:pt x="3" y="352"/>
                    </a:lnTo>
                    <a:lnTo>
                      <a:pt x="1" y="358"/>
                    </a:lnTo>
                    <a:lnTo>
                      <a:pt x="1" y="364"/>
                    </a:lnTo>
                    <a:lnTo>
                      <a:pt x="0" y="372"/>
                    </a:lnTo>
                    <a:lnTo>
                      <a:pt x="0" y="378"/>
                    </a:lnTo>
                    <a:lnTo>
                      <a:pt x="1" y="385"/>
                    </a:lnTo>
                    <a:lnTo>
                      <a:pt x="1" y="391"/>
                    </a:lnTo>
                    <a:lnTo>
                      <a:pt x="3" y="397"/>
                    </a:lnTo>
                    <a:lnTo>
                      <a:pt x="4" y="404"/>
                    </a:lnTo>
                    <a:lnTo>
                      <a:pt x="6" y="411"/>
                    </a:lnTo>
                    <a:lnTo>
                      <a:pt x="9" y="418"/>
                    </a:lnTo>
                    <a:lnTo>
                      <a:pt x="13" y="424"/>
                    </a:lnTo>
                    <a:lnTo>
                      <a:pt x="16" y="430"/>
                    </a:lnTo>
                    <a:lnTo>
                      <a:pt x="20" y="437"/>
                    </a:lnTo>
                    <a:lnTo>
                      <a:pt x="24" y="443"/>
                    </a:lnTo>
                    <a:lnTo>
                      <a:pt x="30" y="450"/>
                    </a:lnTo>
                    <a:lnTo>
                      <a:pt x="35" y="456"/>
                    </a:lnTo>
                    <a:lnTo>
                      <a:pt x="40" y="462"/>
                    </a:lnTo>
                    <a:lnTo>
                      <a:pt x="47" y="469"/>
                    </a:lnTo>
                    <a:lnTo>
                      <a:pt x="53" y="475"/>
                    </a:lnTo>
                    <a:lnTo>
                      <a:pt x="60" y="482"/>
                    </a:lnTo>
                    <a:lnTo>
                      <a:pt x="68" y="488"/>
                    </a:lnTo>
                    <a:lnTo>
                      <a:pt x="75" y="494"/>
                    </a:lnTo>
                    <a:lnTo>
                      <a:pt x="84" y="501"/>
                    </a:lnTo>
                    <a:lnTo>
                      <a:pt x="92" y="506"/>
                    </a:lnTo>
                    <a:lnTo>
                      <a:pt x="102" y="512"/>
                    </a:lnTo>
                    <a:lnTo>
                      <a:pt x="111" y="519"/>
                    </a:lnTo>
                    <a:lnTo>
                      <a:pt x="121" y="524"/>
                    </a:lnTo>
                    <a:lnTo>
                      <a:pt x="132" y="531"/>
                    </a:lnTo>
                    <a:lnTo>
                      <a:pt x="142" y="537"/>
                    </a:lnTo>
                    <a:lnTo>
                      <a:pt x="153" y="542"/>
                    </a:lnTo>
                    <a:lnTo>
                      <a:pt x="165" y="549"/>
                    </a:lnTo>
                    <a:lnTo>
                      <a:pt x="177" y="554"/>
                    </a:lnTo>
                    <a:lnTo>
                      <a:pt x="189" y="559"/>
                    </a:lnTo>
                    <a:lnTo>
                      <a:pt x="202" y="566"/>
                    </a:lnTo>
                    <a:lnTo>
                      <a:pt x="215" y="571"/>
                    </a:lnTo>
                    <a:lnTo>
                      <a:pt x="228" y="576"/>
                    </a:lnTo>
                    <a:lnTo>
                      <a:pt x="242" y="582"/>
                    </a:lnTo>
                    <a:lnTo>
                      <a:pt x="257" y="588"/>
                    </a:lnTo>
                    <a:lnTo>
                      <a:pt x="271" y="593"/>
                    </a:lnTo>
                    <a:lnTo>
                      <a:pt x="286" y="599"/>
                    </a:lnTo>
                    <a:lnTo>
                      <a:pt x="302" y="603"/>
                    </a:lnTo>
                    <a:lnTo>
                      <a:pt x="318" y="608"/>
                    </a:lnTo>
                    <a:lnTo>
                      <a:pt x="334" y="614"/>
                    </a:lnTo>
                    <a:lnTo>
                      <a:pt x="350" y="619"/>
                    </a:lnTo>
                    <a:lnTo>
                      <a:pt x="367" y="623"/>
                    </a:lnTo>
                    <a:lnTo>
                      <a:pt x="384" y="628"/>
                    </a:lnTo>
                    <a:lnTo>
                      <a:pt x="401" y="634"/>
                    </a:lnTo>
                    <a:lnTo>
                      <a:pt x="419" y="638"/>
                    </a:lnTo>
                    <a:lnTo>
                      <a:pt x="437" y="642"/>
                    </a:lnTo>
                    <a:lnTo>
                      <a:pt x="455" y="648"/>
                    </a:lnTo>
                    <a:lnTo>
                      <a:pt x="473" y="652"/>
                    </a:lnTo>
                    <a:lnTo>
                      <a:pt x="492" y="656"/>
                    </a:lnTo>
                    <a:lnTo>
                      <a:pt x="511" y="660"/>
                    </a:lnTo>
                    <a:lnTo>
                      <a:pt x="532" y="665"/>
                    </a:lnTo>
                    <a:lnTo>
                      <a:pt x="551" y="669"/>
                    </a:lnTo>
                    <a:lnTo>
                      <a:pt x="571" y="672"/>
                    </a:lnTo>
                    <a:lnTo>
                      <a:pt x="591" y="676"/>
                    </a:lnTo>
                    <a:lnTo>
                      <a:pt x="612" y="681"/>
                    </a:lnTo>
                    <a:lnTo>
                      <a:pt x="633" y="684"/>
                    </a:lnTo>
                    <a:lnTo>
                      <a:pt x="654" y="688"/>
                    </a:lnTo>
                    <a:lnTo>
                      <a:pt x="675" y="691"/>
                    </a:lnTo>
                    <a:lnTo>
                      <a:pt x="698" y="695"/>
                    </a:lnTo>
                    <a:lnTo>
                      <a:pt x="719" y="698"/>
                    </a:lnTo>
                    <a:lnTo>
                      <a:pt x="741" y="702"/>
                    </a:lnTo>
                    <a:lnTo>
                      <a:pt x="763" y="705"/>
                    </a:lnTo>
                    <a:lnTo>
                      <a:pt x="786" y="707"/>
                    </a:lnTo>
                    <a:lnTo>
                      <a:pt x="808" y="710"/>
                    </a:lnTo>
                    <a:lnTo>
                      <a:pt x="832" y="714"/>
                    </a:lnTo>
                    <a:lnTo>
                      <a:pt x="854" y="716"/>
                    </a:lnTo>
                    <a:lnTo>
                      <a:pt x="877" y="719"/>
                    </a:lnTo>
                    <a:lnTo>
                      <a:pt x="901" y="721"/>
                    </a:lnTo>
                    <a:lnTo>
                      <a:pt x="924" y="724"/>
                    </a:lnTo>
                    <a:lnTo>
                      <a:pt x="949" y="726"/>
                    </a:lnTo>
                    <a:lnTo>
                      <a:pt x="972" y="729"/>
                    </a:lnTo>
                    <a:lnTo>
                      <a:pt x="996" y="731"/>
                    </a:lnTo>
                    <a:lnTo>
                      <a:pt x="1021" y="733"/>
                    </a:lnTo>
                    <a:lnTo>
                      <a:pt x="1045" y="735"/>
                    </a:lnTo>
                    <a:lnTo>
                      <a:pt x="1070" y="736"/>
                    </a:lnTo>
                    <a:lnTo>
                      <a:pt x="1094" y="738"/>
                    </a:lnTo>
                    <a:lnTo>
                      <a:pt x="1119" y="739"/>
                    </a:lnTo>
                    <a:lnTo>
                      <a:pt x="1143" y="741"/>
                    </a:lnTo>
                    <a:lnTo>
                      <a:pt x="1169" y="742"/>
                    </a:lnTo>
                    <a:lnTo>
                      <a:pt x="1193" y="743"/>
                    </a:lnTo>
                    <a:lnTo>
                      <a:pt x="1219" y="745"/>
                    </a:lnTo>
                    <a:lnTo>
                      <a:pt x="1243" y="746"/>
                    </a:lnTo>
                    <a:lnTo>
                      <a:pt x="1269" y="747"/>
                    </a:lnTo>
                    <a:lnTo>
                      <a:pt x="1294" y="748"/>
                    </a:lnTo>
                    <a:lnTo>
                      <a:pt x="1319" y="748"/>
                    </a:lnTo>
                    <a:lnTo>
                      <a:pt x="1344" y="749"/>
                    </a:lnTo>
                    <a:lnTo>
                      <a:pt x="1370" y="749"/>
                    </a:lnTo>
                    <a:lnTo>
                      <a:pt x="1395" y="749"/>
                    </a:lnTo>
                    <a:lnTo>
                      <a:pt x="1421" y="750"/>
                    </a:lnTo>
                    <a:lnTo>
                      <a:pt x="1446" y="750"/>
                    </a:lnTo>
                    <a:lnTo>
                      <a:pt x="1472" y="750"/>
                    </a:lnTo>
                    <a:lnTo>
                      <a:pt x="1497" y="750"/>
                    </a:lnTo>
                    <a:lnTo>
                      <a:pt x="1522" y="749"/>
                    </a:lnTo>
                    <a:lnTo>
                      <a:pt x="1547" y="749"/>
                    </a:lnTo>
                    <a:lnTo>
                      <a:pt x="1573" y="748"/>
                    </a:lnTo>
                    <a:lnTo>
                      <a:pt x="1598" y="748"/>
                    </a:lnTo>
                    <a:lnTo>
                      <a:pt x="1624" y="747"/>
                    </a:lnTo>
                    <a:lnTo>
                      <a:pt x="1648" y="746"/>
                    </a:lnTo>
                    <a:lnTo>
                      <a:pt x="1674" y="746"/>
                    </a:lnTo>
                    <a:lnTo>
                      <a:pt x="1699" y="745"/>
                    </a:lnTo>
                    <a:lnTo>
                      <a:pt x="1724" y="742"/>
                    </a:lnTo>
                    <a:lnTo>
                      <a:pt x="1749" y="741"/>
                    </a:lnTo>
                    <a:lnTo>
                      <a:pt x="1774" y="740"/>
                    </a:lnTo>
                    <a:lnTo>
                      <a:pt x="1798" y="739"/>
                    </a:lnTo>
                    <a:lnTo>
                      <a:pt x="1823" y="737"/>
                    </a:lnTo>
                    <a:lnTo>
                      <a:pt x="1847" y="735"/>
                    </a:lnTo>
                    <a:lnTo>
                      <a:pt x="1872" y="734"/>
                    </a:lnTo>
                    <a:lnTo>
                      <a:pt x="1896" y="732"/>
                    </a:lnTo>
                    <a:lnTo>
                      <a:pt x="1921" y="730"/>
                    </a:lnTo>
                    <a:lnTo>
                      <a:pt x="1945" y="728"/>
                    </a:lnTo>
                    <a:lnTo>
                      <a:pt x="1969" y="725"/>
                    </a:lnTo>
                    <a:lnTo>
                      <a:pt x="1992" y="722"/>
                    </a:lnTo>
                    <a:lnTo>
                      <a:pt x="2015" y="720"/>
                    </a:lnTo>
                    <a:lnTo>
                      <a:pt x="2039" y="718"/>
                    </a:lnTo>
                    <a:lnTo>
                      <a:pt x="2062" y="715"/>
                    </a:lnTo>
                    <a:lnTo>
                      <a:pt x="2086" y="713"/>
                    </a:lnTo>
                    <a:lnTo>
                      <a:pt x="2108" y="709"/>
                    </a:lnTo>
                    <a:lnTo>
                      <a:pt x="2130" y="706"/>
                    </a:lnTo>
                    <a:lnTo>
                      <a:pt x="2153" y="703"/>
                    </a:lnTo>
                    <a:lnTo>
                      <a:pt x="2175" y="700"/>
                    </a:lnTo>
                    <a:lnTo>
                      <a:pt x="2197" y="697"/>
                    </a:lnTo>
                    <a:lnTo>
                      <a:pt x="2218" y="693"/>
                    </a:lnTo>
                    <a:lnTo>
                      <a:pt x="2240" y="689"/>
                    </a:lnTo>
                    <a:lnTo>
                      <a:pt x="2261" y="686"/>
                    </a:lnTo>
                    <a:lnTo>
                      <a:pt x="2282" y="683"/>
                    </a:lnTo>
                    <a:lnTo>
                      <a:pt x="2304" y="679"/>
                    </a:lnTo>
                    <a:lnTo>
                      <a:pt x="2324" y="674"/>
                    </a:lnTo>
                    <a:lnTo>
                      <a:pt x="2344" y="671"/>
                    </a:lnTo>
                    <a:lnTo>
                      <a:pt x="2364" y="667"/>
                    </a:lnTo>
                    <a:lnTo>
                      <a:pt x="2383" y="663"/>
                    </a:lnTo>
                    <a:lnTo>
                      <a:pt x="2402" y="658"/>
                    </a:lnTo>
                    <a:lnTo>
                      <a:pt x="2422" y="654"/>
                    </a:lnTo>
                    <a:lnTo>
                      <a:pt x="2441" y="650"/>
                    </a:lnTo>
                    <a:lnTo>
                      <a:pt x="2459" y="644"/>
                    </a:lnTo>
                    <a:lnTo>
                      <a:pt x="2477" y="640"/>
                    </a:lnTo>
                    <a:lnTo>
                      <a:pt x="2495" y="636"/>
                    </a:lnTo>
                    <a:lnTo>
                      <a:pt x="2513" y="631"/>
                    </a:lnTo>
                    <a:lnTo>
                      <a:pt x="2530" y="626"/>
                    </a:lnTo>
                    <a:lnTo>
                      <a:pt x="2547" y="621"/>
                    </a:lnTo>
                    <a:lnTo>
                      <a:pt x="2563" y="616"/>
                    </a:lnTo>
                    <a:lnTo>
                      <a:pt x="2579" y="611"/>
                    </a:lnTo>
                    <a:lnTo>
                      <a:pt x="2595" y="606"/>
                    </a:lnTo>
                    <a:lnTo>
                      <a:pt x="2611" y="601"/>
                    </a:lnTo>
                    <a:lnTo>
                      <a:pt x="2626" y="595"/>
                    </a:lnTo>
                    <a:lnTo>
                      <a:pt x="2641" y="590"/>
                    </a:lnTo>
                    <a:lnTo>
                      <a:pt x="2656" y="585"/>
                    </a:lnTo>
                    <a:lnTo>
                      <a:pt x="2669" y="580"/>
                    </a:lnTo>
                    <a:lnTo>
                      <a:pt x="2683" y="574"/>
                    </a:lnTo>
                    <a:lnTo>
                      <a:pt x="2696" y="568"/>
                    </a:lnTo>
                    <a:lnTo>
                      <a:pt x="2710" y="562"/>
                    </a:lnTo>
                    <a:lnTo>
                      <a:pt x="2722" y="557"/>
                    </a:lnTo>
                    <a:lnTo>
                      <a:pt x="2734" y="551"/>
                    </a:lnTo>
                    <a:lnTo>
                      <a:pt x="2746" y="545"/>
                    </a:lnTo>
                    <a:lnTo>
                      <a:pt x="2758" y="539"/>
                    </a:lnTo>
                    <a:lnTo>
                      <a:pt x="2768" y="534"/>
                    </a:lnTo>
                    <a:lnTo>
                      <a:pt x="2779" y="527"/>
                    </a:lnTo>
                    <a:lnTo>
                      <a:pt x="2789" y="522"/>
                    </a:lnTo>
                    <a:lnTo>
                      <a:pt x="2798" y="516"/>
                    </a:lnTo>
                    <a:lnTo>
                      <a:pt x="2808" y="509"/>
                    </a:lnTo>
                    <a:lnTo>
                      <a:pt x="2817" y="503"/>
                    </a:lnTo>
                    <a:lnTo>
                      <a:pt x="2826" y="498"/>
                    </a:lnTo>
                    <a:lnTo>
                      <a:pt x="2833" y="491"/>
                    </a:lnTo>
                    <a:lnTo>
                      <a:pt x="2841" y="485"/>
                    </a:lnTo>
                    <a:lnTo>
                      <a:pt x="2848" y="478"/>
                    </a:lnTo>
                    <a:lnTo>
                      <a:pt x="2856" y="472"/>
                    </a:lnTo>
                    <a:lnTo>
                      <a:pt x="2862" y="466"/>
                    </a:lnTo>
                    <a:lnTo>
                      <a:pt x="2867" y="459"/>
                    </a:lnTo>
                    <a:lnTo>
                      <a:pt x="2873" y="453"/>
                    </a:lnTo>
                    <a:lnTo>
                      <a:pt x="2878" y="446"/>
                    </a:lnTo>
                    <a:lnTo>
                      <a:pt x="2883" y="440"/>
                    </a:lnTo>
                    <a:lnTo>
                      <a:pt x="2887" y="434"/>
                    </a:lnTo>
                    <a:lnTo>
                      <a:pt x="2891" y="427"/>
                    </a:lnTo>
                    <a:lnTo>
                      <a:pt x="2894" y="421"/>
                    </a:lnTo>
                    <a:lnTo>
                      <a:pt x="2897" y="414"/>
                    </a:lnTo>
                    <a:lnTo>
                      <a:pt x="2899" y="407"/>
                    </a:lnTo>
                    <a:lnTo>
                      <a:pt x="2901" y="401"/>
                    </a:lnTo>
                    <a:lnTo>
                      <a:pt x="2903" y="394"/>
                    </a:lnTo>
                    <a:lnTo>
                      <a:pt x="2905" y="388"/>
                    </a:lnTo>
                    <a:lnTo>
                      <a:pt x="2905" y="381"/>
                    </a:lnTo>
                    <a:lnTo>
                      <a:pt x="2905" y="375"/>
                    </a:lnTo>
                    <a:close/>
                  </a:path>
                </a:pathLst>
              </a:custGeom>
              <a:solidFill>
                <a:srgbClr val="F08D7E"/>
              </a:solidFill>
              <a:ln w="9525">
                <a:noFill/>
                <a:round/>
                <a:headEnd/>
                <a:tailEnd/>
              </a:ln>
            </p:spPr>
            <p:txBody>
              <a:bodyPr/>
              <a:lstStyle/>
              <a:p>
                <a:endParaRPr lang="ko-KR" altLang="en-US"/>
              </a:p>
            </p:txBody>
          </p:sp>
          <p:sp>
            <p:nvSpPr>
              <p:cNvPr id="3105" name="Freeform 25"/>
              <p:cNvSpPr>
                <a:spLocks/>
              </p:cNvSpPr>
              <p:nvPr/>
            </p:nvSpPr>
            <p:spPr bwMode="auto">
              <a:xfrm>
                <a:off x="468" y="2461"/>
                <a:ext cx="461" cy="128"/>
              </a:xfrm>
              <a:custGeom>
                <a:avLst/>
                <a:gdLst>
                  <a:gd name="T0" fmla="*/ 0 w 2836"/>
                  <a:gd name="T1" fmla="*/ 0 h 749"/>
                  <a:gd name="T2" fmla="*/ 0 w 2836"/>
                  <a:gd name="T3" fmla="*/ 0 h 749"/>
                  <a:gd name="T4" fmla="*/ 0 w 2836"/>
                  <a:gd name="T5" fmla="*/ 0 h 749"/>
                  <a:gd name="T6" fmla="*/ 0 w 2836"/>
                  <a:gd name="T7" fmla="*/ 0 h 749"/>
                  <a:gd name="T8" fmla="*/ 0 w 2836"/>
                  <a:gd name="T9" fmla="*/ 0 h 749"/>
                  <a:gd name="T10" fmla="*/ 0 w 2836"/>
                  <a:gd name="T11" fmla="*/ 0 h 749"/>
                  <a:gd name="T12" fmla="*/ 0 w 2836"/>
                  <a:gd name="T13" fmla="*/ 0 h 749"/>
                  <a:gd name="T14" fmla="*/ 0 w 2836"/>
                  <a:gd name="T15" fmla="*/ 0 h 749"/>
                  <a:gd name="T16" fmla="*/ 0 w 2836"/>
                  <a:gd name="T17" fmla="*/ 0 h 749"/>
                  <a:gd name="T18" fmla="*/ 0 w 2836"/>
                  <a:gd name="T19" fmla="*/ 0 h 749"/>
                  <a:gd name="T20" fmla="*/ 0 w 2836"/>
                  <a:gd name="T21" fmla="*/ 0 h 749"/>
                  <a:gd name="T22" fmla="*/ 0 w 2836"/>
                  <a:gd name="T23" fmla="*/ 0 h 749"/>
                  <a:gd name="T24" fmla="*/ 0 w 2836"/>
                  <a:gd name="T25" fmla="*/ 0 h 749"/>
                  <a:gd name="T26" fmla="*/ 0 w 2836"/>
                  <a:gd name="T27" fmla="*/ 0 h 749"/>
                  <a:gd name="T28" fmla="*/ 0 w 2836"/>
                  <a:gd name="T29" fmla="*/ 0 h 749"/>
                  <a:gd name="T30" fmla="*/ 0 w 2836"/>
                  <a:gd name="T31" fmla="*/ 0 h 749"/>
                  <a:gd name="T32" fmla="*/ 0 w 2836"/>
                  <a:gd name="T33" fmla="*/ 0 h 749"/>
                  <a:gd name="T34" fmla="*/ 0 w 2836"/>
                  <a:gd name="T35" fmla="*/ 0 h 749"/>
                  <a:gd name="T36" fmla="*/ 0 w 2836"/>
                  <a:gd name="T37" fmla="*/ 0 h 749"/>
                  <a:gd name="T38" fmla="*/ 0 w 2836"/>
                  <a:gd name="T39" fmla="*/ 0 h 749"/>
                  <a:gd name="T40" fmla="*/ 0 w 2836"/>
                  <a:gd name="T41" fmla="*/ 0 h 749"/>
                  <a:gd name="T42" fmla="*/ 0 w 2836"/>
                  <a:gd name="T43" fmla="*/ 0 h 749"/>
                  <a:gd name="T44" fmla="*/ 0 w 2836"/>
                  <a:gd name="T45" fmla="*/ 0 h 749"/>
                  <a:gd name="T46" fmla="*/ 0 w 2836"/>
                  <a:gd name="T47" fmla="*/ 0 h 749"/>
                  <a:gd name="T48" fmla="*/ 0 w 2836"/>
                  <a:gd name="T49" fmla="*/ 0 h 749"/>
                  <a:gd name="T50" fmla="*/ 0 w 2836"/>
                  <a:gd name="T51" fmla="*/ 0 h 749"/>
                  <a:gd name="T52" fmla="*/ 0 w 2836"/>
                  <a:gd name="T53" fmla="*/ 0 h 749"/>
                  <a:gd name="T54" fmla="*/ 0 w 2836"/>
                  <a:gd name="T55" fmla="*/ 0 h 749"/>
                  <a:gd name="T56" fmla="*/ 0 w 2836"/>
                  <a:gd name="T57" fmla="*/ 0 h 749"/>
                  <a:gd name="T58" fmla="*/ 0 w 2836"/>
                  <a:gd name="T59" fmla="*/ 0 h 749"/>
                  <a:gd name="T60" fmla="*/ 0 w 2836"/>
                  <a:gd name="T61" fmla="*/ 0 h 749"/>
                  <a:gd name="T62" fmla="*/ 0 w 2836"/>
                  <a:gd name="T63" fmla="*/ 0 h 749"/>
                  <a:gd name="T64" fmla="*/ 0 w 2836"/>
                  <a:gd name="T65" fmla="*/ 0 h 749"/>
                  <a:gd name="T66" fmla="*/ 0 w 2836"/>
                  <a:gd name="T67" fmla="*/ 0 h 749"/>
                  <a:gd name="T68" fmla="*/ 0 w 2836"/>
                  <a:gd name="T69" fmla="*/ 0 h 749"/>
                  <a:gd name="T70" fmla="*/ 0 w 2836"/>
                  <a:gd name="T71" fmla="*/ 0 h 749"/>
                  <a:gd name="T72" fmla="*/ 0 w 2836"/>
                  <a:gd name="T73" fmla="*/ 0 h 749"/>
                  <a:gd name="T74" fmla="*/ 0 w 2836"/>
                  <a:gd name="T75" fmla="*/ 0 h 749"/>
                  <a:gd name="T76" fmla="*/ 0 w 2836"/>
                  <a:gd name="T77" fmla="*/ 0 h 749"/>
                  <a:gd name="T78" fmla="*/ 0 w 2836"/>
                  <a:gd name="T79" fmla="*/ 0 h 749"/>
                  <a:gd name="T80" fmla="*/ 0 w 2836"/>
                  <a:gd name="T81" fmla="*/ 0 h 749"/>
                  <a:gd name="T82" fmla="*/ 0 w 2836"/>
                  <a:gd name="T83" fmla="*/ 0 h 749"/>
                  <a:gd name="T84" fmla="*/ 0 w 2836"/>
                  <a:gd name="T85" fmla="*/ 0 h 749"/>
                  <a:gd name="T86" fmla="*/ 0 w 2836"/>
                  <a:gd name="T87" fmla="*/ 0 h 749"/>
                  <a:gd name="T88" fmla="*/ 0 w 2836"/>
                  <a:gd name="T89" fmla="*/ 0 h 749"/>
                  <a:gd name="T90" fmla="*/ 0 w 2836"/>
                  <a:gd name="T91" fmla="*/ 0 h 749"/>
                  <a:gd name="T92" fmla="*/ 0 w 2836"/>
                  <a:gd name="T93" fmla="*/ 0 h 749"/>
                  <a:gd name="T94" fmla="*/ 0 w 2836"/>
                  <a:gd name="T95" fmla="*/ 0 h 749"/>
                  <a:gd name="T96" fmla="*/ 0 w 2836"/>
                  <a:gd name="T97" fmla="*/ 0 h 749"/>
                  <a:gd name="T98" fmla="*/ 0 w 2836"/>
                  <a:gd name="T99" fmla="*/ 0 h 749"/>
                  <a:gd name="T100" fmla="*/ 0 w 2836"/>
                  <a:gd name="T101" fmla="*/ 0 h 749"/>
                  <a:gd name="T102" fmla="*/ 0 w 2836"/>
                  <a:gd name="T103" fmla="*/ 0 h 749"/>
                  <a:gd name="T104" fmla="*/ 0 w 2836"/>
                  <a:gd name="T105" fmla="*/ 0 h 749"/>
                  <a:gd name="T106" fmla="*/ 0 w 2836"/>
                  <a:gd name="T107" fmla="*/ 0 h 749"/>
                  <a:gd name="T108" fmla="*/ 0 w 2836"/>
                  <a:gd name="T109" fmla="*/ 0 h 749"/>
                  <a:gd name="T110" fmla="*/ 0 w 2836"/>
                  <a:gd name="T111" fmla="*/ 0 h 749"/>
                  <a:gd name="T112" fmla="*/ 0 w 2836"/>
                  <a:gd name="T113" fmla="*/ 0 h 749"/>
                  <a:gd name="T114" fmla="*/ 0 w 2836"/>
                  <a:gd name="T115" fmla="*/ 0 h 749"/>
                  <a:gd name="T116" fmla="*/ 0 w 2836"/>
                  <a:gd name="T117" fmla="*/ 0 h 749"/>
                  <a:gd name="T118" fmla="*/ 0 w 2836"/>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36"/>
                  <a:gd name="T181" fmla="*/ 0 h 749"/>
                  <a:gd name="T182" fmla="*/ 2836 w 2836"/>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36" h="749">
                    <a:moveTo>
                      <a:pt x="2836" y="374"/>
                    </a:moveTo>
                    <a:lnTo>
                      <a:pt x="2836" y="368"/>
                    </a:lnTo>
                    <a:lnTo>
                      <a:pt x="2835" y="362"/>
                    </a:lnTo>
                    <a:lnTo>
                      <a:pt x="2834" y="355"/>
                    </a:lnTo>
                    <a:lnTo>
                      <a:pt x="2833" y="349"/>
                    </a:lnTo>
                    <a:lnTo>
                      <a:pt x="2831" y="342"/>
                    </a:lnTo>
                    <a:lnTo>
                      <a:pt x="2829" y="335"/>
                    </a:lnTo>
                    <a:lnTo>
                      <a:pt x="2826" y="329"/>
                    </a:lnTo>
                    <a:lnTo>
                      <a:pt x="2823" y="322"/>
                    </a:lnTo>
                    <a:lnTo>
                      <a:pt x="2818" y="316"/>
                    </a:lnTo>
                    <a:lnTo>
                      <a:pt x="2814" y="309"/>
                    </a:lnTo>
                    <a:lnTo>
                      <a:pt x="2810" y="303"/>
                    </a:lnTo>
                    <a:lnTo>
                      <a:pt x="2806" y="297"/>
                    </a:lnTo>
                    <a:lnTo>
                      <a:pt x="2799" y="290"/>
                    </a:lnTo>
                    <a:lnTo>
                      <a:pt x="2794" y="284"/>
                    </a:lnTo>
                    <a:lnTo>
                      <a:pt x="2788" y="277"/>
                    </a:lnTo>
                    <a:lnTo>
                      <a:pt x="2781" y="271"/>
                    </a:lnTo>
                    <a:lnTo>
                      <a:pt x="2774" y="265"/>
                    </a:lnTo>
                    <a:lnTo>
                      <a:pt x="2766" y="258"/>
                    </a:lnTo>
                    <a:lnTo>
                      <a:pt x="2759" y="252"/>
                    </a:lnTo>
                    <a:lnTo>
                      <a:pt x="2750" y="247"/>
                    </a:lnTo>
                    <a:lnTo>
                      <a:pt x="2742" y="240"/>
                    </a:lnTo>
                    <a:lnTo>
                      <a:pt x="2732" y="234"/>
                    </a:lnTo>
                    <a:lnTo>
                      <a:pt x="2723" y="227"/>
                    </a:lnTo>
                    <a:lnTo>
                      <a:pt x="2713" y="222"/>
                    </a:lnTo>
                    <a:lnTo>
                      <a:pt x="2702" y="216"/>
                    </a:lnTo>
                    <a:lnTo>
                      <a:pt x="2692" y="210"/>
                    </a:lnTo>
                    <a:lnTo>
                      <a:pt x="2681" y="204"/>
                    </a:lnTo>
                    <a:lnTo>
                      <a:pt x="2669" y="199"/>
                    </a:lnTo>
                    <a:lnTo>
                      <a:pt x="2658" y="192"/>
                    </a:lnTo>
                    <a:lnTo>
                      <a:pt x="2645" y="187"/>
                    </a:lnTo>
                    <a:lnTo>
                      <a:pt x="2632" y="182"/>
                    </a:lnTo>
                    <a:lnTo>
                      <a:pt x="2620" y="175"/>
                    </a:lnTo>
                    <a:lnTo>
                      <a:pt x="2607" y="170"/>
                    </a:lnTo>
                    <a:lnTo>
                      <a:pt x="2593" y="165"/>
                    </a:lnTo>
                    <a:lnTo>
                      <a:pt x="2578" y="159"/>
                    </a:lnTo>
                    <a:lnTo>
                      <a:pt x="2564" y="154"/>
                    </a:lnTo>
                    <a:lnTo>
                      <a:pt x="2549" y="149"/>
                    </a:lnTo>
                    <a:lnTo>
                      <a:pt x="2534" y="143"/>
                    </a:lnTo>
                    <a:lnTo>
                      <a:pt x="2518" y="138"/>
                    </a:lnTo>
                    <a:lnTo>
                      <a:pt x="2503" y="134"/>
                    </a:lnTo>
                    <a:lnTo>
                      <a:pt x="2487" y="128"/>
                    </a:lnTo>
                    <a:lnTo>
                      <a:pt x="2470" y="123"/>
                    </a:lnTo>
                    <a:lnTo>
                      <a:pt x="2454" y="119"/>
                    </a:lnTo>
                    <a:lnTo>
                      <a:pt x="2437" y="113"/>
                    </a:lnTo>
                    <a:lnTo>
                      <a:pt x="2418" y="109"/>
                    </a:lnTo>
                    <a:lnTo>
                      <a:pt x="2400" y="105"/>
                    </a:lnTo>
                    <a:lnTo>
                      <a:pt x="2383" y="100"/>
                    </a:lnTo>
                    <a:lnTo>
                      <a:pt x="2364" y="95"/>
                    </a:lnTo>
                    <a:lnTo>
                      <a:pt x="2346" y="91"/>
                    </a:lnTo>
                    <a:lnTo>
                      <a:pt x="2327" y="87"/>
                    </a:lnTo>
                    <a:lnTo>
                      <a:pt x="2308" y="83"/>
                    </a:lnTo>
                    <a:lnTo>
                      <a:pt x="2289" y="78"/>
                    </a:lnTo>
                    <a:lnTo>
                      <a:pt x="2269" y="75"/>
                    </a:lnTo>
                    <a:lnTo>
                      <a:pt x="2248" y="71"/>
                    </a:lnTo>
                    <a:lnTo>
                      <a:pt x="2228" y="67"/>
                    </a:lnTo>
                    <a:lnTo>
                      <a:pt x="2208" y="63"/>
                    </a:lnTo>
                    <a:lnTo>
                      <a:pt x="2187" y="60"/>
                    </a:lnTo>
                    <a:lnTo>
                      <a:pt x="2166" y="56"/>
                    </a:lnTo>
                    <a:lnTo>
                      <a:pt x="2145" y="53"/>
                    </a:lnTo>
                    <a:lnTo>
                      <a:pt x="2124" y="50"/>
                    </a:lnTo>
                    <a:lnTo>
                      <a:pt x="2102" y="46"/>
                    </a:lnTo>
                    <a:lnTo>
                      <a:pt x="2080" y="43"/>
                    </a:lnTo>
                    <a:lnTo>
                      <a:pt x="2058" y="40"/>
                    </a:lnTo>
                    <a:lnTo>
                      <a:pt x="2036" y="37"/>
                    </a:lnTo>
                    <a:lnTo>
                      <a:pt x="2013" y="35"/>
                    </a:lnTo>
                    <a:lnTo>
                      <a:pt x="1991" y="32"/>
                    </a:lnTo>
                    <a:lnTo>
                      <a:pt x="1968" y="29"/>
                    </a:lnTo>
                    <a:lnTo>
                      <a:pt x="1945" y="27"/>
                    </a:lnTo>
                    <a:lnTo>
                      <a:pt x="1922" y="24"/>
                    </a:lnTo>
                    <a:lnTo>
                      <a:pt x="1898" y="22"/>
                    </a:lnTo>
                    <a:lnTo>
                      <a:pt x="1875" y="20"/>
                    </a:lnTo>
                    <a:lnTo>
                      <a:pt x="1852" y="18"/>
                    </a:lnTo>
                    <a:lnTo>
                      <a:pt x="1828" y="16"/>
                    </a:lnTo>
                    <a:lnTo>
                      <a:pt x="1804" y="14"/>
                    </a:lnTo>
                    <a:lnTo>
                      <a:pt x="1780" y="12"/>
                    </a:lnTo>
                    <a:lnTo>
                      <a:pt x="1756" y="10"/>
                    </a:lnTo>
                    <a:lnTo>
                      <a:pt x="1731" y="9"/>
                    </a:lnTo>
                    <a:lnTo>
                      <a:pt x="1708" y="8"/>
                    </a:lnTo>
                    <a:lnTo>
                      <a:pt x="1684" y="7"/>
                    </a:lnTo>
                    <a:lnTo>
                      <a:pt x="1659" y="5"/>
                    </a:lnTo>
                    <a:lnTo>
                      <a:pt x="1635" y="4"/>
                    </a:lnTo>
                    <a:lnTo>
                      <a:pt x="1610" y="4"/>
                    </a:lnTo>
                    <a:lnTo>
                      <a:pt x="1585" y="3"/>
                    </a:lnTo>
                    <a:lnTo>
                      <a:pt x="1560" y="2"/>
                    </a:lnTo>
                    <a:lnTo>
                      <a:pt x="1536" y="2"/>
                    </a:lnTo>
                    <a:lnTo>
                      <a:pt x="1511" y="1"/>
                    </a:lnTo>
                    <a:lnTo>
                      <a:pt x="1486" y="1"/>
                    </a:lnTo>
                    <a:lnTo>
                      <a:pt x="1461" y="1"/>
                    </a:lnTo>
                    <a:lnTo>
                      <a:pt x="1437" y="0"/>
                    </a:lnTo>
                    <a:lnTo>
                      <a:pt x="1411" y="0"/>
                    </a:lnTo>
                    <a:lnTo>
                      <a:pt x="1387" y="0"/>
                    </a:lnTo>
                    <a:lnTo>
                      <a:pt x="1362" y="1"/>
                    </a:lnTo>
                    <a:lnTo>
                      <a:pt x="1337" y="1"/>
                    </a:lnTo>
                    <a:lnTo>
                      <a:pt x="1312" y="1"/>
                    </a:lnTo>
                    <a:lnTo>
                      <a:pt x="1288" y="2"/>
                    </a:lnTo>
                    <a:lnTo>
                      <a:pt x="1263" y="2"/>
                    </a:lnTo>
                    <a:lnTo>
                      <a:pt x="1238" y="3"/>
                    </a:lnTo>
                    <a:lnTo>
                      <a:pt x="1213" y="4"/>
                    </a:lnTo>
                    <a:lnTo>
                      <a:pt x="1189" y="5"/>
                    </a:lnTo>
                    <a:lnTo>
                      <a:pt x="1164" y="6"/>
                    </a:lnTo>
                    <a:lnTo>
                      <a:pt x="1140" y="7"/>
                    </a:lnTo>
                    <a:lnTo>
                      <a:pt x="1116" y="8"/>
                    </a:lnTo>
                    <a:lnTo>
                      <a:pt x="1092" y="10"/>
                    </a:lnTo>
                    <a:lnTo>
                      <a:pt x="1068" y="11"/>
                    </a:lnTo>
                    <a:lnTo>
                      <a:pt x="1043" y="13"/>
                    </a:lnTo>
                    <a:lnTo>
                      <a:pt x="1020" y="14"/>
                    </a:lnTo>
                    <a:lnTo>
                      <a:pt x="996" y="17"/>
                    </a:lnTo>
                    <a:lnTo>
                      <a:pt x="972" y="19"/>
                    </a:lnTo>
                    <a:lnTo>
                      <a:pt x="949" y="21"/>
                    </a:lnTo>
                    <a:lnTo>
                      <a:pt x="925" y="23"/>
                    </a:lnTo>
                    <a:lnTo>
                      <a:pt x="903" y="25"/>
                    </a:lnTo>
                    <a:lnTo>
                      <a:pt x="879" y="28"/>
                    </a:lnTo>
                    <a:lnTo>
                      <a:pt x="856" y="30"/>
                    </a:lnTo>
                    <a:lnTo>
                      <a:pt x="834" y="34"/>
                    </a:lnTo>
                    <a:lnTo>
                      <a:pt x="811" y="36"/>
                    </a:lnTo>
                    <a:lnTo>
                      <a:pt x="789" y="39"/>
                    </a:lnTo>
                    <a:lnTo>
                      <a:pt x="767" y="42"/>
                    </a:lnTo>
                    <a:lnTo>
                      <a:pt x="744" y="45"/>
                    </a:lnTo>
                    <a:lnTo>
                      <a:pt x="723" y="47"/>
                    </a:lnTo>
                    <a:lnTo>
                      <a:pt x="702" y="52"/>
                    </a:lnTo>
                    <a:lnTo>
                      <a:pt x="681" y="55"/>
                    </a:lnTo>
                    <a:lnTo>
                      <a:pt x="659" y="58"/>
                    </a:lnTo>
                    <a:lnTo>
                      <a:pt x="638" y="61"/>
                    </a:lnTo>
                    <a:lnTo>
                      <a:pt x="618" y="66"/>
                    </a:lnTo>
                    <a:lnTo>
                      <a:pt x="598" y="69"/>
                    </a:lnTo>
                    <a:lnTo>
                      <a:pt x="577" y="73"/>
                    </a:lnTo>
                    <a:lnTo>
                      <a:pt x="557" y="77"/>
                    </a:lnTo>
                    <a:lnTo>
                      <a:pt x="538" y="80"/>
                    </a:lnTo>
                    <a:lnTo>
                      <a:pt x="518" y="85"/>
                    </a:lnTo>
                    <a:lnTo>
                      <a:pt x="499" y="89"/>
                    </a:lnTo>
                    <a:lnTo>
                      <a:pt x="481" y="93"/>
                    </a:lnTo>
                    <a:lnTo>
                      <a:pt x="461" y="98"/>
                    </a:lnTo>
                    <a:lnTo>
                      <a:pt x="443" y="102"/>
                    </a:lnTo>
                    <a:lnTo>
                      <a:pt x="425" y="107"/>
                    </a:lnTo>
                    <a:lnTo>
                      <a:pt x="408" y="111"/>
                    </a:lnTo>
                    <a:lnTo>
                      <a:pt x="391" y="117"/>
                    </a:lnTo>
                    <a:lnTo>
                      <a:pt x="374" y="121"/>
                    </a:lnTo>
                    <a:lnTo>
                      <a:pt x="357" y="126"/>
                    </a:lnTo>
                    <a:lnTo>
                      <a:pt x="341" y="131"/>
                    </a:lnTo>
                    <a:lnTo>
                      <a:pt x="325" y="136"/>
                    </a:lnTo>
                    <a:lnTo>
                      <a:pt x="309" y="141"/>
                    </a:lnTo>
                    <a:lnTo>
                      <a:pt x="294" y="146"/>
                    </a:lnTo>
                    <a:lnTo>
                      <a:pt x="280" y="151"/>
                    </a:lnTo>
                    <a:lnTo>
                      <a:pt x="265" y="156"/>
                    </a:lnTo>
                    <a:lnTo>
                      <a:pt x="250" y="161"/>
                    </a:lnTo>
                    <a:lnTo>
                      <a:pt x="236" y="168"/>
                    </a:lnTo>
                    <a:lnTo>
                      <a:pt x="222" y="173"/>
                    </a:lnTo>
                    <a:lnTo>
                      <a:pt x="209" y="178"/>
                    </a:lnTo>
                    <a:lnTo>
                      <a:pt x="197" y="184"/>
                    </a:lnTo>
                    <a:lnTo>
                      <a:pt x="184" y="190"/>
                    </a:lnTo>
                    <a:lnTo>
                      <a:pt x="172" y="195"/>
                    </a:lnTo>
                    <a:lnTo>
                      <a:pt x="160" y="201"/>
                    </a:lnTo>
                    <a:lnTo>
                      <a:pt x="149" y="207"/>
                    </a:lnTo>
                    <a:lnTo>
                      <a:pt x="138" y="213"/>
                    </a:lnTo>
                    <a:lnTo>
                      <a:pt x="127" y="219"/>
                    </a:lnTo>
                    <a:lnTo>
                      <a:pt x="118" y="225"/>
                    </a:lnTo>
                    <a:lnTo>
                      <a:pt x="108" y="231"/>
                    </a:lnTo>
                    <a:lnTo>
                      <a:pt x="99" y="237"/>
                    </a:lnTo>
                    <a:lnTo>
                      <a:pt x="89" y="243"/>
                    </a:lnTo>
                    <a:lnTo>
                      <a:pt x="81" y="250"/>
                    </a:lnTo>
                    <a:lnTo>
                      <a:pt x="73" y="255"/>
                    </a:lnTo>
                    <a:lnTo>
                      <a:pt x="66" y="261"/>
                    </a:lnTo>
                    <a:lnTo>
                      <a:pt x="58" y="268"/>
                    </a:lnTo>
                    <a:lnTo>
                      <a:pt x="51" y="274"/>
                    </a:lnTo>
                    <a:lnTo>
                      <a:pt x="45" y="281"/>
                    </a:lnTo>
                    <a:lnTo>
                      <a:pt x="39" y="287"/>
                    </a:lnTo>
                    <a:lnTo>
                      <a:pt x="33" y="293"/>
                    </a:lnTo>
                    <a:lnTo>
                      <a:pt x="28" y="300"/>
                    </a:lnTo>
                    <a:lnTo>
                      <a:pt x="23" y="306"/>
                    </a:lnTo>
                    <a:lnTo>
                      <a:pt x="19" y="313"/>
                    </a:lnTo>
                    <a:lnTo>
                      <a:pt x="15" y="319"/>
                    </a:lnTo>
                    <a:lnTo>
                      <a:pt x="12" y="325"/>
                    </a:lnTo>
                    <a:lnTo>
                      <a:pt x="8" y="332"/>
                    </a:lnTo>
                    <a:lnTo>
                      <a:pt x="6" y="338"/>
                    </a:lnTo>
                    <a:lnTo>
                      <a:pt x="4" y="346"/>
                    </a:lnTo>
                    <a:lnTo>
                      <a:pt x="2" y="352"/>
                    </a:lnTo>
                    <a:lnTo>
                      <a:pt x="1" y="358"/>
                    </a:lnTo>
                    <a:lnTo>
                      <a:pt x="0" y="365"/>
                    </a:lnTo>
                    <a:lnTo>
                      <a:pt x="0" y="371"/>
                    </a:lnTo>
                    <a:lnTo>
                      <a:pt x="0" y="378"/>
                    </a:lnTo>
                    <a:lnTo>
                      <a:pt x="0" y="385"/>
                    </a:lnTo>
                    <a:lnTo>
                      <a:pt x="1" y="391"/>
                    </a:lnTo>
                    <a:lnTo>
                      <a:pt x="2" y="398"/>
                    </a:lnTo>
                    <a:lnTo>
                      <a:pt x="4" y="404"/>
                    </a:lnTo>
                    <a:lnTo>
                      <a:pt x="6" y="411"/>
                    </a:lnTo>
                    <a:lnTo>
                      <a:pt x="8" y="417"/>
                    </a:lnTo>
                    <a:lnTo>
                      <a:pt x="12" y="423"/>
                    </a:lnTo>
                    <a:lnTo>
                      <a:pt x="15" y="430"/>
                    </a:lnTo>
                    <a:lnTo>
                      <a:pt x="19" y="437"/>
                    </a:lnTo>
                    <a:lnTo>
                      <a:pt x="23" y="444"/>
                    </a:lnTo>
                    <a:lnTo>
                      <a:pt x="28" y="450"/>
                    </a:lnTo>
                    <a:lnTo>
                      <a:pt x="33" y="456"/>
                    </a:lnTo>
                    <a:lnTo>
                      <a:pt x="39" y="463"/>
                    </a:lnTo>
                    <a:lnTo>
                      <a:pt x="45" y="469"/>
                    </a:lnTo>
                    <a:lnTo>
                      <a:pt x="51" y="475"/>
                    </a:lnTo>
                    <a:lnTo>
                      <a:pt x="58" y="482"/>
                    </a:lnTo>
                    <a:lnTo>
                      <a:pt x="66" y="487"/>
                    </a:lnTo>
                    <a:lnTo>
                      <a:pt x="73" y="494"/>
                    </a:lnTo>
                    <a:lnTo>
                      <a:pt x="81" y="500"/>
                    </a:lnTo>
                    <a:lnTo>
                      <a:pt x="89" y="506"/>
                    </a:lnTo>
                    <a:lnTo>
                      <a:pt x="99" y="513"/>
                    </a:lnTo>
                    <a:lnTo>
                      <a:pt x="108" y="518"/>
                    </a:lnTo>
                    <a:lnTo>
                      <a:pt x="118" y="524"/>
                    </a:lnTo>
                    <a:lnTo>
                      <a:pt x="127" y="531"/>
                    </a:lnTo>
                    <a:lnTo>
                      <a:pt x="138" y="536"/>
                    </a:lnTo>
                    <a:lnTo>
                      <a:pt x="149" y="543"/>
                    </a:lnTo>
                    <a:lnTo>
                      <a:pt x="160" y="548"/>
                    </a:lnTo>
                    <a:lnTo>
                      <a:pt x="172" y="554"/>
                    </a:lnTo>
                    <a:lnTo>
                      <a:pt x="184" y="560"/>
                    </a:lnTo>
                    <a:lnTo>
                      <a:pt x="197" y="565"/>
                    </a:lnTo>
                    <a:lnTo>
                      <a:pt x="209" y="571"/>
                    </a:lnTo>
                    <a:lnTo>
                      <a:pt x="222" y="577"/>
                    </a:lnTo>
                    <a:lnTo>
                      <a:pt x="236" y="582"/>
                    </a:lnTo>
                    <a:lnTo>
                      <a:pt x="250" y="587"/>
                    </a:lnTo>
                    <a:lnTo>
                      <a:pt x="265" y="593"/>
                    </a:lnTo>
                    <a:lnTo>
                      <a:pt x="279" y="598"/>
                    </a:lnTo>
                    <a:lnTo>
                      <a:pt x="294" y="603"/>
                    </a:lnTo>
                    <a:lnTo>
                      <a:pt x="309" y="609"/>
                    </a:lnTo>
                    <a:lnTo>
                      <a:pt x="325" y="614"/>
                    </a:lnTo>
                    <a:lnTo>
                      <a:pt x="341" y="618"/>
                    </a:lnTo>
                    <a:lnTo>
                      <a:pt x="357" y="623"/>
                    </a:lnTo>
                    <a:lnTo>
                      <a:pt x="374" y="629"/>
                    </a:lnTo>
                    <a:lnTo>
                      <a:pt x="391" y="633"/>
                    </a:lnTo>
                    <a:lnTo>
                      <a:pt x="408" y="638"/>
                    </a:lnTo>
                    <a:lnTo>
                      <a:pt x="425" y="643"/>
                    </a:lnTo>
                    <a:lnTo>
                      <a:pt x="443" y="647"/>
                    </a:lnTo>
                    <a:lnTo>
                      <a:pt x="461" y="651"/>
                    </a:lnTo>
                    <a:lnTo>
                      <a:pt x="481" y="655"/>
                    </a:lnTo>
                    <a:lnTo>
                      <a:pt x="499" y="661"/>
                    </a:lnTo>
                    <a:lnTo>
                      <a:pt x="518" y="664"/>
                    </a:lnTo>
                    <a:lnTo>
                      <a:pt x="538" y="668"/>
                    </a:lnTo>
                    <a:lnTo>
                      <a:pt x="557" y="672"/>
                    </a:lnTo>
                    <a:lnTo>
                      <a:pt x="577" y="677"/>
                    </a:lnTo>
                    <a:lnTo>
                      <a:pt x="598" y="680"/>
                    </a:lnTo>
                    <a:lnTo>
                      <a:pt x="618" y="684"/>
                    </a:lnTo>
                    <a:lnTo>
                      <a:pt x="638" y="687"/>
                    </a:lnTo>
                    <a:lnTo>
                      <a:pt x="659" y="692"/>
                    </a:lnTo>
                    <a:lnTo>
                      <a:pt x="681" y="695"/>
                    </a:lnTo>
                    <a:lnTo>
                      <a:pt x="702" y="698"/>
                    </a:lnTo>
                    <a:lnTo>
                      <a:pt x="723" y="701"/>
                    </a:lnTo>
                    <a:lnTo>
                      <a:pt x="744" y="704"/>
                    </a:lnTo>
                    <a:lnTo>
                      <a:pt x="767" y="708"/>
                    </a:lnTo>
                    <a:lnTo>
                      <a:pt x="789" y="711"/>
                    </a:lnTo>
                    <a:lnTo>
                      <a:pt x="811" y="713"/>
                    </a:lnTo>
                    <a:lnTo>
                      <a:pt x="834" y="716"/>
                    </a:lnTo>
                    <a:lnTo>
                      <a:pt x="856" y="719"/>
                    </a:lnTo>
                    <a:lnTo>
                      <a:pt x="879" y="721"/>
                    </a:lnTo>
                    <a:lnTo>
                      <a:pt x="902" y="724"/>
                    </a:lnTo>
                    <a:lnTo>
                      <a:pt x="925" y="726"/>
                    </a:lnTo>
                    <a:lnTo>
                      <a:pt x="949" y="729"/>
                    </a:lnTo>
                    <a:lnTo>
                      <a:pt x="972" y="731"/>
                    </a:lnTo>
                    <a:lnTo>
                      <a:pt x="996" y="732"/>
                    </a:lnTo>
                    <a:lnTo>
                      <a:pt x="1020" y="734"/>
                    </a:lnTo>
                    <a:lnTo>
                      <a:pt x="1043" y="736"/>
                    </a:lnTo>
                    <a:lnTo>
                      <a:pt x="1068" y="737"/>
                    </a:lnTo>
                    <a:lnTo>
                      <a:pt x="1092" y="740"/>
                    </a:lnTo>
                    <a:lnTo>
                      <a:pt x="1116" y="741"/>
                    </a:lnTo>
                    <a:lnTo>
                      <a:pt x="1140" y="743"/>
                    </a:lnTo>
                    <a:lnTo>
                      <a:pt x="1164" y="744"/>
                    </a:lnTo>
                    <a:lnTo>
                      <a:pt x="1189" y="745"/>
                    </a:lnTo>
                    <a:lnTo>
                      <a:pt x="1213" y="746"/>
                    </a:lnTo>
                    <a:lnTo>
                      <a:pt x="1238" y="746"/>
                    </a:lnTo>
                    <a:lnTo>
                      <a:pt x="1263" y="747"/>
                    </a:lnTo>
                    <a:lnTo>
                      <a:pt x="1288" y="748"/>
                    </a:lnTo>
                    <a:lnTo>
                      <a:pt x="1312" y="748"/>
                    </a:lnTo>
                    <a:lnTo>
                      <a:pt x="1337" y="749"/>
                    </a:lnTo>
                    <a:lnTo>
                      <a:pt x="1362" y="749"/>
                    </a:lnTo>
                    <a:lnTo>
                      <a:pt x="1387" y="749"/>
                    </a:lnTo>
                    <a:lnTo>
                      <a:pt x="1411" y="749"/>
                    </a:lnTo>
                    <a:lnTo>
                      <a:pt x="1437" y="749"/>
                    </a:lnTo>
                    <a:lnTo>
                      <a:pt x="1461" y="749"/>
                    </a:lnTo>
                    <a:lnTo>
                      <a:pt x="1486" y="749"/>
                    </a:lnTo>
                    <a:lnTo>
                      <a:pt x="1511" y="749"/>
                    </a:lnTo>
                    <a:lnTo>
                      <a:pt x="1536" y="748"/>
                    </a:lnTo>
                    <a:lnTo>
                      <a:pt x="1560" y="748"/>
                    </a:lnTo>
                    <a:lnTo>
                      <a:pt x="1585" y="747"/>
                    </a:lnTo>
                    <a:lnTo>
                      <a:pt x="1609" y="746"/>
                    </a:lnTo>
                    <a:lnTo>
                      <a:pt x="1635" y="745"/>
                    </a:lnTo>
                    <a:lnTo>
                      <a:pt x="1659" y="744"/>
                    </a:lnTo>
                    <a:lnTo>
                      <a:pt x="1684" y="743"/>
                    </a:lnTo>
                    <a:lnTo>
                      <a:pt x="1707" y="742"/>
                    </a:lnTo>
                    <a:lnTo>
                      <a:pt x="1731" y="741"/>
                    </a:lnTo>
                    <a:lnTo>
                      <a:pt x="1756" y="738"/>
                    </a:lnTo>
                    <a:lnTo>
                      <a:pt x="1780" y="737"/>
                    </a:lnTo>
                    <a:lnTo>
                      <a:pt x="1804" y="735"/>
                    </a:lnTo>
                    <a:lnTo>
                      <a:pt x="1828" y="733"/>
                    </a:lnTo>
                    <a:lnTo>
                      <a:pt x="1852" y="731"/>
                    </a:lnTo>
                    <a:lnTo>
                      <a:pt x="1875" y="730"/>
                    </a:lnTo>
                    <a:lnTo>
                      <a:pt x="1898" y="727"/>
                    </a:lnTo>
                    <a:lnTo>
                      <a:pt x="1922" y="725"/>
                    </a:lnTo>
                    <a:lnTo>
                      <a:pt x="1945" y="722"/>
                    </a:lnTo>
                    <a:lnTo>
                      <a:pt x="1968" y="720"/>
                    </a:lnTo>
                    <a:lnTo>
                      <a:pt x="1991" y="717"/>
                    </a:lnTo>
                    <a:lnTo>
                      <a:pt x="2013" y="715"/>
                    </a:lnTo>
                    <a:lnTo>
                      <a:pt x="2036" y="712"/>
                    </a:lnTo>
                    <a:lnTo>
                      <a:pt x="2058" y="709"/>
                    </a:lnTo>
                    <a:lnTo>
                      <a:pt x="2080" y="707"/>
                    </a:lnTo>
                    <a:lnTo>
                      <a:pt x="2102" y="703"/>
                    </a:lnTo>
                    <a:lnTo>
                      <a:pt x="2124" y="700"/>
                    </a:lnTo>
                    <a:lnTo>
                      <a:pt x="2145" y="697"/>
                    </a:lnTo>
                    <a:lnTo>
                      <a:pt x="2166" y="693"/>
                    </a:lnTo>
                    <a:lnTo>
                      <a:pt x="2187" y="689"/>
                    </a:lnTo>
                    <a:lnTo>
                      <a:pt x="2208" y="686"/>
                    </a:lnTo>
                    <a:lnTo>
                      <a:pt x="2228" y="682"/>
                    </a:lnTo>
                    <a:lnTo>
                      <a:pt x="2248" y="679"/>
                    </a:lnTo>
                    <a:lnTo>
                      <a:pt x="2269" y="675"/>
                    </a:lnTo>
                    <a:lnTo>
                      <a:pt x="2289" y="670"/>
                    </a:lnTo>
                    <a:lnTo>
                      <a:pt x="2308" y="666"/>
                    </a:lnTo>
                    <a:lnTo>
                      <a:pt x="2327" y="663"/>
                    </a:lnTo>
                    <a:lnTo>
                      <a:pt x="2346" y="659"/>
                    </a:lnTo>
                    <a:lnTo>
                      <a:pt x="2364" y="653"/>
                    </a:lnTo>
                    <a:lnTo>
                      <a:pt x="2382" y="649"/>
                    </a:lnTo>
                    <a:lnTo>
                      <a:pt x="2400" y="645"/>
                    </a:lnTo>
                    <a:lnTo>
                      <a:pt x="2418" y="641"/>
                    </a:lnTo>
                    <a:lnTo>
                      <a:pt x="2437" y="635"/>
                    </a:lnTo>
                    <a:lnTo>
                      <a:pt x="2454" y="631"/>
                    </a:lnTo>
                    <a:lnTo>
                      <a:pt x="2470" y="626"/>
                    </a:lnTo>
                    <a:lnTo>
                      <a:pt x="2487" y="621"/>
                    </a:lnTo>
                    <a:lnTo>
                      <a:pt x="2503" y="616"/>
                    </a:lnTo>
                    <a:lnTo>
                      <a:pt x="2518" y="611"/>
                    </a:lnTo>
                    <a:lnTo>
                      <a:pt x="2534" y="606"/>
                    </a:lnTo>
                    <a:lnTo>
                      <a:pt x="2549" y="601"/>
                    </a:lnTo>
                    <a:lnTo>
                      <a:pt x="2564" y="596"/>
                    </a:lnTo>
                    <a:lnTo>
                      <a:pt x="2578" y="590"/>
                    </a:lnTo>
                    <a:lnTo>
                      <a:pt x="2593" y="585"/>
                    </a:lnTo>
                    <a:lnTo>
                      <a:pt x="2607" y="580"/>
                    </a:lnTo>
                    <a:lnTo>
                      <a:pt x="2620" y="573"/>
                    </a:lnTo>
                    <a:lnTo>
                      <a:pt x="2632" y="568"/>
                    </a:lnTo>
                    <a:lnTo>
                      <a:pt x="2645" y="563"/>
                    </a:lnTo>
                    <a:lnTo>
                      <a:pt x="2658" y="556"/>
                    </a:lnTo>
                    <a:lnTo>
                      <a:pt x="2669" y="551"/>
                    </a:lnTo>
                    <a:lnTo>
                      <a:pt x="2681" y="546"/>
                    </a:lnTo>
                    <a:lnTo>
                      <a:pt x="2692" y="539"/>
                    </a:lnTo>
                    <a:lnTo>
                      <a:pt x="2702" y="533"/>
                    </a:lnTo>
                    <a:lnTo>
                      <a:pt x="2713" y="528"/>
                    </a:lnTo>
                    <a:lnTo>
                      <a:pt x="2723" y="521"/>
                    </a:lnTo>
                    <a:lnTo>
                      <a:pt x="2732" y="516"/>
                    </a:lnTo>
                    <a:lnTo>
                      <a:pt x="2742" y="510"/>
                    </a:lnTo>
                    <a:lnTo>
                      <a:pt x="2750" y="503"/>
                    </a:lnTo>
                    <a:lnTo>
                      <a:pt x="2759" y="497"/>
                    </a:lnTo>
                    <a:lnTo>
                      <a:pt x="2766" y="490"/>
                    </a:lnTo>
                    <a:lnTo>
                      <a:pt x="2774" y="485"/>
                    </a:lnTo>
                    <a:lnTo>
                      <a:pt x="2781" y="479"/>
                    </a:lnTo>
                    <a:lnTo>
                      <a:pt x="2788" y="472"/>
                    </a:lnTo>
                    <a:lnTo>
                      <a:pt x="2794" y="466"/>
                    </a:lnTo>
                    <a:lnTo>
                      <a:pt x="2799" y="460"/>
                    </a:lnTo>
                    <a:lnTo>
                      <a:pt x="2806" y="453"/>
                    </a:lnTo>
                    <a:lnTo>
                      <a:pt x="2810" y="447"/>
                    </a:lnTo>
                    <a:lnTo>
                      <a:pt x="2814" y="440"/>
                    </a:lnTo>
                    <a:lnTo>
                      <a:pt x="2818" y="434"/>
                    </a:lnTo>
                    <a:lnTo>
                      <a:pt x="2823" y="427"/>
                    </a:lnTo>
                    <a:lnTo>
                      <a:pt x="2826" y="420"/>
                    </a:lnTo>
                    <a:lnTo>
                      <a:pt x="2828" y="414"/>
                    </a:lnTo>
                    <a:lnTo>
                      <a:pt x="2831" y="407"/>
                    </a:lnTo>
                    <a:lnTo>
                      <a:pt x="2833" y="401"/>
                    </a:lnTo>
                    <a:lnTo>
                      <a:pt x="2834" y="395"/>
                    </a:lnTo>
                    <a:lnTo>
                      <a:pt x="2835" y="388"/>
                    </a:lnTo>
                    <a:lnTo>
                      <a:pt x="2836" y="382"/>
                    </a:lnTo>
                    <a:lnTo>
                      <a:pt x="2836" y="374"/>
                    </a:lnTo>
                    <a:close/>
                  </a:path>
                </a:pathLst>
              </a:custGeom>
              <a:solidFill>
                <a:srgbClr val="F18E7F"/>
              </a:solidFill>
              <a:ln w="9525">
                <a:noFill/>
                <a:round/>
                <a:headEnd/>
                <a:tailEnd/>
              </a:ln>
            </p:spPr>
            <p:txBody>
              <a:bodyPr/>
              <a:lstStyle/>
              <a:p>
                <a:endParaRPr lang="ko-KR" altLang="en-US"/>
              </a:p>
            </p:txBody>
          </p:sp>
          <p:sp>
            <p:nvSpPr>
              <p:cNvPr id="3106" name="Freeform 26"/>
              <p:cNvSpPr>
                <a:spLocks/>
              </p:cNvSpPr>
              <p:nvPr/>
            </p:nvSpPr>
            <p:spPr bwMode="auto">
              <a:xfrm>
                <a:off x="474" y="2482"/>
                <a:ext cx="450" cy="128"/>
              </a:xfrm>
              <a:custGeom>
                <a:avLst/>
                <a:gdLst>
                  <a:gd name="T0" fmla="*/ 0 w 2769"/>
                  <a:gd name="T1" fmla="*/ 0 h 749"/>
                  <a:gd name="T2" fmla="*/ 0 w 2769"/>
                  <a:gd name="T3" fmla="*/ 0 h 749"/>
                  <a:gd name="T4" fmla="*/ 0 w 2769"/>
                  <a:gd name="T5" fmla="*/ 0 h 749"/>
                  <a:gd name="T6" fmla="*/ 0 w 2769"/>
                  <a:gd name="T7" fmla="*/ 0 h 749"/>
                  <a:gd name="T8" fmla="*/ 0 w 2769"/>
                  <a:gd name="T9" fmla="*/ 0 h 749"/>
                  <a:gd name="T10" fmla="*/ 0 w 2769"/>
                  <a:gd name="T11" fmla="*/ 0 h 749"/>
                  <a:gd name="T12" fmla="*/ 0 w 2769"/>
                  <a:gd name="T13" fmla="*/ 0 h 749"/>
                  <a:gd name="T14" fmla="*/ 0 w 2769"/>
                  <a:gd name="T15" fmla="*/ 0 h 749"/>
                  <a:gd name="T16" fmla="*/ 0 w 2769"/>
                  <a:gd name="T17" fmla="*/ 0 h 749"/>
                  <a:gd name="T18" fmla="*/ 0 w 2769"/>
                  <a:gd name="T19" fmla="*/ 0 h 749"/>
                  <a:gd name="T20" fmla="*/ 0 w 2769"/>
                  <a:gd name="T21" fmla="*/ 0 h 749"/>
                  <a:gd name="T22" fmla="*/ 0 w 2769"/>
                  <a:gd name="T23" fmla="*/ 0 h 749"/>
                  <a:gd name="T24" fmla="*/ 0 w 2769"/>
                  <a:gd name="T25" fmla="*/ 0 h 749"/>
                  <a:gd name="T26" fmla="*/ 0 w 2769"/>
                  <a:gd name="T27" fmla="*/ 0 h 749"/>
                  <a:gd name="T28" fmla="*/ 0 w 2769"/>
                  <a:gd name="T29" fmla="*/ 0 h 749"/>
                  <a:gd name="T30" fmla="*/ 0 w 2769"/>
                  <a:gd name="T31" fmla="*/ 0 h 749"/>
                  <a:gd name="T32" fmla="*/ 0 w 2769"/>
                  <a:gd name="T33" fmla="*/ 0 h 749"/>
                  <a:gd name="T34" fmla="*/ 0 w 2769"/>
                  <a:gd name="T35" fmla="*/ 0 h 749"/>
                  <a:gd name="T36" fmla="*/ 0 w 2769"/>
                  <a:gd name="T37" fmla="*/ 0 h 749"/>
                  <a:gd name="T38" fmla="*/ 0 w 2769"/>
                  <a:gd name="T39" fmla="*/ 0 h 749"/>
                  <a:gd name="T40" fmla="*/ 0 w 2769"/>
                  <a:gd name="T41" fmla="*/ 0 h 749"/>
                  <a:gd name="T42" fmla="*/ 0 w 2769"/>
                  <a:gd name="T43" fmla="*/ 0 h 749"/>
                  <a:gd name="T44" fmla="*/ 0 w 2769"/>
                  <a:gd name="T45" fmla="*/ 0 h 749"/>
                  <a:gd name="T46" fmla="*/ 0 w 2769"/>
                  <a:gd name="T47" fmla="*/ 0 h 749"/>
                  <a:gd name="T48" fmla="*/ 0 w 2769"/>
                  <a:gd name="T49" fmla="*/ 0 h 749"/>
                  <a:gd name="T50" fmla="*/ 0 w 2769"/>
                  <a:gd name="T51" fmla="*/ 0 h 749"/>
                  <a:gd name="T52" fmla="*/ 0 w 2769"/>
                  <a:gd name="T53" fmla="*/ 0 h 749"/>
                  <a:gd name="T54" fmla="*/ 0 w 2769"/>
                  <a:gd name="T55" fmla="*/ 0 h 749"/>
                  <a:gd name="T56" fmla="*/ 0 w 2769"/>
                  <a:gd name="T57" fmla="*/ 0 h 749"/>
                  <a:gd name="T58" fmla="*/ 0 w 2769"/>
                  <a:gd name="T59" fmla="*/ 0 h 749"/>
                  <a:gd name="T60" fmla="*/ 0 w 2769"/>
                  <a:gd name="T61" fmla="*/ 0 h 749"/>
                  <a:gd name="T62" fmla="*/ 0 w 2769"/>
                  <a:gd name="T63" fmla="*/ 0 h 749"/>
                  <a:gd name="T64" fmla="*/ 0 w 2769"/>
                  <a:gd name="T65" fmla="*/ 0 h 749"/>
                  <a:gd name="T66" fmla="*/ 0 w 2769"/>
                  <a:gd name="T67" fmla="*/ 0 h 749"/>
                  <a:gd name="T68" fmla="*/ 0 w 2769"/>
                  <a:gd name="T69" fmla="*/ 0 h 749"/>
                  <a:gd name="T70" fmla="*/ 0 w 2769"/>
                  <a:gd name="T71" fmla="*/ 0 h 749"/>
                  <a:gd name="T72" fmla="*/ 0 w 2769"/>
                  <a:gd name="T73" fmla="*/ 0 h 749"/>
                  <a:gd name="T74" fmla="*/ 0 w 2769"/>
                  <a:gd name="T75" fmla="*/ 0 h 749"/>
                  <a:gd name="T76" fmla="*/ 0 w 2769"/>
                  <a:gd name="T77" fmla="*/ 0 h 749"/>
                  <a:gd name="T78" fmla="*/ 0 w 2769"/>
                  <a:gd name="T79" fmla="*/ 0 h 749"/>
                  <a:gd name="T80" fmla="*/ 0 w 2769"/>
                  <a:gd name="T81" fmla="*/ 0 h 749"/>
                  <a:gd name="T82" fmla="*/ 0 w 2769"/>
                  <a:gd name="T83" fmla="*/ 0 h 749"/>
                  <a:gd name="T84" fmla="*/ 0 w 2769"/>
                  <a:gd name="T85" fmla="*/ 0 h 749"/>
                  <a:gd name="T86" fmla="*/ 0 w 2769"/>
                  <a:gd name="T87" fmla="*/ 0 h 749"/>
                  <a:gd name="T88" fmla="*/ 0 w 2769"/>
                  <a:gd name="T89" fmla="*/ 0 h 749"/>
                  <a:gd name="T90" fmla="*/ 0 w 2769"/>
                  <a:gd name="T91" fmla="*/ 0 h 749"/>
                  <a:gd name="T92" fmla="*/ 0 w 2769"/>
                  <a:gd name="T93" fmla="*/ 0 h 749"/>
                  <a:gd name="T94" fmla="*/ 0 w 2769"/>
                  <a:gd name="T95" fmla="*/ 0 h 749"/>
                  <a:gd name="T96" fmla="*/ 0 w 2769"/>
                  <a:gd name="T97" fmla="*/ 0 h 749"/>
                  <a:gd name="T98" fmla="*/ 0 w 2769"/>
                  <a:gd name="T99" fmla="*/ 0 h 749"/>
                  <a:gd name="T100" fmla="*/ 0 w 2769"/>
                  <a:gd name="T101" fmla="*/ 0 h 749"/>
                  <a:gd name="T102" fmla="*/ 0 w 2769"/>
                  <a:gd name="T103" fmla="*/ 0 h 749"/>
                  <a:gd name="T104" fmla="*/ 0 w 2769"/>
                  <a:gd name="T105" fmla="*/ 0 h 749"/>
                  <a:gd name="T106" fmla="*/ 0 w 2769"/>
                  <a:gd name="T107" fmla="*/ 0 h 749"/>
                  <a:gd name="T108" fmla="*/ 0 w 2769"/>
                  <a:gd name="T109" fmla="*/ 0 h 749"/>
                  <a:gd name="T110" fmla="*/ 0 w 2769"/>
                  <a:gd name="T111" fmla="*/ 0 h 749"/>
                  <a:gd name="T112" fmla="*/ 0 w 2769"/>
                  <a:gd name="T113" fmla="*/ 0 h 749"/>
                  <a:gd name="T114" fmla="*/ 0 w 2769"/>
                  <a:gd name="T115" fmla="*/ 0 h 749"/>
                  <a:gd name="T116" fmla="*/ 0 w 2769"/>
                  <a:gd name="T117" fmla="*/ 0 h 749"/>
                  <a:gd name="T118" fmla="*/ 0 w 2769"/>
                  <a:gd name="T119" fmla="*/ 0 h 7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9"/>
                  <a:gd name="T181" fmla="*/ 0 h 749"/>
                  <a:gd name="T182" fmla="*/ 2769 w 2769"/>
                  <a:gd name="T183" fmla="*/ 749 h 7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9" h="749">
                    <a:moveTo>
                      <a:pt x="2769" y="375"/>
                    </a:moveTo>
                    <a:lnTo>
                      <a:pt x="2769" y="368"/>
                    </a:lnTo>
                    <a:lnTo>
                      <a:pt x="2769" y="362"/>
                    </a:lnTo>
                    <a:lnTo>
                      <a:pt x="2768" y="356"/>
                    </a:lnTo>
                    <a:lnTo>
                      <a:pt x="2766" y="349"/>
                    </a:lnTo>
                    <a:lnTo>
                      <a:pt x="2765" y="342"/>
                    </a:lnTo>
                    <a:lnTo>
                      <a:pt x="2762" y="335"/>
                    </a:lnTo>
                    <a:lnTo>
                      <a:pt x="2760" y="329"/>
                    </a:lnTo>
                    <a:lnTo>
                      <a:pt x="2757" y="323"/>
                    </a:lnTo>
                    <a:lnTo>
                      <a:pt x="2752" y="316"/>
                    </a:lnTo>
                    <a:lnTo>
                      <a:pt x="2749" y="310"/>
                    </a:lnTo>
                    <a:lnTo>
                      <a:pt x="2744" y="303"/>
                    </a:lnTo>
                    <a:lnTo>
                      <a:pt x="2740" y="297"/>
                    </a:lnTo>
                    <a:lnTo>
                      <a:pt x="2734" y="291"/>
                    </a:lnTo>
                    <a:lnTo>
                      <a:pt x="2729" y="284"/>
                    </a:lnTo>
                    <a:lnTo>
                      <a:pt x="2723" y="278"/>
                    </a:lnTo>
                    <a:lnTo>
                      <a:pt x="2716" y="271"/>
                    </a:lnTo>
                    <a:lnTo>
                      <a:pt x="2709" y="265"/>
                    </a:lnTo>
                    <a:lnTo>
                      <a:pt x="2701" y="259"/>
                    </a:lnTo>
                    <a:lnTo>
                      <a:pt x="2694" y="252"/>
                    </a:lnTo>
                    <a:lnTo>
                      <a:pt x="2686" y="247"/>
                    </a:lnTo>
                    <a:lnTo>
                      <a:pt x="2678" y="241"/>
                    </a:lnTo>
                    <a:lnTo>
                      <a:pt x="2668" y="234"/>
                    </a:lnTo>
                    <a:lnTo>
                      <a:pt x="2659" y="228"/>
                    </a:lnTo>
                    <a:lnTo>
                      <a:pt x="2649" y="222"/>
                    </a:lnTo>
                    <a:lnTo>
                      <a:pt x="2640" y="216"/>
                    </a:lnTo>
                    <a:lnTo>
                      <a:pt x="2629" y="211"/>
                    </a:lnTo>
                    <a:lnTo>
                      <a:pt x="2618" y="204"/>
                    </a:lnTo>
                    <a:lnTo>
                      <a:pt x="2607" y="199"/>
                    </a:lnTo>
                    <a:lnTo>
                      <a:pt x="2595" y="193"/>
                    </a:lnTo>
                    <a:lnTo>
                      <a:pt x="2583" y="187"/>
                    </a:lnTo>
                    <a:lnTo>
                      <a:pt x="2571" y="182"/>
                    </a:lnTo>
                    <a:lnTo>
                      <a:pt x="2559" y="176"/>
                    </a:lnTo>
                    <a:lnTo>
                      <a:pt x="2545" y="170"/>
                    </a:lnTo>
                    <a:lnTo>
                      <a:pt x="2532" y="165"/>
                    </a:lnTo>
                    <a:lnTo>
                      <a:pt x="2518" y="160"/>
                    </a:lnTo>
                    <a:lnTo>
                      <a:pt x="2504" y="154"/>
                    </a:lnTo>
                    <a:lnTo>
                      <a:pt x="2490" y="149"/>
                    </a:lnTo>
                    <a:lnTo>
                      <a:pt x="2475" y="144"/>
                    </a:lnTo>
                    <a:lnTo>
                      <a:pt x="2460" y="138"/>
                    </a:lnTo>
                    <a:lnTo>
                      <a:pt x="2444" y="133"/>
                    </a:lnTo>
                    <a:lnTo>
                      <a:pt x="2428" y="129"/>
                    </a:lnTo>
                    <a:lnTo>
                      <a:pt x="2412" y="123"/>
                    </a:lnTo>
                    <a:lnTo>
                      <a:pt x="2396" y="119"/>
                    </a:lnTo>
                    <a:lnTo>
                      <a:pt x="2379" y="114"/>
                    </a:lnTo>
                    <a:lnTo>
                      <a:pt x="2362" y="110"/>
                    </a:lnTo>
                    <a:lnTo>
                      <a:pt x="2345" y="105"/>
                    </a:lnTo>
                    <a:lnTo>
                      <a:pt x="2327" y="100"/>
                    </a:lnTo>
                    <a:lnTo>
                      <a:pt x="2309" y="96"/>
                    </a:lnTo>
                    <a:lnTo>
                      <a:pt x="2291" y="92"/>
                    </a:lnTo>
                    <a:lnTo>
                      <a:pt x="2273" y="87"/>
                    </a:lnTo>
                    <a:lnTo>
                      <a:pt x="2254" y="83"/>
                    </a:lnTo>
                    <a:lnTo>
                      <a:pt x="2234" y="79"/>
                    </a:lnTo>
                    <a:lnTo>
                      <a:pt x="2215" y="76"/>
                    </a:lnTo>
                    <a:lnTo>
                      <a:pt x="2196" y="71"/>
                    </a:lnTo>
                    <a:lnTo>
                      <a:pt x="2176" y="67"/>
                    </a:lnTo>
                    <a:lnTo>
                      <a:pt x="2156" y="64"/>
                    </a:lnTo>
                    <a:lnTo>
                      <a:pt x="2136" y="61"/>
                    </a:lnTo>
                    <a:lnTo>
                      <a:pt x="2115" y="56"/>
                    </a:lnTo>
                    <a:lnTo>
                      <a:pt x="2095" y="53"/>
                    </a:lnTo>
                    <a:lnTo>
                      <a:pt x="2074" y="50"/>
                    </a:lnTo>
                    <a:lnTo>
                      <a:pt x="2053" y="47"/>
                    </a:lnTo>
                    <a:lnTo>
                      <a:pt x="2031" y="44"/>
                    </a:lnTo>
                    <a:lnTo>
                      <a:pt x="2010" y="40"/>
                    </a:lnTo>
                    <a:lnTo>
                      <a:pt x="1988" y="37"/>
                    </a:lnTo>
                    <a:lnTo>
                      <a:pt x="1966" y="35"/>
                    </a:lnTo>
                    <a:lnTo>
                      <a:pt x="1944" y="32"/>
                    </a:lnTo>
                    <a:lnTo>
                      <a:pt x="1922" y="30"/>
                    </a:lnTo>
                    <a:lnTo>
                      <a:pt x="1899" y="27"/>
                    </a:lnTo>
                    <a:lnTo>
                      <a:pt x="1877" y="24"/>
                    </a:lnTo>
                    <a:lnTo>
                      <a:pt x="1854" y="22"/>
                    </a:lnTo>
                    <a:lnTo>
                      <a:pt x="1831" y="20"/>
                    </a:lnTo>
                    <a:lnTo>
                      <a:pt x="1808" y="18"/>
                    </a:lnTo>
                    <a:lnTo>
                      <a:pt x="1786" y="16"/>
                    </a:lnTo>
                    <a:lnTo>
                      <a:pt x="1762" y="15"/>
                    </a:lnTo>
                    <a:lnTo>
                      <a:pt x="1739" y="13"/>
                    </a:lnTo>
                    <a:lnTo>
                      <a:pt x="1715" y="11"/>
                    </a:lnTo>
                    <a:lnTo>
                      <a:pt x="1691" y="10"/>
                    </a:lnTo>
                    <a:lnTo>
                      <a:pt x="1668" y="8"/>
                    </a:lnTo>
                    <a:lnTo>
                      <a:pt x="1644" y="6"/>
                    </a:lnTo>
                    <a:lnTo>
                      <a:pt x="1620" y="5"/>
                    </a:lnTo>
                    <a:lnTo>
                      <a:pt x="1596" y="4"/>
                    </a:lnTo>
                    <a:lnTo>
                      <a:pt x="1572" y="3"/>
                    </a:lnTo>
                    <a:lnTo>
                      <a:pt x="1548" y="3"/>
                    </a:lnTo>
                    <a:lnTo>
                      <a:pt x="1524" y="2"/>
                    </a:lnTo>
                    <a:lnTo>
                      <a:pt x="1500" y="1"/>
                    </a:lnTo>
                    <a:lnTo>
                      <a:pt x="1476" y="1"/>
                    </a:lnTo>
                    <a:lnTo>
                      <a:pt x="1452" y="1"/>
                    </a:lnTo>
                    <a:lnTo>
                      <a:pt x="1427" y="0"/>
                    </a:lnTo>
                    <a:lnTo>
                      <a:pt x="1403" y="0"/>
                    </a:lnTo>
                    <a:lnTo>
                      <a:pt x="1378" y="0"/>
                    </a:lnTo>
                    <a:lnTo>
                      <a:pt x="1355" y="0"/>
                    </a:lnTo>
                    <a:lnTo>
                      <a:pt x="1330" y="1"/>
                    </a:lnTo>
                    <a:lnTo>
                      <a:pt x="1306" y="1"/>
                    </a:lnTo>
                    <a:lnTo>
                      <a:pt x="1281" y="1"/>
                    </a:lnTo>
                    <a:lnTo>
                      <a:pt x="1258" y="2"/>
                    </a:lnTo>
                    <a:lnTo>
                      <a:pt x="1234" y="2"/>
                    </a:lnTo>
                    <a:lnTo>
                      <a:pt x="1209" y="3"/>
                    </a:lnTo>
                    <a:lnTo>
                      <a:pt x="1186" y="4"/>
                    </a:lnTo>
                    <a:lnTo>
                      <a:pt x="1161" y="5"/>
                    </a:lnTo>
                    <a:lnTo>
                      <a:pt x="1138" y="6"/>
                    </a:lnTo>
                    <a:lnTo>
                      <a:pt x="1113" y="7"/>
                    </a:lnTo>
                    <a:lnTo>
                      <a:pt x="1090" y="8"/>
                    </a:lnTo>
                    <a:lnTo>
                      <a:pt x="1067" y="11"/>
                    </a:lnTo>
                    <a:lnTo>
                      <a:pt x="1043" y="12"/>
                    </a:lnTo>
                    <a:lnTo>
                      <a:pt x="1020" y="14"/>
                    </a:lnTo>
                    <a:lnTo>
                      <a:pt x="996" y="15"/>
                    </a:lnTo>
                    <a:lnTo>
                      <a:pt x="973" y="17"/>
                    </a:lnTo>
                    <a:lnTo>
                      <a:pt x="950" y="19"/>
                    </a:lnTo>
                    <a:lnTo>
                      <a:pt x="927" y="21"/>
                    </a:lnTo>
                    <a:lnTo>
                      <a:pt x="904" y="23"/>
                    </a:lnTo>
                    <a:lnTo>
                      <a:pt x="882" y="25"/>
                    </a:lnTo>
                    <a:lnTo>
                      <a:pt x="859" y="29"/>
                    </a:lnTo>
                    <a:lnTo>
                      <a:pt x="837" y="31"/>
                    </a:lnTo>
                    <a:lnTo>
                      <a:pt x="815" y="33"/>
                    </a:lnTo>
                    <a:lnTo>
                      <a:pt x="792" y="36"/>
                    </a:lnTo>
                    <a:lnTo>
                      <a:pt x="771" y="39"/>
                    </a:lnTo>
                    <a:lnTo>
                      <a:pt x="749" y="43"/>
                    </a:lnTo>
                    <a:lnTo>
                      <a:pt x="727" y="45"/>
                    </a:lnTo>
                    <a:lnTo>
                      <a:pt x="706" y="48"/>
                    </a:lnTo>
                    <a:lnTo>
                      <a:pt x="685" y="51"/>
                    </a:lnTo>
                    <a:lnTo>
                      <a:pt x="665" y="55"/>
                    </a:lnTo>
                    <a:lnTo>
                      <a:pt x="644" y="59"/>
                    </a:lnTo>
                    <a:lnTo>
                      <a:pt x="623" y="62"/>
                    </a:lnTo>
                    <a:lnTo>
                      <a:pt x="603" y="66"/>
                    </a:lnTo>
                    <a:lnTo>
                      <a:pt x="584" y="69"/>
                    </a:lnTo>
                    <a:lnTo>
                      <a:pt x="564" y="73"/>
                    </a:lnTo>
                    <a:lnTo>
                      <a:pt x="544" y="77"/>
                    </a:lnTo>
                    <a:lnTo>
                      <a:pt x="525" y="81"/>
                    </a:lnTo>
                    <a:lnTo>
                      <a:pt x="506" y="85"/>
                    </a:lnTo>
                    <a:lnTo>
                      <a:pt x="488" y="89"/>
                    </a:lnTo>
                    <a:lnTo>
                      <a:pt x="470" y="94"/>
                    </a:lnTo>
                    <a:lnTo>
                      <a:pt x="452" y="98"/>
                    </a:lnTo>
                    <a:lnTo>
                      <a:pt x="434" y="102"/>
                    </a:lnTo>
                    <a:lnTo>
                      <a:pt x="416" y="107"/>
                    </a:lnTo>
                    <a:lnTo>
                      <a:pt x="399" y="112"/>
                    </a:lnTo>
                    <a:lnTo>
                      <a:pt x="382" y="116"/>
                    </a:lnTo>
                    <a:lnTo>
                      <a:pt x="366" y="121"/>
                    </a:lnTo>
                    <a:lnTo>
                      <a:pt x="350" y="126"/>
                    </a:lnTo>
                    <a:lnTo>
                      <a:pt x="334" y="131"/>
                    </a:lnTo>
                    <a:lnTo>
                      <a:pt x="318" y="136"/>
                    </a:lnTo>
                    <a:lnTo>
                      <a:pt x="302" y="142"/>
                    </a:lnTo>
                    <a:lnTo>
                      <a:pt x="287" y="146"/>
                    </a:lnTo>
                    <a:lnTo>
                      <a:pt x="273" y="151"/>
                    </a:lnTo>
                    <a:lnTo>
                      <a:pt x="258" y="156"/>
                    </a:lnTo>
                    <a:lnTo>
                      <a:pt x="244" y="162"/>
                    </a:lnTo>
                    <a:lnTo>
                      <a:pt x="231" y="167"/>
                    </a:lnTo>
                    <a:lnTo>
                      <a:pt x="218" y="173"/>
                    </a:lnTo>
                    <a:lnTo>
                      <a:pt x="205" y="179"/>
                    </a:lnTo>
                    <a:lnTo>
                      <a:pt x="192" y="184"/>
                    </a:lnTo>
                    <a:lnTo>
                      <a:pt x="181" y="189"/>
                    </a:lnTo>
                    <a:lnTo>
                      <a:pt x="169" y="196"/>
                    </a:lnTo>
                    <a:lnTo>
                      <a:pt x="157" y="201"/>
                    </a:lnTo>
                    <a:lnTo>
                      <a:pt x="146" y="208"/>
                    </a:lnTo>
                    <a:lnTo>
                      <a:pt x="135" y="213"/>
                    </a:lnTo>
                    <a:lnTo>
                      <a:pt x="125" y="219"/>
                    </a:lnTo>
                    <a:lnTo>
                      <a:pt x="115" y="226"/>
                    </a:lnTo>
                    <a:lnTo>
                      <a:pt x="106" y="231"/>
                    </a:lnTo>
                    <a:lnTo>
                      <a:pt x="97" y="237"/>
                    </a:lnTo>
                    <a:lnTo>
                      <a:pt x="88" y="244"/>
                    </a:lnTo>
                    <a:lnTo>
                      <a:pt x="80" y="249"/>
                    </a:lnTo>
                    <a:lnTo>
                      <a:pt x="72" y="255"/>
                    </a:lnTo>
                    <a:lnTo>
                      <a:pt x="64" y="262"/>
                    </a:lnTo>
                    <a:lnTo>
                      <a:pt x="57" y="268"/>
                    </a:lnTo>
                    <a:lnTo>
                      <a:pt x="50" y="275"/>
                    </a:lnTo>
                    <a:lnTo>
                      <a:pt x="44" y="281"/>
                    </a:lnTo>
                    <a:lnTo>
                      <a:pt x="38" y="287"/>
                    </a:lnTo>
                    <a:lnTo>
                      <a:pt x="33" y="294"/>
                    </a:lnTo>
                    <a:lnTo>
                      <a:pt x="27" y="300"/>
                    </a:lnTo>
                    <a:lnTo>
                      <a:pt x="23" y="307"/>
                    </a:lnTo>
                    <a:lnTo>
                      <a:pt x="19" y="313"/>
                    </a:lnTo>
                    <a:lnTo>
                      <a:pt x="15" y="319"/>
                    </a:lnTo>
                    <a:lnTo>
                      <a:pt x="12" y="326"/>
                    </a:lnTo>
                    <a:lnTo>
                      <a:pt x="8" y="332"/>
                    </a:lnTo>
                    <a:lnTo>
                      <a:pt x="6" y="339"/>
                    </a:lnTo>
                    <a:lnTo>
                      <a:pt x="4" y="346"/>
                    </a:lnTo>
                    <a:lnTo>
                      <a:pt x="2" y="352"/>
                    </a:lnTo>
                    <a:lnTo>
                      <a:pt x="1" y="359"/>
                    </a:lnTo>
                    <a:lnTo>
                      <a:pt x="0" y="365"/>
                    </a:lnTo>
                    <a:lnTo>
                      <a:pt x="0" y="372"/>
                    </a:lnTo>
                    <a:lnTo>
                      <a:pt x="0" y="378"/>
                    </a:lnTo>
                    <a:lnTo>
                      <a:pt x="0" y="384"/>
                    </a:lnTo>
                    <a:lnTo>
                      <a:pt x="1" y="392"/>
                    </a:lnTo>
                    <a:lnTo>
                      <a:pt x="2" y="398"/>
                    </a:lnTo>
                    <a:lnTo>
                      <a:pt x="4" y="405"/>
                    </a:lnTo>
                    <a:lnTo>
                      <a:pt x="6" y="411"/>
                    </a:lnTo>
                    <a:lnTo>
                      <a:pt x="8" y="417"/>
                    </a:lnTo>
                    <a:lnTo>
                      <a:pt x="12" y="424"/>
                    </a:lnTo>
                    <a:lnTo>
                      <a:pt x="15" y="430"/>
                    </a:lnTo>
                    <a:lnTo>
                      <a:pt x="19" y="436"/>
                    </a:lnTo>
                    <a:lnTo>
                      <a:pt x="23" y="444"/>
                    </a:lnTo>
                    <a:lnTo>
                      <a:pt x="27" y="450"/>
                    </a:lnTo>
                    <a:lnTo>
                      <a:pt x="33" y="457"/>
                    </a:lnTo>
                    <a:lnTo>
                      <a:pt x="38" y="463"/>
                    </a:lnTo>
                    <a:lnTo>
                      <a:pt x="44" y="469"/>
                    </a:lnTo>
                    <a:lnTo>
                      <a:pt x="50" y="476"/>
                    </a:lnTo>
                    <a:lnTo>
                      <a:pt x="57" y="481"/>
                    </a:lnTo>
                    <a:lnTo>
                      <a:pt x="64" y="488"/>
                    </a:lnTo>
                    <a:lnTo>
                      <a:pt x="72" y="494"/>
                    </a:lnTo>
                    <a:lnTo>
                      <a:pt x="80" y="500"/>
                    </a:lnTo>
                    <a:lnTo>
                      <a:pt x="88" y="507"/>
                    </a:lnTo>
                    <a:lnTo>
                      <a:pt x="97" y="513"/>
                    </a:lnTo>
                    <a:lnTo>
                      <a:pt x="106" y="518"/>
                    </a:lnTo>
                    <a:lnTo>
                      <a:pt x="115" y="525"/>
                    </a:lnTo>
                    <a:lnTo>
                      <a:pt x="125" y="531"/>
                    </a:lnTo>
                    <a:lnTo>
                      <a:pt x="135" y="537"/>
                    </a:lnTo>
                    <a:lnTo>
                      <a:pt x="146" y="543"/>
                    </a:lnTo>
                    <a:lnTo>
                      <a:pt x="157" y="548"/>
                    </a:lnTo>
                    <a:lnTo>
                      <a:pt x="169" y="555"/>
                    </a:lnTo>
                    <a:lnTo>
                      <a:pt x="181" y="560"/>
                    </a:lnTo>
                    <a:lnTo>
                      <a:pt x="192" y="565"/>
                    </a:lnTo>
                    <a:lnTo>
                      <a:pt x="205" y="572"/>
                    </a:lnTo>
                    <a:lnTo>
                      <a:pt x="218" y="577"/>
                    </a:lnTo>
                    <a:lnTo>
                      <a:pt x="231" y="582"/>
                    </a:lnTo>
                    <a:lnTo>
                      <a:pt x="244" y="588"/>
                    </a:lnTo>
                    <a:lnTo>
                      <a:pt x="258" y="593"/>
                    </a:lnTo>
                    <a:lnTo>
                      <a:pt x="273" y="598"/>
                    </a:lnTo>
                    <a:lnTo>
                      <a:pt x="287" y="604"/>
                    </a:lnTo>
                    <a:lnTo>
                      <a:pt x="302" y="609"/>
                    </a:lnTo>
                    <a:lnTo>
                      <a:pt x="318" y="614"/>
                    </a:lnTo>
                    <a:lnTo>
                      <a:pt x="334" y="619"/>
                    </a:lnTo>
                    <a:lnTo>
                      <a:pt x="350" y="624"/>
                    </a:lnTo>
                    <a:lnTo>
                      <a:pt x="366" y="629"/>
                    </a:lnTo>
                    <a:lnTo>
                      <a:pt x="382" y="633"/>
                    </a:lnTo>
                    <a:lnTo>
                      <a:pt x="399" y="638"/>
                    </a:lnTo>
                    <a:lnTo>
                      <a:pt x="416" y="643"/>
                    </a:lnTo>
                    <a:lnTo>
                      <a:pt x="434" y="647"/>
                    </a:lnTo>
                    <a:lnTo>
                      <a:pt x="452" y="652"/>
                    </a:lnTo>
                    <a:lnTo>
                      <a:pt x="470" y="656"/>
                    </a:lnTo>
                    <a:lnTo>
                      <a:pt x="488" y="660"/>
                    </a:lnTo>
                    <a:lnTo>
                      <a:pt x="506" y="664"/>
                    </a:lnTo>
                    <a:lnTo>
                      <a:pt x="525" y="669"/>
                    </a:lnTo>
                    <a:lnTo>
                      <a:pt x="544" y="673"/>
                    </a:lnTo>
                    <a:lnTo>
                      <a:pt x="564" y="677"/>
                    </a:lnTo>
                    <a:lnTo>
                      <a:pt x="584" y="680"/>
                    </a:lnTo>
                    <a:lnTo>
                      <a:pt x="603" y="685"/>
                    </a:lnTo>
                    <a:lnTo>
                      <a:pt x="623" y="688"/>
                    </a:lnTo>
                    <a:lnTo>
                      <a:pt x="643" y="692"/>
                    </a:lnTo>
                    <a:lnTo>
                      <a:pt x="665" y="695"/>
                    </a:lnTo>
                    <a:lnTo>
                      <a:pt x="685" y="698"/>
                    </a:lnTo>
                    <a:lnTo>
                      <a:pt x="706" y="702"/>
                    </a:lnTo>
                    <a:lnTo>
                      <a:pt x="727" y="705"/>
                    </a:lnTo>
                    <a:lnTo>
                      <a:pt x="749" y="708"/>
                    </a:lnTo>
                    <a:lnTo>
                      <a:pt x="771" y="711"/>
                    </a:lnTo>
                    <a:lnTo>
                      <a:pt x="792" y="713"/>
                    </a:lnTo>
                    <a:lnTo>
                      <a:pt x="815" y="716"/>
                    </a:lnTo>
                    <a:lnTo>
                      <a:pt x="837" y="719"/>
                    </a:lnTo>
                    <a:lnTo>
                      <a:pt x="859" y="722"/>
                    </a:lnTo>
                    <a:lnTo>
                      <a:pt x="882" y="724"/>
                    </a:lnTo>
                    <a:lnTo>
                      <a:pt x="904" y="726"/>
                    </a:lnTo>
                    <a:lnTo>
                      <a:pt x="927" y="728"/>
                    </a:lnTo>
                    <a:lnTo>
                      <a:pt x="950" y="730"/>
                    </a:lnTo>
                    <a:lnTo>
                      <a:pt x="973" y="732"/>
                    </a:lnTo>
                    <a:lnTo>
                      <a:pt x="996" y="735"/>
                    </a:lnTo>
                    <a:lnTo>
                      <a:pt x="1020" y="737"/>
                    </a:lnTo>
                    <a:lnTo>
                      <a:pt x="1043" y="738"/>
                    </a:lnTo>
                    <a:lnTo>
                      <a:pt x="1067" y="740"/>
                    </a:lnTo>
                    <a:lnTo>
                      <a:pt x="1090" y="741"/>
                    </a:lnTo>
                    <a:lnTo>
                      <a:pt x="1113" y="742"/>
                    </a:lnTo>
                    <a:lnTo>
                      <a:pt x="1138" y="744"/>
                    </a:lnTo>
                    <a:lnTo>
                      <a:pt x="1161" y="745"/>
                    </a:lnTo>
                    <a:lnTo>
                      <a:pt x="1186" y="746"/>
                    </a:lnTo>
                    <a:lnTo>
                      <a:pt x="1209" y="746"/>
                    </a:lnTo>
                    <a:lnTo>
                      <a:pt x="1234" y="747"/>
                    </a:lnTo>
                    <a:lnTo>
                      <a:pt x="1258" y="748"/>
                    </a:lnTo>
                    <a:lnTo>
                      <a:pt x="1281" y="748"/>
                    </a:lnTo>
                    <a:lnTo>
                      <a:pt x="1306" y="749"/>
                    </a:lnTo>
                    <a:lnTo>
                      <a:pt x="1330" y="749"/>
                    </a:lnTo>
                    <a:lnTo>
                      <a:pt x="1355" y="749"/>
                    </a:lnTo>
                    <a:lnTo>
                      <a:pt x="1378" y="749"/>
                    </a:lnTo>
                    <a:lnTo>
                      <a:pt x="1403" y="749"/>
                    </a:lnTo>
                    <a:lnTo>
                      <a:pt x="1427" y="749"/>
                    </a:lnTo>
                    <a:lnTo>
                      <a:pt x="1452" y="749"/>
                    </a:lnTo>
                    <a:lnTo>
                      <a:pt x="1476" y="748"/>
                    </a:lnTo>
                    <a:lnTo>
                      <a:pt x="1500" y="748"/>
                    </a:lnTo>
                    <a:lnTo>
                      <a:pt x="1524" y="747"/>
                    </a:lnTo>
                    <a:lnTo>
                      <a:pt x="1548" y="747"/>
                    </a:lnTo>
                    <a:lnTo>
                      <a:pt x="1572" y="746"/>
                    </a:lnTo>
                    <a:lnTo>
                      <a:pt x="1596" y="745"/>
                    </a:lnTo>
                    <a:lnTo>
                      <a:pt x="1620" y="744"/>
                    </a:lnTo>
                    <a:lnTo>
                      <a:pt x="1644" y="743"/>
                    </a:lnTo>
                    <a:lnTo>
                      <a:pt x="1668" y="742"/>
                    </a:lnTo>
                    <a:lnTo>
                      <a:pt x="1691" y="740"/>
                    </a:lnTo>
                    <a:lnTo>
                      <a:pt x="1715" y="739"/>
                    </a:lnTo>
                    <a:lnTo>
                      <a:pt x="1739" y="738"/>
                    </a:lnTo>
                    <a:lnTo>
                      <a:pt x="1762" y="736"/>
                    </a:lnTo>
                    <a:lnTo>
                      <a:pt x="1785" y="734"/>
                    </a:lnTo>
                    <a:lnTo>
                      <a:pt x="1808" y="731"/>
                    </a:lnTo>
                    <a:lnTo>
                      <a:pt x="1831" y="729"/>
                    </a:lnTo>
                    <a:lnTo>
                      <a:pt x="1854" y="727"/>
                    </a:lnTo>
                    <a:lnTo>
                      <a:pt x="1877" y="725"/>
                    </a:lnTo>
                    <a:lnTo>
                      <a:pt x="1899" y="723"/>
                    </a:lnTo>
                    <a:lnTo>
                      <a:pt x="1922" y="721"/>
                    </a:lnTo>
                    <a:lnTo>
                      <a:pt x="1944" y="718"/>
                    </a:lnTo>
                    <a:lnTo>
                      <a:pt x="1966" y="715"/>
                    </a:lnTo>
                    <a:lnTo>
                      <a:pt x="1988" y="712"/>
                    </a:lnTo>
                    <a:lnTo>
                      <a:pt x="2010" y="709"/>
                    </a:lnTo>
                    <a:lnTo>
                      <a:pt x="2031" y="707"/>
                    </a:lnTo>
                    <a:lnTo>
                      <a:pt x="2053" y="704"/>
                    </a:lnTo>
                    <a:lnTo>
                      <a:pt x="2074" y="701"/>
                    </a:lnTo>
                    <a:lnTo>
                      <a:pt x="2095" y="696"/>
                    </a:lnTo>
                    <a:lnTo>
                      <a:pt x="2115" y="693"/>
                    </a:lnTo>
                    <a:lnTo>
                      <a:pt x="2136" y="690"/>
                    </a:lnTo>
                    <a:lnTo>
                      <a:pt x="2156" y="687"/>
                    </a:lnTo>
                    <a:lnTo>
                      <a:pt x="2176" y="682"/>
                    </a:lnTo>
                    <a:lnTo>
                      <a:pt x="2196" y="679"/>
                    </a:lnTo>
                    <a:lnTo>
                      <a:pt x="2215" y="675"/>
                    </a:lnTo>
                    <a:lnTo>
                      <a:pt x="2234" y="671"/>
                    </a:lnTo>
                    <a:lnTo>
                      <a:pt x="2254" y="666"/>
                    </a:lnTo>
                    <a:lnTo>
                      <a:pt x="2273" y="662"/>
                    </a:lnTo>
                    <a:lnTo>
                      <a:pt x="2291" y="658"/>
                    </a:lnTo>
                    <a:lnTo>
                      <a:pt x="2309" y="654"/>
                    </a:lnTo>
                    <a:lnTo>
                      <a:pt x="2327" y="649"/>
                    </a:lnTo>
                    <a:lnTo>
                      <a:pt x="2345" y="645"/>
                    </a:lnTo>
                    <a:lnTo>
                      <a:pt x="2362" y="641"/>
                    </a:lnTo>
                    <a:lnTo>
                      <a:pt x="2379" y="636"/>
                    </a:lnTo>
                    <a:lnTo>
                      <a:pt x="2396" y="631"/>
                    </a:lnTo>
                    <a:lnTo>
                      <a:pt x="2412" y="626"/>
                    </a:lnTo>
                    <a:lnTo>
                      <a:pt x="2428" y="622"/>
                    </a:lnTo>
                    <a:lnTo>
                      <a:pt x="2444" y="616"/>
                    </a:lnTo>
                    <a:lnTo>
                      <a:pt x="2460" y="611"/>
                    </a:lnTo>
                    <a:lnTo>
                      <a:pt x="2475" y="606"/>
                    </a:lnTo>
                    <a:lnTo>
                      <a:pt x="2490" y="601"/>
                    </a:lnTo>
                    <a:lnTo>
                      <a:pt x="2504" y="596"/>
                    </a:lnTo>
                    <a:lnTo>
                      <a:pt x="2518" y="591"/>
                    </a:lnTo>
                    <a:lnTo>
                      <a:pt x="2532" y="586"/>
                    </a:lnTo>
                    <a:lnTo>
                      <a:pt x="2545" y="579"/>
                    </a:lnTo>
                    <a:lnTo>
                      <a:pt x="2559" y="574"/>
                    </a:lnTo>
                    <a:lnTo>
                      <a:pt x="2571" y="568"/>
                    </a:lnTo>
                    <a:lnTo>
                      <a:pt x="2583" y="563"/>
                    </a:lnTo>
                    <a:lnTo>
                      <a:pt x="2595" y="557"/>
                    </a:lnTo>
                    <a:lnTo>
                      <a:pt x="2607" y="551"/>
                    </a:lnTo>
                    <a:lnTo>
                      <a:pt x="2618" y="545"/>
                    </a:lnTo>
                    <a:lnTo>
                      <a:pt x="2629" y="540"/>
                    </a:lnTo>
                    <a:lnTo>
                      <a:pt x="2640" y="533"/>
                    </a:lnTo>
                    <a:lnTo>
                      <a:pt x="2649" y="528"/>
                    </a:lnTo>
                    <a:lnTo>
                      <a:pt x="2659" y="522"/>
                    </a:lnTo>
                    <a:lnTo>
                      <a:pt x="2668" y="515"/>
                    </a:lnTo>
                    <a:lnTo>
                      <a:pt x="2678" y="510"/>
                    </a:lnTo>
                    <a:lnTo>
                      <a:pt x="2686" y="504"/>
                    </a:lnTo>
                    <a:lnTo>
                      <a:pt x="2694" y="497"/>
                    </a:lnTo>
                    <a:lnTo>
                      <a:pt x="2701" y="491"/>
                    </a:lnTo>
                    <a:lnTo>
                      <a:pt x="2709" y="484"/>
                    </a:lnTo>
                    <a:lnTo>
                      <a:pt x="2716" y="479"/>
                    </a:lnTo>
                    <a:lnTo>
                      <a:pt x="2723" y="473"/>
                    </a:lnTo>
                    <a:lnTo>
                      <a:pt x="2729" y="466"/>
                    </a:lnTo>
                    <a:lnTo>
                      <a:pt x="2734" y="460"/>
                    </a:lnTo>
                    <a:lnTo>
                      <a:pt x="2740" y="454"/>
                    </a:lnTo>
                    <a:lnTo>
                      <a:pt x="2744" y="447"/>
                    </a:lnTo>
                    <a:lnTo>
                      <a:pt x="2749" y="441"/>
                    </a:lnTo>
                    <a:lnTo>
                      <a:pt x="2752" y="433"/>
                    </a:lnTo>
                    <a:lnTo>
                      <a:pt x="2757" y="427"/>
                    </a:lnTo>
                    <a:lnTo>
                      <a:pt x="2760" y="421"/>
                    </a:lnTo>
                    <a:lnTo>
                      <a:pt x="2762" y="414"/>
                    </a:lnTo>
                    <a:lnTo>
                      <a:pt x="2765" y="408"/>
                    </a:lnTo>
                    <a:lnTo>
                      <a:pt x="2766" y="401"/>
                    </a:lnTo>
                    <a:lnTo>
                      <a:pt x="2768" y="395"/>
                    </a:lnTo>
                    <a:lnTo>
                      <a:pt x="2769" y="389"/>
                    </a:lnTo>
                    <a:lnTo>
                      <a:pt x="2769" y="381"/>
                    </a:lnTo>
                    <a:lnTo>
                      <a:pt x="2769" y="375"/>
                    </a:lnTo>
                    <a:close/>
                  </a:path>
                </a:pathLst>
              </a:custGeom>
              <a:solidFill>
                <a:srgbClr val="F38F80"/>
              </a:solidFill>
              <a:ln w="9525">
                <a:noFill/>
                <a:round/>
                <a:headEnd/>
                <a:tailEnd/>
              </a:ln>
            </p:spPr>
            <p:txBody>
              <a:bodyPr/>
              <a:lstStyle/>
              <a:p>
                <a:endParaRPr lang="ko-KR" altLang="en-US"/>
              </a:p>
            </p:txBody>
          </p:sp>
          <p:sp>
            <p:nvSpPr>
              <p:cNvPr id="3107" name="Freeform 27"/>
              <p:cNvSpPr>
                <a:spLocks/>
              </p:cNvSpPr>
              <p:nvPr/>
            </p:nvSpPr>
            <p:spPr bwMode="auto">
              <a:xfrm>
                <a:off x="688" y="2304"/>
                <a:ext cx="34" cy="22"/>
              </a:xfrm>
              <a:custGeom>
                <a:avLst/>
                <a:gdLst>
                  <a:gd name="T0" fmla="*/ 0 w 211"/>
                  <a:gd name="T1" fmla="*/ 0 h 132"/>
                  <a:gd name="T2" fmla="*/ 0 w 211"/>
                  <a:gd name="T3" fmla="*/ 0 h 132"/>
                  <a:gd name="T4" fmla="*/ 0 w 211"/>
                  <a:gd name="T5" fmla="*/ 0 h 132"/>
                  <a:gd name="T6" fmla="*/ 0 w 211"/>
                  <a:gd name="T7" fmla="*/ 0 h 132"/>
                  <a:gd name="T8" fmla="*/ 0 w 211"/>
                  <a:gd name="T9" fmla="*/ 0 h 132"/>
                  <a:gd name="T10" fmla="*/ 0 w 211"/>
                  <a:gd name="T11" fmla="*/ 0 h 132"/>
                  <a:gd name="T12" fmla="*/ 0 w 211"/>
                  <a:gd name="T13" fmla="*/ 0 h 132"/>
                  <a:gd name="T14" fmla="*/ 0 w 211"/>
                  <a:gd name="T15" fmla="*/ 0 h 132"/>
                  <a:gd name="T16" fmla="*/ 0 w 211"/>
                  <a:gd name="T17" fmla="*/ 0 h 132"/>
                  <a:gd name="T18" fmla="*/ 0 w 211"/>
                  <a:gd name="T19" fmla="*/ 0 h 132"/>
                  <a:gd name="T20" fmla="*/ 0 w 211"/>
                  <a:gd name="T21" fmla="*/ 0 h 132"/>
                  <a:gd name="T22" fmla="*/ 0 w 211"/>
                  <a:gd name="T23" fmla="*/ 0 h 132"/>
                  <a:gd name="T24" fmla="*/ 0 w 211"/>
                  <a:gd name="T25" fmla="*/ 0 h 132"/>
                  <a:gd name="T26" fmla="*/ 0 w 211"/>
                  <a:gd name="T27" fmla="*/ 0 h 132"/>
                  <a:gd name="T28" fmla="*/ 0 w 211"/>
                  <a:gd name="T29" fmla="*/ 0 h 132"/>
                  <a:gd name="T30" fmla="*/ 0 w 211"/>
                  <a:gd name="T31" fmla="*/ 0 h 132"/>
                  <a:gd name="T32" fmla="*/ 0 w 211"/>
                  <a:gd name="T33" fmla="*/ 0 h 132"/>
                  <a:gd name="T34" fmla="*/ 0 w 211"/>
                  <a:gd name="T35" fmla="*/ 0 h 132"/>
                  <a:gd name="T36" fmla="*/ 0 w 211"/>
                  <a:gd name="T37" fmla="*/ 0 h 1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132"/>
                  <a:gd name="T59" fmla="*/ 211 w 211"/>
                  <a:gd name="T60" fmla="*/ 132 h 1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132">
                    <a:moveTo>
                      <a:pt x="0" y="68"/>
                    </a:moveTo>
                    <a:lnTo>
                      <a:pt x="12" y="93"/>
                    </a:lnTo>
                    <a:lnTo>
                      <a:pt x="35" y="108"/>
                    </a:lnTo>
                    <a:lnTo>
                      <a:pt x="56" y="122"/>
                    </a:lnTo>
                    <a:lnTo>
                      <a:pt x="102" y="132"/>
                    </a:lnTo>
                    <a:lnTo>
                      <a:pt x="139" y="127"/>
                    </a:lnTo>
                    <a:lnTo>
                      <a:pt x="176" y="104"/>
                    </a:lnTo>
                    <a:lnTo>
                      <a:pt x="201" y="93"/>
                    </a:lnTo>
                    <a:lnTo>
                      <a:pt x="211" y="80"/>
                    </a:lnTo>
                    <a:lnTo>
                      <a:pt x="194" y="48"/>
                    </a:lnTo>
                    <a:lnTo>
                      <a:pt x="178" y="25"/>
                    </a:lnTo>
                    <a:lnTo>
                      <a:pt x="163" y="11"/>
                    </a:lnTo>
                    <a:lnTo>
                      <a:pt x="137" y="2"/>
                    </a:lnTo>
                    <a:lnTo>
                      <a:pt x="105" y="0"/>
                    </a:lnTo>
                    <a:lnTo>
                      <a:pt x="80" y="2"/>
                    </a:lnTo>
                    <a:lnTo>
                      <a:pt x="48" y="17"/>
                    </a:lnTo>
                    <a:lnTo>
                      <a:pt x="21" y="39"/>
                    </a:lnTo>
                    <a:lnTo>
                      <a:pt x="6" y="51"/>
                    </a:lnTo>
                    <a:lnTo>
                      <a:pt x="0" y="68"/>
                    </a:lnTo>
                    <a:close/>
                  </a:path>
                </a:pathLst>
              </a:custGeom>
              <a:solidFill>
                <a:srgbClr val="C97467"/>
              </a:solidFill>
              <a:ln w="9525">
                <a:noFill/>
                <a:round/>
                <a:headEnd/>
                <a:tailEnd/>
              </a:ln>
            </p:spPr>
            <p:txBody>
              <a:bodyPr/>
              <a:lstStyle/>
              <a:p>
                <a:endParaRPr lang="ko-KR" altLang="en-US"/>
              </a:p>
            </p:txBody>
          </p:sp>
          <p:sp>
            <p:nvSpPr>
              <p:cNvPr id="3108" name="Freeform 28"/>
              <p:cNvSpPr>
                <a:spLocks/>
              </p:cNvSpPr>
              <p:nvPr/>
            </p:nvSpPr>
            <p:spPr bwMode="auto">
              <a:xfrm>
                <a:off x="617" y="1200"/>
                <a:ext cx="185" cy="237"/>
              </a:xfrm>
              <a:custGeom>
                <a:avLst/>
                <a:gdLst>
                  <a:gd name="T0" fmla="*/ 0 w 1145"/>
                  <a:gd name="T1" fmla="*/ 0 h 1390"/>
                  <a:gd name="T2" fmla="*/ 0 w 1145"/>
                  <a:gd name="T3" fmla="*/ 0 h 1390"/>
                  <a:gd name="T4" fmla="*/ 0 w 1145"/>
                  <a:gd name="T5" fmla="*/ 0 h 1390"/>
                  <a:gd name="T6" fmla="*/ 0 w 1145"/>
                  <a:gd name="T7" fmla="*/ 0 h 1390"/>
                  <a:gd name="T8" fmla="*/ 0 w 1145"/>
                  <a:gd name="T9" fmla="*/ 0 h 1390"/>
                  <a:gd name="T10" fmla="*/ 0 w 1145"/>
                  <a:gd name="T11" fmla="*/ 0 h 1390"/>
                  <a:gd name="T12" fmla="*/ 0 w 1145"/>
                  <a:gd name="T13" fmla="*/ 0 h 1390"/>
                  <a:gd name="T14" fmla="*/ 0 w 1145"/>
                  <a:gd name="T15" fmla="*/ 0 h 1390"/>
                  <a:gd name="T16" fmla="*/ 0 w 1145"/>
                  <a:gd name="T17" fmla="*/ 0 h 1390"/>
                  <a:gd name="T18" fmla="*/ 0 w 1145"/>
                  <a:gd name="T19" fmla="*/ 0 h 1390"/>
                  <a:gd name="T20" fmla="*/ 0 w 1145"/>
                  <a:gd name="T21" fmla="*/ 0 h 1390"/>
                  <a:gd name="T22" fmla="*/ 0 w 1145"/>
                  <a:gd name="T23" fmla="*/ 0 h 1390"/>
                  <a:gd name="T24" fmla="*/ 0 w 1145"/>
                  <a:gd name="T25" fmla="*/ 0 h 1390"/>
                  <a:gd name="T26" fmla="*/ 0 w 1145"/>
                  <a:gd name="T27" fmla="*/ 0 h 1390"/>
                  <a:gd name="T28" fmla="*/ 0 w 1145"/>
                  <a:gd name="T29" fmla="*/ 0 h 1390"/>
                  <a:gd name="T30" fmla="*/ 0 w 1145"/>
                  <a:gd name="T31" fmla="*/ 0 h 1390"/>
                  <a:gd name="T32" fmla="*/ 0 w 1145"/>
                  <a:gd name="T33" fmla="*/ 0 h 1390"/>
                  <a:gd name="T34" fmla="*/ 0 w 1145"/>
                  <a:gd name="T35" fmla="*/ 0 h 13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5"/>
                  <a:gd name="T55" fmla="*/ 0 h 1390"/>
                  <a:gd name="T56" fmla="*/ 1145 w 1145"/>
                  <a:gd name="T57" fmla="*/ 1390 h 13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5" h="1390">
                    <a:moveTo>
                      <a:pt x="0" y="0"/>
                    </a:moveTo>
                    <a:lnTo>
                      <a:pt x="31" y="254"/>
                    </a:lnTo>
                    <a:lnTo>
                      <a:pt x="67" y="444"/>
                    </a:lnTo>
                    <a:lnTo>
                      <a:pt x="162" y="700"/>
                    </a:lnTo>
                    <a:lnTo>
                      <a:pt x="294" y="1074"/>
                    </a:lnTo>
                    <a:lnTo>
                      <a:pt x="354" y="1241"/>
                    </a:lnTo>
                    <a:lnTo>
                      <a:pt x="395" y="1309"/>
                    </a:lnTo>
                    <a:lnTo>
                      <a:pt x="442" y="1362"/>
                    </a:lnTo>
                    <a:lnTo>
                      <a:pt x="500" y="1383"/>
                    </a:lnTo>
                    <a:lnTo>
                      <a:pt x="598" y="1390"/>
                    </a:lnTo>
                    <a:lnTo>
                      <a:pt x="628" y="1384"/>
                    </a:lnTo>
                    <a:lnTo>
                      <a:pt x="721" y="1289"/>
                    </a:lnTo>
                    <a:lnTo>
                      <a:pt x="912" y="935"/>
                    </a:lnTo>
                    <a:lnTo>
                      <a:pt x="958" y="817"/>
                    </a:lnTo>
                    <a:lnTo>
                      <a:pt x="1020" y="574"/>
                    </a:lnTo>
                    <a:lnTo>
                      <a:pt x="1090" y="323"/>
                    </a:lnTo>
                    <a:lnTo>
                      <a:pt x="1145" y="0"/>
                    </a:lnTo>
                    <a:lnTo>
                      <a:pt x="0" y="0"/>
                    </a:lnTo>
                    <a:close/>
                  </a:path>
                </a:pathLst>
              </a:custGeom>
              <a:solidFill>
                <a:srgbClr val="E58475"/>
              </a:solidFill>
              <a:ln w="9525">
                <a:noFill/>
                <a:round/>
                <a:headEnd/>
                <a:tailEnd/>
              </a:ln>
            </p:spPr>
            <p:txBody>
              <a:bodyPr/>
              <a:lstStyle/>
              <a:p>
                <a:endParaRPr lang="ko-KR" altLang="en-US"/>
              </a:p>
            </p:txBody>
          </p:sp>
          <p:sp>
            <p:nvSpPr>
              <p:cNvPr id="3109" name="Freeform 29"/>
              <p:cNvSpPr>
                <a:spLocks/>
              </p:cNvSpPr>
              <p:nvPr/>
            </p:nvSpPr>
            <p:spPr bwMode="auto">
              <a:xfrm>
                <a:off x="960" y="1774"/>
                <a:ext cx="22" cy="16"/>
              </a:xfrm>
              <a:custGeom>
                <a:avLst/>
                <a:gdLst>
                  <a:gd name="T0" fmla="*/ 0 w 130"/>
                  <a:gd name="T1" fmla="*/ 0 h 98"/>
                  <a:gd name="T2" fmla="*/ 0 w 130"/>
                  <a:gd name="T3" fmla="*/ 0 h 98"/>
                  <a:gd name="T4" fmla="*/ 0 w 130"/>
                  <a:gd name="T5" fmla="*/ 0 h 98"/>
                  <a:gd name="T6" fmla="*/ 0 w 130"/>
                  <a:gd name="T7" fmla="*/ 0 h 98"/>
                  <a:gd name="T8" fmla="*/ 0 w 130"/>
                  <a:gd name="T9" fmla="*/ 0 h 98"/>
                  <a:gd name="T10" fmla="*/ 0 w 130"/>
                  <a:gd name="T11" fmla="*/ 0 h 98"/>
                  <a:gd name="T12" fmla="*/ 0 w 130"/>
                  <a:gd name="T13" fmla="*/ 0 h 98"/>
                  <a:gd name="T14" fmla="*/ 0 w 130"/>
                  <a:gd name="T15" fmla="*/ 0 h 98"/>
                  <a:gd name="T16" fmla="*/ 0 w 130"/>
                  <a:gd name="T17" fmla="*/ 0 h 98"/>
                  <a:gd name="T18" fmla="*/ 0 w 130"/>
                  <a:gd name="T19" fmla="*/ 0 h 98"/>
                  <a:gd name="T20" fmla="*/ 0 w 130"/>
                  <a:gd name="T21" fmla="*/ 0 h 98"/>
                  <a:gd name="T22" fmla="*/ 0 w 130"/>
                  <a:gd name="T23" fmla="*/ 0 h 98"/>
                  <a:gd name="T24" fmla="*/ 0 w 130"/>
                  <a:gd name="T25" fmla="*/ 0 h 98"/>
                  <a:gd name="T26" fmla="*/ 0 w 130"/>
                  <a:gd name="T27" fmla="*/ 0 h 98"/>
                  <a:gd name="T28" fmla="*/ 0 w 130"/>
                  <a:gd name="T29" fmla="*/ 0 h 98"/>
                  <a:gd name="T30" fmla="*/ 0 w 130"/>
                  <a:gd name="T31" fmla="*/ 0 h 98"/>
                  <a:gd name="T32" fmla="*/ 0 w 130"/>
                  <a:gd name="T33" fmla="*/ 0 h 98"/>
                  <a:gd name="T34" fmla="*/ 0 w 130"/>
                  <a:gd name="T35" fmla="*/ 0 h 98"/>
                  <a:gd name="T36" fmla="*/ 0 w 130"/>
                  <a:gd name="T37" fmla="*/ 0 h 98"/>
                  <a:gd name="T38" fmla="*/ 0 w 130"/>
                  <a:gd name="T39" fmla="*/ 0 h 98"/>
                  <a:gd name="T40" fmla="*/ 0 w 130"/>
                  <a:gd name="T41" fmla="*/ 0 h 98"/>
                  <a:gd name="T42" fmla="*/ 0 w 130"/>
                  <a:gd name="T43" fmla="*/ 0 h 98"/>
                  <a:gd name="T44" fmla="*/ 0 w 130"/>
                  <a:gd name="T45" fmla="*/ 0 h 98"/>
                  <a:gd name="T46" fmla="*/ 0 w 130"/>
                  <a:gd name="T47" fmla="*/ 0 h 98"/>
                  <a:gd name="T48" fmla="*/ 0 w 130"/>
                  <a:gd name="T49" fmla="*/ 0 h 98"/>
                  <a:gd name="T50" fmla="*/ 0 w 130"/>
                  <a:gd name="T51" fmla="*/ 0 h 98"/>
                  <a:gd name="T52" fmla="*/ 0 w 130"/>
                  <a:gd name="T53" fmla="*/ 0 h 98"/>
                  <a:gd name="T54" fmla="*/ 0 w 130"/>
                  <a:gd name="T55" fmla="*/ 0 h 98"/>
                  <a:gd name="T56" fmla="*/ 0 w 130"/>
                  <a:gd name="T57" fmla="*/ 0 h 98"/>
                  <a:gd name="T58" fmla="*/ 0 w 130"/>
                  <a:gd name="T59" fmla="*/ 0 h 98"/>
                  <a:gd name="T60" fmla="*/ 0 w 130"/>
                  <a:gd name="T61" fmla="*/ 0 h 98"/>
                  <a:gd name="T62" fmla="*/ 0 w 130"/>
                  <a:gd name="T63" fmla="*/ 0 h 98"/>
                  <a:gd name="T64" fmla="*/ 0 w 130"/>
                  <a:gd name="T65" fmla="*/ 0 h 98"/>
                  <a:gd name="T66" fmla="*/ 0 w 130"/>
                  <a:gd name="T67" fmla="*/ 0 h 98"/>
                  <a:gd name="T68" fmla="*/ 0 w 130"/>
                  <a:gd name="T69" fmla="*/ 0 h 98"/>
                  <a:gd name="T70" fmla="*/ 0 w 130"/>
                  <a:gd name="T71" fmla="*/ 0 h 98"/>
                  <a:gd name="T72" fmla="*/ 0 w 130"/>
                  <a:gd name="T73" fmla="*/ 0 h 98"/>
                  <a:gd name="T74" fmla="*/ 0 w 130"/>
                  <a:gd name="T75" fmla="*/ 0 h 98"/>
                  <a:gd name="T76" fmla="*/ 0 w 130"/>
                  <a:gd name="T77" fmla="*/ 0 h 98"/>
                  <a:gd name="T78" fmla="*/ 0 w 130"/>
                  <a:gd name="T79" fmla="*/ 0 h 98"/>
                  <a:gd name="T80" fmla="*/ 0 w 130"/>
                  <a:gd name="T81" fmla="*/ 0 h 98"/>
                  <a:gd name="T82" fmla="*/ 0 w 130"/>
                  <a:gd name="T83" fmla="*/ 0 h 98"/>
                  <a:gd name="T84" fmla="*/ 0 w 130"/>
                  <a:gd name="T85" fmla="*/ 0 h 98"/>
                  <a:gd name="T86" fmla="*/ 0 w 130"/>
                  <a:gd name="T87" fmla="*/ 0 h 98"/>
                  <a:gd name="T88" fmla="*/ 0 w 130"/>
                  <a:gd name="T89" fmla="*/ 0 h 98"/>
                  <a:gd name="T90" fmla="*/ 0 w 130"/>
                  <a:gd name="T91" fmla="*/ 0 h 98"/>
                  <a:gd name="T92" fmla="*/ 0 w 130"/>
                  <a:gd name="T93" fmla="*/ 0 h 98"/>
                  <a:gd name="T94" fmla="*/ 0 w 130"/>
                  <a:gd name="T95" fmla="*/ 0 h 98"/>
                  <a:gd name="T96" fmla="*/ 0 w 130"/>
                  <a:gd name="T97" fmla="*/ 0 h 98"/>
                  <a:gd name="T98" fmla="*/ 0 w 130"/>
                  <a:gd name="T99" fmla="*/ 0 h 98"/>
                  <a:gd name="T100" fmla="*/ 0 w 130"/>
                  <a:gd name="T101" fmla="*/ 0 h 98"/>
                  <a:gd name="T102" fmla="*/ 0 w 130"/>
                  <a:gd name="T103" fmla="*/ 0 h 98"/>
                  <a:gd name="T104" fmla="*/ 0 w 130"/>
                  <a:gd name="T105" fmla="*/ 0 h 98"/>
                  <a:gd name="T106" fmla="*/ 0 w 130"/>
                  <a:gd name="T107" fmla="*/ 0 h 98"/>
                  <a:gd name="T108" fmla="*/ 0 w 130"/>
                  <a:gd name="T109" fmla="*/ 0 h 98"/>
                  <a:gd name="T110" fmla="*/ 0 w 130"/>
                  <a:gd name="T111" fmla="*/ 0 h 98"/>
                  <a:gd name="T112" fmla="*/ 0 w 130"/>
                  <a:gd name="T113" fmla="*/ 0 h 98"/>
                  <a:gd name="T114" fmla="*/ 0 w 130"/>
                  <a:gd name="T115" fmla="*/ 0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0"/>
                  <a:gd name="T175" fmla="*/ 0 h 98"/>
                  <a:gd name="T176" fmla="*/ 130 w 130"/>
                  <a:gd name="T177" fmla="*/ 98 h 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0" h="98">
                    <a:moveTo>
                      <a:pt x="130" y="49"/>
                    </a:moveTo>
                    <a:lnTo>
                      <a:pt x="130" y="48"/>
                    </a:lnTo>
                    <a:lnTo>
                      <a:pt x="130" y="46"/>
                    </a:lnTo>
                    <a:lnTo>
                      <a:pt x="130" y="44"/>
                    </a:lnTo>
                    <a:lnTo>
                      <a:pt x="129" y="42"/>
                    </a:lnTo>
                    <a:lnTo>
                      <a:pt x="129" y="40"/>
                    </a:lnTo>
                    <a:lnTo>
                      <a:pt x="128" y="38"/>
                    </a:lnTo>
                    <a:lnTo>
                      <a:pt x="128" y="37"/>
                    </a:lnTo>
                    <a:lnTo>
                      <a:pt x="126" y="35"/>
                    </a:lnTo>
                    <a:lnTo>
                      <a:pt x="126" y="34"/>
                    </a:lnTo>
                    <a:lnTo>
                      <a:pt x="125" y="32"/>
                    </a:lnTo>
                    <a:lnTo>
                      <a:pt x="124" y="30"/>
                    </a:lnTo>
                    <a:lnTo>
                      <a:pt x="123" y="29"/>
                    </a:lnTo>
                    <a:lnTo>
                      <a:pt x="122" y="27"/>
                    </a:lnTo>
                    <a:lnTo>
                      <a:pt x="121" y="25"/>
                    </a:lnTo>
                    <a:lnTo>
                      <a:pt x="120" y="24"/>
                    </a:lnTo>
                    <a:lnTo>
                      <a:pt x="119" y="22"/>
                    </a:lnTo>
                    <a:lnTo>
                      <a:pt x="118" y="21"/>
                    </a:lnTo>
                    <a:lnTo>
                      <a:pt x="117" y="19"/>
                    </a:lnTo>
                    <a:lnTo>
                      <a:pt x="115" y="18"/>
                    </a:lnTo>
                    <a:lnTo>
                      <a:pt x="114" y="17"/>
                    </a:lnTo>
                    <a:lnTo>
                      <a:pt x="112" y="16"/>
                    </a:lnTo>
                    <a:lnTo>
                      <a:pt x="111" y="14"/>
                    </a:lnTo>
                    <a:lnTo>
                      <a:pt x="108" y="13"/>
                    </a:lnTo>
                    <a:lnTo>
                      <a:pt x="106" y="12"/>
                    </a:lnTo>
                    <a:lnTo>
                      <a:pt x="105" y="11"/>
                    </a:lnTo>
                    <a:lnTo>
                      <a:pt x="103" y="9"/>
                    </a:lnTo>
                    <a:lnTo>
                      <a:pt x="101" y="8"/>
                    </a:lnTo>
                    <a:lnTo>
                      <a:pt x="99" y="7"/>
                    </a:lnTo>
                    <a:lnTo>
                      <a:pt x="98" y="6"/>
                    </a:lnTo>
                    <a:lnTo>
                      <a:pt x="96" y="6"/>
                    </a:lnTo>
                    <a:lnTo>
                      <a:pt x="94" y="5"/>
                    </a:lnTo>
                    <a:lnTo>
                      <a:pt x="91" y="4"/>
                    </a:lnTo>
                    <a:lnTo>
                      <a:pt x="89" y="3"/>
                    </a:lnTo>
                    <a:lnTo>
                      <a:pt x="87" y="3"/>
                    </a:lnTo>
                    <a:lnTo>
                      <a:pt x="84" y="2"/>
                    </a:lnTo>
                    <a:lnTo>
                      <a:pt x="82" y="2"/>
                    </a:lnTo>
                    <a:lnTo>
                      <a:pt x="80" y="1"/>
                    </a:lnTo>
                    <a:lnTo>
                      <a:pt x="78" y="1"/>
                    </a:lnTo>
                    <a:lnTo>
                      <a:pt x="75" y="1"/>
                    </a:lnTo>
                    <a:lnTo>
                      <a:pt x="73" y="1"/>
                    </a:lnTo>
                    <a:lnTo>
                      <a:pt x="71" y="0"/>
                    </a:lnTo>
                    <a:lnTo>
                      <a:pt x="68" y="0"/>
                    </a:lnTo>
                    <a:lnTo>
                      <a:pt x="66" y="0"/>
                    </a:lnTo>
                    <a:lnTo>
                      <a:pt x="64" y="0"/>
                    </a:lnTo>
                    <a:lnTo>
                      <a:pt x="62" y="0"/>
                    </a:lnTo>
                    <a:lnTo>
                      <a:pt x="59" y="0"/>
                    </a:lnTo>
                    <a:lnTo>
                      <a:pt x="56" y="1"/>
                    </a:lnTo>
                    <a:lnTo>
                      <a:pt x="54" y="1"/>
                    </a:lnTo>
                    <a:lnTo>
                      <a:pt x="52" y="1"/>
                    </a:lnTo>
                    <a:lnTo>
                      <a:pt x="50" y="1"/>
                    </a:lnTo>
                    <a:lnTo>
                      <a:pt x="48" y="2"/>
                    </a:lnTo>
                    <a:lnTo>
                      <a:pt x="46" y="2"/>
                    </a:lnTo>
                    <a:lnTo>
                      <a:pt x="44" y="3"/>
                    </a:lnTo>
                    <a:lnTo>
                      <a:pt x="41" y="3"/>
                    </a:lnTo>
                    <a:lnTo>
                      <a:pt x="39" y="4"/>
                    </a:lnTo>
                    <a:lnTo>
                      <a:pt x="37" y="5"/>
                    </a:lnTo>
                    <a:lnTo>
                      <a:pt x="35" y="6"/>
                    </a:lnTo>
                    <a:lnTo>
                      <a:pt x="33" y="6"/>
                    </a:lnTo>
                    <a:lnTo>
                      <a:pt x="31" y="7"/>
                    </a:lnTo>
                    <a:lnTo>
                      <a:pt x="29" y="8"/>
                    </a:lnTo>
                    <a:lnTo>
                      <a:pt x="27" y="9"/>
                    </a:lnTo>
                    <a:lnTo>
                      <a:pt x="24" y="11"/>
                    </a:lnTo>
                    <a:lnTo>
                      <a:pt x="23" y="12"/>
                    </a:lnTo>
                    <a:lnTo>
                      <a:pt x="21" y="13"/>
                    </a:lnTo>
                    <a:lnTo>
                      <a:pt x="20" y="14"/>
                    </a:lnTo>
                    <a:lnTo>
                      <a:pt x="18" y="16"/>
                    </a:lnTo>
                    <a:lnTo>
                      <a:pt x="16" y="17"/>
                    </a:lnTo>
                    <a:lnTo>
                      <a:pt x="15" y="18"/>
                    </a:lnTo>
                    <a:lnTo>
                      <a:pt x="14" y="19"/>
                    </a:lnTo>
                    <a:lnTo>
                      <a:pt x="12" y="21"/>
                    </a:lnTo>
                    <a:lnTo>
                      <a:pt x="11" y="22"/>
                    </a:lnTo>
                    <a:lnTo>
                      <a:pt x="10" y="24"/>
                    </a:lnTo>
                    <a:lnTo>
                      <a:pt x="8" y="25"/>
                    </a:lnTo>
                    <a:lnTo>
                      <a:pt x="7" y="27"/>
                    </a:lnTo>
                    <a:lnTo>
                      <a:pt x="6" y="29"/>
                    </a:lnTo>
                    <a:lnTo>
                      <a:pt x="5" y="30"/>
                    </a:lnTo>
                    <a:lnTo>
                      <a:pt x="4" y="32"/>
                    </a:lnTo>
                    <a:lnTo>
                      <a:pt x="4" y="34"/>
                    </a:lnTo>
                    <a:lnTo>
                      <a:pt x="3" y="35"/>
                    </a:lnTo>
                    <a:lnTo>
                      <a:pt x="2" y="37"/>
                    </a:lnTo>
                    <a:lnTo>
                      <a:pt x="2" y="38"/>
                    </a:lnTo>
                    <a:lnTo>
                      <a:pt x="1" y="40"/>
                    </a:lnTo>
                    <a:lnTo>
                      <a:pt x="1" y="42"/>
                    </a:lnTo>
                    <a:lnTo>
                      <a:pt x="1" y="44"/>
                    </a:lnTo>
                    <a:lnTo>
                      <a:pt x="0" y="46"/>
                    </a:lnTo>
                    <a:lnTo>
                      <a:pt x="0" y="48"/>
                    </a:lnTo>
                    <a:lnTo>
                      <a:pt x="0" y="49"/>
                    </a:lnTo>
                    <a:lnTo>
                      <a:pt x="0" y="51"/>
                    </a:lnTo>
                    <a:lnTo>
                      <a:pt x="0" y="53"/>
                    </a:lnTo>
                    <a:lnTo>
                      <a:pt x="1" y="54"/>
                    </a:lnTo>
                    <a:lnTo>
                      <a:pt x="1" y="56"/>
                    </a:lnTo>
                    <a:lnTo>
                      <a:pt x="1" y="58"/>
                    </a:lnTo>
                    <a:lnTo>
                      <a:pt x="2" y="60"/>
                    </a:lnTo>
                    <a:lnTo>
                      <a:pt x="2" y="62"/>
                    </a:lnTo>
                    <a:lnTo>
                      <a:pt x="3" y="63"/>
                    </a:lnTo>
                    <a:lnTo>
                      <a:pt x="4" y="65"/>
                    </a:lnTo>
                    <a:lnTo>
                      <a:pt x="4" y="67"/>
                    </a:lnTo>
                    <a:lnTo>
                      <a:pt x="5" y="68"/>
                    </a:lnTo>
                    <a:lnTo>
                      <a:pt x="6" y="70"/>
                    </a:lnTo>
                    <a:lnTo>
                      <a:pt x="7" y="71"/>
                    </a:lnTo>
                    <a:lnTo>
                      <a:pt x="8" y="73"/>
                    </a:lnTo>
                    <a:lnTo>
                      <a:pt x="10" y="74"/>
                    </a:lnTo>
                    <a:lnTo>
                      <a:pt x="11" y="75"/>
                    </a:lnTo>
                    <a:lnTo>
                      <a:pt x="12" y="78"/>
                    </a:lnTo>
                    <a:lnTo>
                      <a:pt x="14" y="79"/>
                    </a:lnTo>
                    <a:lnTo>
                      <a:pt x="15" y="80"/>
                    </a:lnTo>
                    <a:lnTo>
                      <a:pt x="16" y="82"/>
                    </a:lnTo>
                    <a:lnTo>
                      <a:pt x="18" y="83"/>
                    </a:lnTo>
                    <a:lnTo>
                      <a:pt x="20" y="84"/>
                    </a:lnTo>
                    <a:lnTo>
                      <a:pt x="21" y="85"/>
                    </a:lnTo>
                    <a:lnTo>
                      <a:pt x="23" y="86"/>
                    </a:lnTo>
                    <a:lnTo>
                      <a:pt x="24" y="87"/>
                    </a:lnTo>
                    <a:lnTo>
                      <a:pt x="27" y="88"/>
                    </a:lnTo>
                    <a:lnTo>
                      <a:pt x="29" y="89"/>
                    </a:lnTo>
                    <a:lnTo>
                      <a:pt x="31" y="90"/>
                    </a:lnTo>
                    <a:lnTo>
                      <a:pt x="33" y="91"/>
                    </a:lnTo>
                    <a:lnTo>
                      <a:pt x="35" y="93"/>
                    </a:lnTo>
                    <a:lnTo>
                      <a:pt x="37" y="94"/>
                    </a:lnTo>
                    <a:lnTo>
                      <a:pt x="39" y="94"/>
                    </a:lnTo>
                    <a:lnTo>
                      <a:pt x="41" y="95"/>
                    </a:lnTo>
                    <a:lnTo>
                      <a:pt x="44" y="96"/>
                    </a:lnTo>
                    <a:lnTo>
                      <a:pt x="46" y="96"/>
                    </a:lnTo>
                    <a:lnTo>
                      <a:pt x="48" y="97"/>
                    </a:lnTo>
                    <a:lnTo>
                      <a:pt x="50" y="97"/>
                    </a:lnTo>
                    <a:lnTo>
                      <a:pt x="52" y="97"/>
                    </a:lnTo>
                    <a:lnTo>
                      <a:pt x="54" y="98"/>
                    </a:lnTo>
                    <a:lnTo>
                      <a:pt x="56" y="98"/>
                    </a:lnTo>
                    <a:lnTo>
                      <a:pt x="59" y="98"/>
                    </a:lnTo>
                    <a:lnTo>
                      <a:pt x="62" y="98"/>
                    </a:lnTo>
                    <a:lnTo>
                      <a:pt x="64" y="98"/>
                    </a:lnTo>
                    <a:lnTo>
                      <a:pt x="66" y="98"/>
                    </a:lnTo>
                    <a:lnTo>
                      <a:pt x="68" y="98"/>
                    </a:lnTo>
                    <a:lnTo>
                      <a:pt x="71" y="98"/>
                    </a:lnTo>
                    <a:lnTo>
                      <a:pt x="73" y="98"/>
                    </a:lnTo>
                    <a:lnTo>
                      <a:pt x="75" y="98"/>
                    </a:lnTo>
                    <a:lnTo>
                      <a:pt x="78" y="97"/>
                    </a:lnTo>
                    <a:lnTo>
                      <a:pt x="80" y="97"/>
                    </a:lnTo>
                    <a:lnTo>
                      <a:pt x="82" y="97"/>
                    </a:lnTo>
                    <a:lnTo>
                      <a:pt x="84" y="96"/>
                    </a:lnTo>
                    <a:lnTo>
                      <a:pt x="87" y="96"/>
                    </a:lnTo>
                    <a:lnTo>
                      <a:pt x="89" y="95"/>
                    </a:lnTo>
                    <a:lnTo>
                      <a:pt x="91" y="94"/>
                    </a:lnTo>
                    <a:lnTo>
                      <a:pt x="94" y="94"/>
                    </a:lnTo>
                    <a:lnTo>
                      <a:pt x="96" y="93"/>
                    </a:lnTo>
                    <a:lnTo>
                      <a:pt x="98" y="91"/>
                    </a:lnTo>
                    <a:lnTo>
                      <a:pt x="99" y="90"/>
                    </a:lnTo>
                    <a:lnTo>
                      <a:pt x="101" y="89"/>
                    </a:lnTo>
                    <a:lnTo>
                      <a:pt x="103" y="88"/>
                    </a:lnTo>
                    <a:lnTo>
                      <a:pt x="105" y="87"/>
                    </a:lnTo>
                    <a:lnTo>
                      <a:pt x="106" y="86"/>
                    </a:lnTo>
                    <a:lnTo>
                      <a:pt x="108" y="85"/>
                    </a:lnTo>
                    <a:lnTo>
                      <a:pt x="111" y="84"/>
                    </a:lnTo>
                    <a:lnTo>
                      <a:pt x="112" y="83"/>
                    </a:lnTo>
                    <a:lnTo>
                      <a:pt x="114" y="82"/>
                    </a:lnTo>
                    <a:lnTo>
                      <a:pt x="115" y="80"/>
                    </a:lnTo>
                    <a:lnTo>
                      <a:pt x="117" y="79"/>
                    </a:lnTo>
                    <a:lnTo>
                      <a:pt x="118" y="78"/>
                    </a:lnTo>
                    <a:lnTo>
                      <a:pt x="119" y="75"/>
                    </a:lnTo>
                    <a:lnTo>
                      <a:pt x="120" y="74"/>
                    </a:lnTo>
                    <a:lnTo>
                      <a:pt x="121" y="73"/>
                    </a:lnTo>
                    <a:lnTo>
                      <a:pt x="122" y="71"/>
                    </a:lnTo>
                    <a:lnTo>
                      <a:pt x="123" y="70"/>
                    </a:lnTo>
                    <a:lnTo>
                      <a:pt x="124" y="68"/>
                    </a:lnTo>
                    <a:lnTo>
                      <a:pt x="125" y="67"/>
                    </a:lnTo>
                    <a:lnTo>
                      <a:pt x="126" y="65"/>
                    </a:lnTo>
                    <a:lnTo>
                      <a:pt x="126" y="63"/>
                    </a:lnTo>
                    <a:lnTo>
                      <a:pt x="128" y="62"/>
                    </a:lnTo>
                    <a:lnTo>
                      <a:pt x="128" y="60"/>
                    </a:lnTo>
                    <a:lnTo>
                      <a:pt x="129" y="58"/>
                    </a:lnTo>
                    <a:lnTo>
                      <a:pt x="129" y="56"/>
                    </a:lnTo>
                    <a:lnTo>
                      <a:pt x="130" y="54"/>
                    </a:lnTo>
                    <a:lnTo>
                      <a:pt x="130" y="53"/>
                    </a:lnTo>
                    <a:lnTo>
                      <a:pt x="130" y="51"/>
                    </a:lnTo>
                    <a:lnTo>
                      <a:pt x="130" y="49"/>
                    </a:lnTo>
                    <a:close/>
                  </a:path>
                </a:pathLst>
              </a:custGeom>
              <a:solidFill>
                <a:srgbClr val="B55A4C"/>
              </a:solidFill>
              <a:ln w="9525">
                <a:noFill/>
                <a:round/>
                <a:headEnd/>
                <a:tailEnd/>
              </a:ln>
            </p:spPr>
            <p:txBody>
              <a:bodyPr/>
              <a:lstStyle/>
              <a:p>
                <a:endParaRPr lang="ko-KR" altLang="en-US"/>
              </a:p>
            </p:txBody>
          </p:sp>
          <p:sp>
            <p:nvSpPr>
              <p:cNvPr id="3110" name="Freeform 30"/>
              <p:cNvSpPr>
                <a:spLocks/>
              </p:cNvSpPr>
              <p:nvPr/>
            </p:nvSpPr>
            <p:spPr bwMode="auto">
              <a:xfrm>
                <a:off x="671" y="2303"/>
                <a:ext cx="66" cy="20"/>
              </a:xfrm>
              <a:custGeom>
                <a:avLst/>
                <a:gdLst>
                  <a:gd name="T0" fmla="*/ 0 w 407"/>
                  <a:gd name="T1" fmla="*/ 0 h 114"/>
                  <a:gd name="T2" fmla="*/ 0 w 407"/>
                  <a:gd name="T3" fmla="*/ 0 h 114"/>
                  <a:gd name="T4" fmla="*/ 0 w 407"/>
                  <a:gd name="T5" fmla="*/ 0 h 114"/>
                  <a:gd name="T6" fmla="*/ 0 w 407"/>
                  <a:gd name="T7" fmla="*/ 0 h 114"/>
                  <a:gd name="T8" fmla="*/ 0 w 407"/>
                  <a:gd name="T9" fmla="*/ 0 h 114"/>
                  <a:gd name="T10" fmla="*/ 0 w 407"/>
                  <a:gd name="T11" fmla="*/ 0 h 114"/>
                  <a:gd name="T12" fmla="*/ 0 w 407"/>
                  <a:gd name="T13" fmla="*/ 0 h 114"/>
                  <a:gd name="T14" fmla="*/ 0 w 407"/>
                  <a:gd name="T15" fmla="*/ 0 h 114"/>
                  <a:gd name="T16" fmla="*/ 0 w 407"/>
                  <a:gd name="T17" fmla="*/ 0 h 114"/>
                  <a:gd name="T18" fmla="*/ 0 w 407"/>
                  <a:gd name="T19" fmla="*/ 0 h 114"/>
                  <a:gd name="T20" fmla="*/ 0 w 407"/>
                  <a:gd name="T21" fmla="*/ 0 h 114"/>
                  <a:gd name="T22" fmla="*/ 0 w 407"/>
                  <a:gd name="T23" fmla="*/ 0 h 114"/>
                  <a:gd name="T24" fmla="*/ 0 w 407"/>
                  <a:gd name="T25" fmla="*/ 0 h 114"/>
                  <a:gd name="T26" fmla="*/ 0 w 407"/>
                  <a:gd name="T27" fmla="*/ 0 h 114"/>
                  <a:gd name="T28" fmla="*/ 0 w 407"/>
                  <a:gd name="T29" fmla="*/ 0 h 114"/>
                  <a:gd name="T30" fmla="*/ 0 w 407"/>
                  <a:gd name="T31" fmla="*/ 0 h 114"/>
                  <a:gd name="T32" fmla="*/ 0 w 407"/>
                  <a:gd name="T33" fmla="*/ 0 h 114"/>
                  <a:gd name="T34" fmla="*/ 0 w 407"/>
                  <a:gd name="T35" fmla="*/ 0 h 114"/>
                  <a:gd name="T36" fmla="*/ 0 w 407"/>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7"/>
                  <a:gd name="T58" fmla="*/ 0 h 114"/>
                  <a:gd name="T59" fmla="*/ 407 w 407"/>
                  <a:gd name="T60" fmla="*/ 114 h 1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7" h="114">
                    <a:moveTo>
                      <a:pt x="0" y="89"/>
                    </a:moveTo>
                    <a:lnTo>
                      <a:pt x="23" y="91"/>
                    </a:lnTo>
                    <a:lnTo>
                      <a:pt x="47" y="88"/>
                    </a:lnTo>
                    <a:lnTo>
                      <a:pt x="81" y="74"/>
                    </a:lnTo>
                    <a:lnTo>
                      <a:pt x="113" y="49"/>
                    </a:lnTo>
                    <a:lnTo>
                      <a:pt x="144" y="25"/>
                    </a:lnTo>
                    <a:lnTo>
                      <a:pt x="165" y="13"/>
                    </a:lnTo>
                    <a:lnTo>
                      <a:pt x="189" y="2"/>
                    </a:lnTo>
                    <a:lnTo>
                      <a:pt x="213" y="0"/>
                    </a:lnTo>
                    <a:lnTo>
                      <a:pt x="234" y="4"/>
                    </a:lnTo>
                    <a:lnTo>
                      <a:pt x="259" y="13"/>
                    </a:lnTo>
                    <a:lnTo>
                      <a:pt x="275" y="30"/>
                    </a:lnTo>
                    <a:lnTo>
                      <a:pt x="290" y="51"/>
                    </a:lnTo>
                    <a:lnTo>
                      <a:pt x="305" y="74"/>
                    </a:lnTo>
                    <a:lnTo>
                      <a:pt x="326" y="93"/>
                    </a:lnTo>
                    <a:lnTo>
                      <a:pt x="351" y="106"/>
                    </a:lnTo>
                    <a:lnTo>
                      <a:pt x="375" y="112"/>
                    </a:lnTo>
                    <a:lnTo>
                      <a:pt x="397" y="114"/>
                    </a:lnTo>
                    <a:lnTo>
                      <a:pt x="407" y="114"/>
                    </a:lnTo>
                  </a:path>
                </a:pathLst>
              </a:custGeom>
              <a:noFill/>
              <a:ln w="11113">
                <a:solidFill>
                  <a:srgbClr val="A95347"/>
                </a:solidFill>
                <a:round/>
                <a:headEnd/>
                <a:tailEnd/>
              </a:ln>
            </p:spPr>
            <p:txBody>
              <a:bodyPr/>
              <a:lstStyle/>
              <a:p>
                <a:endParaRPr lang="ko-KR" altLang="en-US"/>
              </a:p>
            </p:txBody>
          </p:sp>
          <p:sp>
            <p:nvSpPr>
              <p:cNvPr id="3111" name="Freeform 31"/>
              <p:cNvSpPr>
                <a:spLocks/>
              </p:cNvSpPr>
              <p:nvPr/>
            </p:nvSpPr>
            <p:spPr bwMode="auto">
              <a:xfrm>
                <a:off x="337" y="1769"/>
                <a:ext cx="3" cy="137"/>
              </a:xfrm>
              <a:custGeom>
                <a:avLst/>
                <a:gdLst>
                  <a:gd name="T0" fmla="*/ 0 w 27"/>
                  <a:gd name="T1" fmla="*/ 0 h 808"/>
                  <a:gd name="T2" fmla="*/ 0 w 27"/>
                  <a:gd name="T3" fmla="*/ 0 h 808"/>
                  <a:gd name="T4" fmla="*/ 0 w 27"/>
                  <a:gd name="T5" fmla="*/ 0 h 808"/>
                  <a:gd name="T6" fmla="*/ 0 w 27"/>
                  <a:gd name="T7" fmla="*/ 0 h 808"/>
                  <a:gd name="T8" fmla="*/ 0 w 27"/>
                  <a:gd name="T9" fmla="*/ 0 h 808"/>
                  <a:gd name="T10" fmla="*/ 0 w 27"/>
                  <a:gd name="T11" fmla="*/ 0 h 808"/>
                  <a:gd name="T12" fmla="*/ 0 w 27"/>
                  <a:gd name="T13" fmla="*/ 0 h 808"/>
                  <a:gd name="T14" fmla="*/ 0 60000 65536"/>
                  <a:gd name="T15" fmla="*/ 0 60000 65536"/>
                  <a:gd name="T16" fmla="*/ 0 60000 65536"/>
                  <a:gd name="T17" fmla="*/ 0 60000 65536"/>
                  <a:gd name="T18" fmla="*/ 0 60000 65536"/>
                  <a:gd name="T19" fmla="*/ 0 60000 65536"/>
                  <a:gd name="T20" fmla="*/ 0 60000 65536"/>
                  <a:gd name="T21" fmla="*/ 0 w 27"/>
                  <a:gd name="T22" fmla="*/ 0 h 808"/>
                  <a:gd name="T23" fmla="*/ 27 w 27"/>
                  <a:gd name="T24" fmla="*/ 808 h 8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808">
                    <a:moveTo>
                      <a:pt x="4" y="808"/>
                    </a:moveTo>
                    <a:lnTo>
                      <a:pt x="0" y="619"/>
                    </a:lnTo>
                    <a:lnTo>
                      <a:pt x="21" y="399"/>
                    </a:lnTo>
                    <a:lnTo>
                      <a:pt x="12" y="263"/>
                    </a:lnTo>
                    <a:lnTo>
                      <a:pt x="27" y="193"/>
                    </a:lnTo>
                    <a:lnTo>
                      <a:pt x="13" y="102"/>
                    </a:lnTo>
                    <a:lnTo>
                      <a:pt x="8" y="0"/>
                    </a:lnTo>
                  </a:path>
                </a:pathLst>
              </a:custGeom>
              <a:noFill/>
              <a:ln w="9525">
                <a:solidFill>
                  <a:srgbClr val="A95347"/>
                </a:solidFill>
                <a:round/>
                <a:headEnd/>
                <a:tailEnd/>
              </a:ln>
            </p:spPr>
            <p:txBody>
              <a:bodyPr/>
              <a:lstStyle/>
              <a:p>
                <a:endParaRPr lang="ko-KR" altLang="en-US"/>
              </a:p>
            </p:txBody>
          </p:sp>
          <p:sp>
            <p:nvSpPr>
              <p:cNvPr id="3112" name="Freeform 32"/>
              <p:cNvSpPr>
                <a:spLocks/>
              </p:cNvSpPr>
              <p:nvPr/>
            </p:nvSpPr>
            <p:spPr bwMode="auto">
              <a:xfrm>
                <a:off x="308" y="1694"/>
                <a:ext cx="52" cy="124"/>
              </a:xfrm>
              <a:custGeom>
                <a:avLst/>
                <a:gdLst>
                  <a:gd name="T0" fmla="*/ 0 w 316"/>
                  <a:gd name="T1" fmla="*/ 0 h 728"/>
                  <a:gd name="T2" fmla="*/ 0 w 316"/>
                  <a:gd name="T3" fmla="*/ 0 h 728"/>
                  <a:gd name="T4" fmla="*/ 0 w 316"/>
                  <a:gd name="T5" fmla="*/ 0 h 728"/>
                  <a:gd name="T6" fmla="*/ 0 w 316"/>
                  <a:gd name="T7" fmla="*/ 0 h 728"/>
                  <a:gd name="T8" fmla="*/ 0 w 316"/>
                  <a:gd name="T9" fmla="*/ 0 h 728"/>
                  <a:gd name="T10" fmla="*/ 0 w 316"/>
                  <a:gd name="T11" fmla="*/ 0 h 728"/>
                  <a:gd name="T12" fmla="*/ 0 w 316"/>
                  <a:gd name="T13" fmla="*/ 0 h 728"/>
                  <a:gd name="T14" fmla="*/ 0 w 316"/>
                  <a:gd name="T15" fmla="*/ 0 h 728"/>
                  <a:gd name="T16" fmla="*/ 0 w 316"/>
                  <a:gd name="T17" fmla="*/ 0 h 728"/>
                  <a:gd name="T18" fmla="*/ 0 w 316"/>
                  <a:gd name="T19" fmla="*/ 0 h 728"/>
                  <a:gd name="T20" fmla="*/ 0 w 316"/>
                  <a:gd name="T21" fmla="*/ 0 h 728"/>
                  <a:gd name="T22" fmla="*/ 0 w 316"/>
                  <a:gd name="T23" fmla="*/ 0 h 728"/>
                  <a:gd name="T24" fmla="*/ 0 w 316"/>
                  <a:gd name="T25" fmla="*/ 0 h 7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6"/>
                  <a:gd name="T40" fmla="*/ 0 h 728"/>
                  <a:gd name="T41" fmla="*/ 316 w 316"/>
                  <a:gd name="T42" fmla="*/ 728 h 7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6" h="728">
                    <a:moveTo>
                      <a:pt x="0" y="0"/>
                    </a:moveTo>
                    <a:lnTo>
                      <a:pt x="25" y="21"/>
                    </a:lnTo>
                    <a:lnTo>
                      <a:pt x="57" y="49"/>
                    </a:lnTo>
                    <a:lnTo>
                      <a:pt x="76" y="87"/>
                    </a:lnTo>
                    <a:lnTo>
                      <a:pt x="84" y="116"/>
                    </a:lnTo>
                    <a:lnTo>
                      <a:pt x="99" y="209"/>
                    </a:lnTo>
                    <a:lnTo>
                      <a:pt x="123" y="301"/>
                    </a:lnTo>
                    <a:lnTo>
                      <a:pt x="162" y="396"/>
                    </a:lnTo>
                    <a:lnTo>
                      <a:pt x="225" y="525"/>
                    </a:lnTo>
                    <a:lnTo>
                      <a:pt x="269" y="615"/>
                    </a:lnTo>
                    <a:lnTo>
                      <a:pt x="292" y="647"/>
                    </a:lnTo>
                    <a:lnTo>
                      <a:pt x="312" y="685"/>
                    </a:lnTo>
                    <a:lnTo>
                      <a:pt x="316" y="728"/>
                    </a:lnTo>
                  </a:path>
                </a:pathLst>
              </a:custGeom>
              <a:noFill/>
              <a:ln w="9525">
                <a:solidFill>
                  <a:srgbClr val="A95347"/>
                </a:solidFill>
                <a:round/>
                <a:headEnd/>
                <a:tailEnd/>
              </a:ln>
            </p:spPr>
            <p:txBody>
              <a:bodyPr/>
              <a:lstStyle/>
              <a:p>
                <a:endParaRPr lang="ko-KR" altLang="en-US"/>
              </a:p>
            </p:txBody>
          </p:sp>
          <p:sp>
            <p:nvSpPr>
              <p:cNvPr id="3113" name="Freeform 33"/>
              <p:cNvSpPr>
                <a:spLocks/>
              </p:cNvSpPr>
              <p:nvPr/>
            </p:nvSpPr>
            <p:spPr bwMode="auto">
              <a:xfrm>
                <a:off x="1076" y="1758"/>
                <a:ext cx="3" cy="152"/>
              </a:xfrm>
              <a:custGeom>
                <a:avLst/>
                <a:gdLst>
                  <a:gd name="T0" fmla="*/ 0 w 21"/>
                  <a:gd name="T1" fmla="*/ 0 h 895"/>
                  <a:gd name="T2" fmla="*/ 0 w 21"/>
                  <a:gd name="T3" fmla="*/ 0 h 895"/>
                  <a:gd name="T4" fmla="*/ 0 w 21"/>
                  <a:gd name="T5" fmla="*/ 0 h 895"/>
                  <a:gd name="T6" fmla="*/ 0 w 21"/>
                  <a:gd name="T7" fmla="*/ 0 h 895"/>
                  <a:gd name="T8" fmla="*/ 0 w 21"/>
                  <a:gd name="T9" fmla="*/ 0 h 895"/>
                  <a:gd name="T10" fmla="*/ 0 w 21"/>
                  <a:gd name="T11" fmla="*/ 0 h 895"/>
                  <a:gd name="T12" fmla="*/ 0 w 21"/>
                  <a:gd name="T13" fmla="*/ 0 h 895"/>
                  <a:gd name="T14" fmla="*/ 0 w 21"/>
                  <a:gd name="T15" fmla="*/ 0 h 895"/>
                  <a:gd name="T16" fmla="*/ 0 w 21"/>
                  <a:gd name="T17" fmla="*/ 0 h 895"/>
                  <a:gd name="T18" fmla="*/ 0 w 21"/>
                  <a:gd name="T19" fmla="*/ 0 h 895"/>
                  <a:gd name="T20" fmla="*/ 0 w 21"/>
                  <a:gd name="T21" fmla="*/ 0 h 8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895"/>
                  <a:gd name="T35" fmla="*/ 21 w 21"/>
                  <a:gd name="T36" fmla="*/ 895 h 8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895">
                    <a:moveTo>
                      <a:pt x="16" y="895"/>
                    </a:moveTo>
                    <a:lnTo>
                      <a:pt x="20" y="810"/>
                    </a:lnTo>
                    <a:lnTo>
                      <a:pt x="19" y="750"/>
                    </a:lnTo>
                    <a:lnTo>
                      <a:pt x="5" y="566"/>
                    </a:lnTo>
                    <a:lnTo>
                      <a:pt x="4" y="495"/>
                    </a:lnTo>
                    <a:lnTo>
                      <a:pt x="0" y="332"/>
                    </a:lnTo>
                    <a:lnTo>
                      <a:pt x="9" y="214"/>
                    </a:lnTo>
                    <a:lnTo>
                      <a:pt x="9" y="153"/>
                    </a:lnTo>
                    <a:lnTo>
                      <a:pt x="16" y="79"/>
                    </a:lnTo>
                    <a:lnTo>
                      <a:pt x="20" y="23"/>
                    </a:lnTo>
                    <a:lnTo>
                      <a:pt x="21" y="0"/>
                    </a:lnTo>
                  </a:path>
                </a:pathLst>
              </a:custGeom>
              <a:noFill/>
              <a:ln w="9525">
                <a:solidFill>
                  <a:srgbClr val="A95347"/>
                </a:solidFill>
                <a:round/>
                <a:headEnd/>
                <a:tailEnd/>
              </a:ln>
            </p:spPr>
            <p:txBody>
              <a:bodyPr/>
              <a:lstStyle/>
              <a:p>
                <a:endParaRPr lang="ko-KR" altLang="en-US"/>
              </a:p>
            </p:txBody>
          </p:sp>
          <p:sp>
            <p:nvSpPr>
              <p:cNvPr id="3114" name="Freeform 34"/>
              <p:cNvSpPr>
                <a:spLocks/>
              </p:cNvSpPr>
              <p:nvPr/>
            </p:nvSpPr>
            <p:spPr bwMode="auto">
              <a:xfrm>
                <a:off x="1062" y="1681"/>
                <a:ext cx="36" cy="103"/>
              </a:xfrm>
              <a:custGeom>
                <a:avLst/>
                <a:gdLst>
                  <a:gd name="T0" fmla="*/ 0 w 221"/>
                  <a:gd name="T1" fmla="*/ 0 h 606"/>
                  <a:gd name="T2" fmla="*/ 0 w 221"/>
                  <a:gd name="T3" fmla="*/ 0 h 606"/>
                  <a:gd name="T4" fmla="*/ 0 w 221"/>
                  <a:gd name="T5" fmla="*/ 0 h 606"/>
                  <a:gd name="T6" fmla="*/ 0 w 221"/>
                  <a:gd name="T7" fmla="*/ 0 h 606"/>
                  <a:gd name="T8" fmla="*/ 0 w 221"/>
                  <a:gd name="T9" fmla="*/ 0 h 606"/>
                  <a:gd name="T10" fmla="*/ 0 w 221"/>
                  <a:gd name="T11" fmla="*/ 0 h 606"/>
                  <a:gd name="T12" fmla="*/ 0 w 221"/>
                  <a:gd name="T13" fmla="*/ 0 h 606"/>
                  <a:gd name="T14" fmla="*/ 0 w 221"/>
                  <a:gd name="T15" fmla="*/ 0 h 606"/>
                  <a:gd name="T16" fmla="*/ 0 w 221"/>
                  <a:gd name="T17" fmla="*/ 0 h 606"/>
                  <a:gd name="T18" fmla="*/ 0 w 221"/>
                  <a:gd name="T19" fmla="*/ 0 h 6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1"/>
                  <a:gd name="T31" fmla="*/ 0 h 606"/>
                  <a:gd name="T32" fmla="*/ 221 w 221"/>
                  <a:gd name="T33" fmla="*/ 606 h 6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1" h="606">
                    <a:moveTo>
                      <a:pt x="221" y="0"/>
                    </a:moveTo>
                    <a:lnTo>
                      <a:pt x="212" y="48"/>
                    </a:lnTo>
                    <a:lnTo>
                      <a:pt x="205" y="97"/>
                    </a:lnTo>
                    <a:lnTo>
                      <a:pt x="171" y="245"/>
                    </a:lnTo>
                    <a:lnTo>
                      <a:pt x="162" y="282"/>
                    </a:lnTo>
                    <a:lnTo>
                      <a:pt x="128" y="386"/>
                    </a:lnTo>
                    <a:lnTo>
                      <a:pt x="82" y="471"/>
                    </a:lnTo>
                    <a:lnTo>
                      <a:pt x="37" y="560"/>
                    </a:lnTo>
                    <a:lnTo>
                      <a:pt x="23" y="581"/>
                    </a:lnTo>
                    <a:lnTo>
                      <a:pt x="0" y="606"/>
                    </a:lnTo>
                  </a:path>
                </a:pathLst>
              </a:custGeom>
              <a:noFill/>
              <a:ln w="9525">
                <a:solidFill>
                  <a:srgbClr val="A95347"/>
                </a:solidFill>
                <a:round/>
                <a:headEnd/>
                <a:tailEnd/>
              </a:ln>
            </p:spPr>
            <p:txBody>
              <a:bodyPr/>
              <a:lstStyle/>
              <a:p>
                <a:endParaRPr lang="ko-KR" altLang="en-US"/>
              </a:p>
            </p:txBody>
          </p:sp>
          <p:sp>
            <p:nvSpPr>
              <p:cNvPr id="3115" name="Freeform 35"/>
              <p:cNvSpPr>
                <a:spLocks/>
              </p:cNvSpPr>
              <p:nvPr/>
            </p:nvSpPr>
            <p:spPr bwMode="auto">
              <a:xfrm>
                <a:off x="751" y="1381"/>
                <a:ext cx="353" cy="54"/>
              </a:xfrm>
              <a:custGeom>
                <a:avLst/>
                <a:gdLst>
                  <a:gd name="T0" fmla="*/ 0 w 2178"/>
                  <a:gd name="T1" fmla="*/ 0 h 316"/>
                  <a:gd name="T2" fmla="*/ 0 w 2178"/>
                  <a:gd name="T3" fmla="*/ 0 h 316"/>
                  <a:gd name="T4" fmla="*/ 0 w 2178"/>
                  <a:gd name="T5" fmla="*/ 0 h 316"/>
                  <a:gd name="T6" fmla="*/ 0 w 2178"/>
                  <a:gd name="T7" fmla="*/ 0 h 316"/>
                  <a:gd name="T8" fmla="*/ 0 w 2178"/>
                  <a:gd name="T9" fmla="*/ 0 h 316"/>
                  <a:gd name="T10" fmla="*/ 0 w 2178"/>
                  <a:gd name="T11" fmla="*/ 0 h 316"/>
                  <a:gd name="T12" fmla="*/ 0 w 2178"/>
                  <a:gd name="T13" fmla="*/ 0 h 316"/>
                  <a:gd name="T14" fmla="*/ 0 w 2178"/>
                  <a:gd name="T15" fmla="*/ 0 h 316"/>
                  <a:gd name="T16" fmla="*/ 0 w 2178"/>
                  <a:gd name="T17" fmla="*/ 0 h 316"/>
                  <a:gd name="T18" fmla="*/ 0 w 2178"/>
                  <a:gd name="T19" fmla="*/ 0 h 316"/>
                  <a:gd name="T20" fmla="*/ 0 w 2178"/>
                  <a:gd name="T21" fmla="*/ 0 h 316"/>
                  <a:gd name="T22" fmla="*/ 0 w 2178"/>
                  <a:gd name="T23" fmla="*/ 0 h 316"/>
                  <a:gd name="T24" fmla="*/ 0 w 2178"/>
                  <a:gd name="T25" fmla="*/ 0 h 316"/>
                  <a:gd name="T26" fmla="*/ 0 w 2178"/>
                  <a:gd name="T27" fmla="*/ 0 h 316"/>
                  <a:gd name="T28" fmla="*/ 0 w 2178"/>
                  <a:gd name="T29" fmla="*/ 0 h 316"/>
                  <a:gd name="T30" fmla="*/ 0 w 2178"/>
                  <a:gd name="T31" fmla="*/ 0 h 316"/>
                  <a:gd name="T32" fmla="*/ 0 w 2178"/>
                  <a:gd name="T33" fmla="*/ 0 h 316"/>
                  <a:gd name="T34" fmla="*/ 0 w 2178"/>
                  <a:gd name="T35" fmla="*/ 0 h 316"/>
                  <a:gd name="T36" fmla="*/ 0 w 2178"/>
                  <a:gd name="T37" fmla="*/ 0 h 316"/>
                  <a:gd name="T38" fmla="*/ 0 w 2178"/>
                  <a:gd name="T39" fmla="*/ 0 h 316"/>
                  <a:gd name="T40" fmla="*/ 0 w 2178"/>
                  <a:gd name="T41" fmla="*/ 0 h 316"/>
                  <a:gd name="T42" fmla="*/ 0 w 2178"/>
                  <a:gd name="T43" fmla="*/ 0 h 316"/>
                  <a:gd name="T44" fmla="*/ 0 w 2178"/>
                  <a:gd name="T45" fmla="*/ 0 h 316"/>
                  <a:gd name="T46" fmla="*/ 0 w 2178"/>
                  <a:gd name="T47" fmla="*/ 0 h 3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8"/>
                  <a:gd name="T73" fmla="*/ 0 h 316"/>
                  <a:gd name="T74" fmla="*/ 2178 w 2178"/>
                  <a:gd name="T75" fmla="*/ 316 h 3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8" h="316">
                    <a:moveTo>
                      <a:pt x="0" y="316"/>
                    </a:moveTo>
                    <a:lnTo>
                      <a:pt x="19" y="265"/>
                    </a:lnTo>
                    <a:lnTo>
                      <a:pt x="41" y="216"/>
                    </a:lnTo>
                    <a:lnTo>
                      <a:pt x="74" y="185"/>
                    </a:lnTo>
                    <a:lnTo>
                      <a:pt x="99" y="170"/>
                    </a:lnTo>
                    <a:lnTo>
                      <a:pt x="140" y="161"/>
                    </a:lnTo>
                    <a:lnTo>
                      <a:pt x="180" y="158"/>
                    </a:lnTo>
                    <a:lnTo>
                      <a:pt x="220" y="165"/>
                    </a:lnTo>
                    <a:lnTo>
                      <a:pt x="268" y="170"/>
                    </a:lnTo>
                    <a:lnTo>
                      <a:pt x="409" y="192"/>
                    </a:lnTo>
                    <a:lnTo>
                      <a:pt x="608" y="200"/>
                    </a:lnTo>
                    <a:lnTo>
                      <a:pt x="646" y="204"/>
                    </a:lnTo>
                    <a:lnTo>
                      <a:pt x="880" y="193"/>
                    </a:lnTo>
                    <a:lnTo>
                      <a:pt x="943" y="188"/>
                    </a:lnTo>
                    <a:lnTo>
                      <a:pt x="1187" y="129"/>
                    </a:lnTo>
                    <a:lnTo>
                      <a:pt x="1377" y="82"/>
                    </a:lnTo>
                    <a:lnTo>
                      <a:pt x="1576" y="52"/>
                    </a:lnTo>
                    <a:lnTo>
                      <a:pt x="1742" y="8"/>
                    </a:lnTo>
                    <a:lnTo>
                      <a:pt x="1784" y="8"/>
                    </a:lnTo>
                    <a:lnTo>
                      <a:pt x="1862" y="3"/>
                    </a:lnTo>
                    <a:lnTo>
                      <a:pt x="1964" y="0"/>
                    </a:lnTo>
                    <a:lnTo>
                      <a:pt x="2037" y="3"/>
                    </a:lnTo>
                    <a:lnTo>
                      <a:pt x="2125" y="14"/>
                    </a:lnTo>
                    <a:lnTo>
                      <a:pt x="2178" y="24"/>
                    </a:lnTo>
                  </a:path>
                </a:pathLst>
              </a:custGeom>
              <a:noFill/>
              <a:ln w="9525">
                <a:solidFill>
                  <a:srgbClr val="A95347"/>
                </a:solidFill>
                <a:round/>
                <a:headEnd/>
                <a:tailEnd/>
              </a:ln>
            </p:spPr>
            <p:txBody>
              <a:bodyPr/>
              <a:lstStyle/>
              <a:p>
                <a:endParaRPr lang="ko-KR" altLang="en-US"/>
              </a:p>
            </p:txBody>
          </p:sp>
          <p:sp>
            <p:nvSpPr>
              <p:cNvPr id="3116" name="Freeform 36"/>
              <p:cNvSpPr>
                <a:spLocks/>
              </p:cNvSpPr>
              <p:nvPr/>
            </p:nvSpPr>
            <p:spPr bwMode="auto">
              <a:xfrm>
                <a:off x="345" y="1384"/>
                <a:ext cx="328" cy="48"/>
              </a:xfrm>
              <a:custGeom>
                <a:avLst/>
                <a:gdLst>
                  <a:gd name="T0" fmla="*/ 0 w 2028"/>
                  <a:gd name="T1" fmla="*/ 0 h 282"/>
                  <a:gd name="T2" fmla="*/ 0 w 2028"/>
                  <a:gd name="T3" fmla="*/ 0 h 282"/>
                  <a:gd name="T4" fmla="*/ 0 w 2028"/>
                  <a:gd name="T5" fmla="*/ 0 h 282"/>
                  <a:gd name="T6" fmla="*/ 0 w 2028"/>
                  <a:gd name="T7" fmla="*/ 0 h 282"/>
                  <a:gd name="T8" fmla="*/ 0 w 2028"/>
                  <a:gd name="T9" fmla="*/ 0 h 282"/>
                  <a:gd name="T10" fmla="*/ 0 w 2028"/>
                  <a:gd name="T11" fmla="*/ 0 h 282"/>
                  <a:gd name="T12" fmla="*/ 0 w 2028"/>
                  <a:gd name="T13" fmla="*/ 0 h 282"/>
                  <a:gd name="T14" fmla="*/ 0 w 2028"/>
                  <a:gd name="T15" fmla="*/ 0 h 282"/>
                  <a:gd name="T16" fmla="*/ 0 w 2028"/>
                  <a:gd name="T17" fmla="*/ 0 h 282"/>
                  <a:gd name="T18" fmla="*/ 0 w 2028"/>
                  <a:gd name="T19" fmla="*/ 0 h 282"/>
                  <a:gd name="T20" fmla="*/ 0 w 2028"/>
                  <a:gd name="T21" fmla="*/ 0 h 282"/>
                  <a:gd name="T22" fmla="*/ 0 w 2028"/>
                  <a:gd name="T23" fmla="*/ 0 h 282"/>
                  <a:gd name="T24" fmla="*/ 0 w 2028"/>
                  <a:gd name="T25" fmla="*/ 0 h 282"/>
                  <a:gd name="T26" fmla="*/ 0 w 2028"/>
                  <a:gd name="T27" fmla="*/ 0 h 282"/>
                  <a:gd name="T28" fmla="*/ 0 w 2028"/>
                  <a:gd name="T29" fmla="*/ 0 h 282"/>
                  <a:gd name="T30" fmla="*/ 0 w 2028"/>
                  <a:gd name="T31" fmla="*/ 0 h 282"/>
                  <a:gd name="T32" fmla="*/ 0 w 2028"/>
                  <a:gd name="T33" fmla="*/ 0 h 282"/>
                  <a:gd name="T34" fmla="*/ 0 w 2028"/>
                  <a:gd name="T35" fmla="*/ 0 h 282"/>
                  <a:gd name="T36" fmla="*/ 0 w 2028"/>
                  <a:gd name="T37" fmla="*/ 0 h 282"/>
                  <a:gd name="T38" fmla="*/ 0 w 2028"/>
                  <a:gd name="T39" fmla="*/ 0 h 282"/>
                  <a:gd name="T40" fmla="*/ 0 w 2028"/>
                  <a:gd name="T41" fmla="*/ 0 h 282"/>
                  <a:gd name="T42" fmla="*/ 0 w 2028"/>
                  <a:gd name="T43" fmla="*/ 0 h 282"/>
                  <a:gd name="T44" fmla="*/ 0 w 2028"/>
                  <a:gd name="T45" fmla="*/ 0 h 282"/>
                  <a:gd name="T46" fmla="*/ 0 w 2028"/>
                  <a:gd name="T47" fmla="*/ 0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28"/>
                  <a:gd name="T73" fmla="*/ 0 h 282"/>
                  <a:gd name="T74" fmla="*/ 2028 w 2028"/>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28" h="282">
                    <a:moveTo>
                      <a:pt x="2028" y="282"/>
                    </a:moveTo>
                    <a:lnTo>
                      <a:pt x="1984" y="240"/>
                    </a:lnTo>
                    <a:lnTo>
                      <a:pt x="1940" y="192"/>
                    </a:lnTo>
                    <a:lnTo>
                      <a:pt x="1892" y="142"/>
                    </a:lnTo>
                    <a:lnTo>
                      <a:pt x="1856" y="123"/>
                    </a:lnTo>
                    <a:lnTo>
                      <a:pt x="1828" y="111"/>
                    </a:lnTo>
                    <a:lnTo>
                      <a:pt x="1797" y="108"/>
                    </a:lnTo>
                    <a:lnTo>
                      <a:pt x="1730" y="116"/>
                    </a:lnTo>
                    <a:lnTo>
                      <a:pt x="1549" y="111"/>
                    </a:lnTo>
                    <a:lnTo>
                      <a:pt x="1474" y="101"/>
                    </a:lnTo>
                    <a:lnTo>
                      <a:pt x="1242" y="137"/>
                    </a:lnTo>
                    <a:lnTo>
                      <a:pt x="1138" y="138"/>
                    </a:lnTo>
                    <a:lnTo>
                      <a:pt x="1077" y="140"/>
                    </a:lnTo>
                    <a:lnTo>
                      <a:pt x="878" y="140"/>
                    </a:lnTo>
                    <a:lnTo>
                      <a:pt x="771" y="118"/>
                    </a:lnTo>
                    <a:lnTo>
                      <a:pt x="650" y="90"/>
                    </a:lnTo>
                    <a:lnTo>
                      <a:pt x="516" y="59"/>
                    </a:lnTo>
                    <a:lnTo>
                      <a:pt x="379" y="22"/>
                    </a:lnTo>
                    <a:lnTo>
                      <a:pt x="305" y="6"/>
                    </a:lnTo>
                    <a:lnTo>
                      <a:pt x="234" y="0"/>
                    </a:lnTo>
                    <a:lnTo>
                      <a:pt x="172" y="5"/>
                    </a:lnTo>
                    <a:lnTo>
                      <a:pt x="91" y="3"/>
                    </a:lnTo>
                    <a:lnTo>
                      <a:pt x="47" y="5"/>
                    </a:lnTo>
                    <a:lnTo>
                      <a:pt x="0" y="9"/>
                    </a:lnTo>
                  </a:path>
                </a:pathLst>
              </a:custGeom>
              <a:noFill/>
              <a:ln w="9525">
                <a:solidFill>
                  <a:srgbClr val="A95347"/>
                </a:solidFill>
                <a:round/>
                <a:headEnd/>
                <a:tailEnd/>
              </a:ln>
            </p:spPr>
            <p:txBody>
              <a:bodyPr/>
              <a:lstStyle/>
              <a:p>
                <a:endParaRPr lang="ko-KR" altLang="en-US"/>
              </a:p>
            </p:txBody>
          </p:sp>
          <p:sp>
            <p:nvSpPr>
              <p:cNvPr id="3117" name="Freeform 37"/>
              <p:cNvSpPr>
                <a:spLocks/>
              </p:cNvSpPr>
              <p:nvPr/>
            </p:nvSpPr>
            <p:spPr bwMode="auto">
              <a:xfrm>
                <a:off x="413" y="2103"/>
                <a:ext cx="48" cy="30"/>
              </a:xfrm>
              <a:custGeom>
                <a:avLst/>
                <a:gdLst>
                  <a:gd name="T0" fmla="*/ 0 w 295"/>
                  <a:gd name="T1" fmla="*/ 0 h 176"/>
                  <a:gd name="T2" fmla="*/ 0 w 295"/>
                  <a:gd name="T3" fmla="*/ 0 h 176"/>
                  <a:gd name="T4" fmla="*/ 0 w 295"/>
                  <a:gd name="T5" fmla="*/ 0 h 176"/>
                  <a:gd name="T6" fmla="*/ 0 w 295"/>
                  <a:gd name="T7" fmla="*/ 0 h 176"/>
                  <a:gd name="T8" fmla="*/ 0 w 295"/>
                  <a:gd name="T9" fmla="*/ 0 h 176"/>
                  <a:gd name="T10" fmla="*/ 0 w 295"/>
                  <a:gd name="T11" fmla="*/ 0 h 176"/>
                  <a:gd name="T12" fmla="*/ 0 w 295"/>
                  <a:gd name="T13" fmla="*/ 0 h 176"/>
                  <a:gd name="T14" fmla="*/ 0 w 295"/>
                  <a:gd name="T15" fmla="*/ 0 h 176"/>
                  <a:gd name="T16" fmla="*/ 0 60000 65536"/>
                  <a:gd name="T17" fmla="*/ 0 60000 65536"/>
                  <a:gd name="T18" fmla="*/ 0 60000 65536"/>
                  <a:gd name="T19" fmla="*/ 0 60000 65536"/>
                  <a:gd name="T20" fmla="*/ 0 60000 65536"/>
                  <a:gd name="T21" fmla="*/ 0 60000 65536"/>
                  <a:gd name="T22" fmla="*/ 0 60000 65536"/>
                  <a:gd name="T23" fmla="*/ 0 60000 65536"/>
                  <a:gd name="T24" fmla="*/ 0 w 295"/>
                  <a:gd name="T25" fmla="*/ 0 h 176"/>
                  <a:gd name="T26" fmla="*/ 295 w 295"/>
                  <a:gd name="T27" fmla="*/ 176 h 1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5" h="176">
                    <a:moveTo>
                      <a:pt x="0" y="27"/>
                    </a:moveTo>
                    <a:lnTo>
                      <a:pt x="23" y="112"/>
                    </a:lnTo>
                    <a:lnTo>
                      <a:pt x="42" y="149"/>
                    </a:lnTo>
                    <a:lnTo>
                      <a:pt x="66" y="169"/>
                    </a:lnTo>
                    <a:lnTo>
                      <a:pt x="100" y="176"/>
                    </a:lnTo>
                    <a:lnTo>
                      <a:pt x="162" y="157"/>
                    </a:lnTo>
                    <a:lnTo>
                      <a:pt x="227" y="81"/>
                    </a:lnTo>
                    <a:lnTo>
                      <a:pt x="295" y="0"/>
                    </a:lnTo>
                  </a:path>
                </a:pathLst>
              </a:custGeom>
              <a:noFill/>
              <a:ln w="9525">
                <a:solidFill>
                  <a:srgbClr val="DF7C6D"/>
                </a:solidFill>
                <a:round/>
                <a:headEnd/>
                <a:tailEnd/>
              </a:ln>
            </p:spPr>
            <p:txBody>
              <a:bodyPr/>
              <a:lstStyle/>
              <a:p>
                <a:endParaRPr lang="ko-KR" altLang="en-US"/>
              </a:p>
            </p:txBody>
          </p:sp>
          <p:sp>
            <p:nvSpPr>
              <p:cNvPr id="3118" name="Freeform 38"/>
              <p:cNvSpPr>
                <a:spLocks/>
              </p:cNvSpPr>
              <p:nvPr/>
            </p:nvSpPr>
            <p:spPr bwMode="auto">
              <a:xfrm>
                <a:off x="943" y="2091"/>
                <a:ext cx="53" cy="54"/>
              </a:xfrm>
              <a:custGeom>
                <a:avLst/>
                <a:gdLst>
                  <a:gd name="T0" fmla="*/ 0 w 321"/>
                  <a:gd name="T1" fmla="*/ 0 h 323"/>
                  <a:gd name="T2" fmla="*/ 0 w 321"/>
                  <a:gd name="T3" fmla="*/ 0 h 323"/>
                  <a:gd name="T4" fmla="*/ 0 w 321"/>
                  <a:gd name="T5" fmla="*/ 0 h 323"/>
                  <a:gd name="T6" fmla="*/ 0 w 321"/>
                  <a:gd name="T7" fmla="*/ 0 h 323"/>
                  <a:gd name="T8" fmla="*/ 0 w 321"/>
                  <a:gd name="T9" fmla="*/ 0 h 323"/>
                  <a:gd name="T10" fmla="*/ 0 w 321"/>
                  <a:gd name="T11" fmla="*/ 0 h 323"/>
                  <a:gd name="T12" fmla="*/ 0 w 321"/>
                  <a:gd name="T13" fmla="*/ 0 h 323"/>
                  <a:gd name="T14" fmla="*/ 0 w 321"/>
                  <a:gd name="T15" fmla="*/ 0 h 323"/>
                  <a:gd name="T16" fmla="*/ 0 w 321"/>
                  <a:gd name="T17" fmla="*/ 0 h 323"/>
                  <a:gd name="T18" fmla="*/ 0 w 321"/>
                  <a:gd name="T19" fmla="*/ 0 h 323"/>
                  <a:gd name="T20" fmla="*/ 0 w 321"/>
                  <a:gd name="T21" fmla="*/ 0 h 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323"/>
                  <a:gd name="T35" fmla="*/ 321 w 321"/>
                  <a:gd name="T36" fmla="*/ 323 h 3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323">
                    <a:moveTo>
                      <a:pt x="321" y="0"/>
                    </a:moveTo>
                    <a:lnTo>
                      <a:pt x="292" y="73"/>
                    </a:lnTo>
                    <a:lnTo>
                      <a:pt x="253" y="172"/>
                    </a:lnTo>
                    <a:lnTo>
                      <a:pt x="234" y="220"/>
                    </a:lnTo>
                    <a:lnTo>
                      <a:pt x="215" y="254"/>
                    </a:lnTo>
                    <a:lnTo>
                      <a:pt x="167" y="304"/>
                    </a:lnTo>
                    <a:lnTo>
                      <a:pt x="137" y="319"/>
                    </a:lnTo>
                    <a:lnTo>
                      <a:pt x="107" y="323"/>
                    </a:lnTo>
                    <a:lnTo>
                      <a:pt x="72" y="318"/>
                    </a:lnTo>
                    <a:lnTo>
                      <a:pt x="34" y="288"/>
                    </a:lnTo>
                    <a:lnTo>
                      <a:pt x="0" y="225"/>
                    </a:lnTo>
                  </a:path>
                </a:pathLst>
              </a:custGeom>
              <a:noFill/>
              <a:ln w="9525">
                <a:solidFill>
                  <a:srgbClr val="DF7C6D"/>
                </a:solidFill>
                <a:round/>
                <a:headEnd/>
                <a:tailEnd/>
              </a:ln>
            </p:spPr>
            <p:txBody>
              <a:bodyPr/>
              <a:lstStyle/>
              <a:p>
                <a:endParaRPr lang="ko-KR" altLang="en-US"/>
              </a:p>
            </p:txBody>
          </p:sp>
          <p:sp>
            <p:nvSpPr>
              <p:cNvPr id="3119" name="Freeform 39"/>
              <p:cNvSpPr>
                <a:spLocks/>
              </p:cNvSpPr>
              <p:nvPr/>
            </p:nvSpPr>
            <p:spPr bwMode="auto">
              <a:xfrm>
                <a:off x="882" y="1270"/>
                <a:ext cx="10" cy="22"/>
              </a:xfrm>
              <a:custGeom>
                <a:avLst/>
                <a:gdLst>
                  <a:gd name="T0" fmla="*/ 0 w 67"/>
                  <a:gd name="T1" fmla="*/ 0 h 127"/>
                  <a:gd name="T2" fmla="*/ 0 w 67"/>
                  <a:gd name="T3" fmla="*/ 0 h 127"/>
                  <a:gd name="T4" fmla="*/ 0 w 67"/>
                  <a:gd name="T5" fmla="*/ 0 h 127"/>
                  <a:gd name="T6" fmla="*/ 0 w 67"/>
                  <a:gd name="T7" fmla="*/ 0 h 127"/>
                  <a:gd name="T8" fmla="*/ 0 60000 65536"/>
                  <a:gd name="T9" fmla="*/ 0 60000 65536"/>
                  <a:gd name="T10" fmla="*/ 0 60000 65536"/>
                  <a:gd name="T11" fmla="*/ 0 60000 65536"/>
                  <a:gd name="T12" fmla="*/ 0 w 67"/>
                  <a:gd name="T13" fmla="*/ 0 h 127"/>
                  <a:gd name="T14" fmla="*/ 67 w 67"/>
                  <a:gd name="T15" fmla="*/ 127 h 127"/>
                </a:gdLst>
                <a:ahLst/>
                <a:cxnLst>
                  <a:cxn ang="T8">
                    <a:pos x="T0" y="T1"/>
                  </a:cxn>
                  <a:cxn ang="T9">
                    <a:pos x="T2" y="T3"/>
                  </a:cxn>
                  <a:cxn ang="T10">
                    <a:pos x="T4" y="T5"/>
                  </a:cxn>
                  <a:cxn ang="T11">
                    <a:pos x="T6" y="T7"/>
                  </a:cxn>
                </a:cxnLst>
                <a:rect l="T12" t="T13" r="T14" b="T15"/>
                <a:pathLst>
                  <a:path w="67" h="127">
                    <a:moveTo>
                      <a:pt x="0" y="0"/>
                    </a:moveTo>
                    <a:lnTo>
                      <a:pt x="22" y="43"/>
                    </a:lnTo>
                    <a:lnTo>
                      <a:pt x="33" y="67"/>
                    </a:lnTo>
                    <a:lnTo>
                      <a:pt x="67" y="127"/>
                    </a:lnTo>
                  </a:path>
                </a:pathLst>
              </a:custGeom>
              <a:noFill/>
              <a:ln w="9525">
                <a:solidFill>
                  <a:srgbClr val="A95347"/>
                </a:solidFill>
                <a:round/>
                <a:headEnd/>
                <a:tailEnd/>
              </a:ln>
            </p:spPr>
            <p:txBody>
              <a:bodyPr/>
              <a:lstStyle/>
              <a:p>
                <a:endParaRPr lang="ko-KR" altLang="en-US"/>
              </a:p>
            </p:txBody>
          </p:sp>
          <p:sp>
            <p:nvSpPr>
              <p:cNvPr id="3120" name="Freeform 40"/>
              <p:cNvSpPr>
                <a:spLocks/>
              </p:cNvSpPr>
              <p:nvPr/>
            </p:nvSpPr>
            <p:spPr bwMode="auto">
              <a:xfrm>
                <a:off x="538" y="1260"/>
                <a:ext cx="7" cy="25"/>
              </a:xfrm>
              <a:custGeom>
                <a:avLst/>
                <a:gdLst>
                  <a:gd name="T0" fmla="*/ 0 w 48"/>
                  <a:gd name="T1" fmla="*/ 0 h 147"/>
                  <a:gd name="T2" fmla="*/ 0 w 48"/>
                  <a:gd name="T3" fmla="*/ 0 h 147"/>
                  <a:gd name="T4" fmla="*/ 0 w 48"/>
                  <a:gd name="T5" fmla="*/ 0 h 147"/>
                  <a:gd name="T6" fmla="*/ 0 w 48"/>
                  <a:gd name="T7" fmla="*/ 0 h 147"/>
                  <a:gd name="T8" fmla="*/ 0 60000 65536"/>
                  <a:gd name="T9" fmla="*/ 0 60000 65536"/>
                  <a:gd name="T10" fmla="*/ 0 60000 65536"/>
                  <a:gd name="T11" fmla="*/ 0 60000 65536"/>
                  <a:gd name="T12" fmla="*/ 0 w 48"/>
                  <a:gd name="T13" fmla="*/ 0 h 147"/>
                  <a:gd name="T14" fmla="*/ 48 w 48"/>
                  <a:gd name="T15" fmla="*/ 147 h 147"/>
                </a:gdLst>
                <a:ahLst/>
                <a:cxnLst>
                  <a:cxn ang="T8">
                    <a:pos x="T0" y="T1"/>
                  </a:cxn>
                  <a:cxn ang="T9">
                    <a:pos x="T2" y="T3"/>
                  </a:cxn>
                  <a:cxn ang="T10">
                    <a:pos x="T4" y="T5"/>
                  </a:cxn>
                  <a:cxn ang="T11">
                    <a:pos x="T6" y="T7"/>
                  </a:cxn>
                </a:cxnLst>
                <a:rect l="T12" t="T13" r="T14" b="T15"/>
                <a:pathLst>
                  <a:path w="48" h="147">
                    <a:moveTo>
                      <a:pt x="48" y="0"/>
                    </a:moveTo>
                    <a:lnTo>
                      <a:pt x="44" y="45"/>
                    </a:lnTo>
                    <a:lnTo>
                      <a:pt x="32" y="84"/>
                    </a:lnTo>
                    <a:lnTo>
                      <a:pt x="0" y="147"/>
                    </a:lnTo>
                  </a:path>
                </a:pathLst>
              </a:custGeom>
              <a:noFill/>
              <a:ln w="9525">
                <a:solidFill>
                  <a:srgbClr val="A95347"/>
                </a:solidFill>
                <a:round/>
                <a:headEnd/>
                <a:tailEnd/>
              </a:ln>
            </p:spPr>
            <p:txBody>
              <a:bodyPr/>
              <a:lstStyle/>
              <a:p>
                <a:endParaRPr lang="ko-KR" altLang="en-US"/>
              </a:p>
            </p:txBody>
          </p:sp>
          <p:sp>
            <p:nvSpPr>
              <p:cNvPr id="3121" name="Freeform 41"/>
              <p:cNvSpPr>
                <a:spLocks/>
              </p:cNvSpPr>
              <p:nvPr/>
            </p:nvSpPr>
            <p:spPr bwMode="auto">
              <a:xfrm>
                <a:off x="377" y="1847"/>
                <a:ext cx="654" cy="332"/>
              </a:xfrm>
              <a:custGeom>
                <a:avLst/>
                <a:gdLst>
                  <a:gd name="T0" fmla="*/ 0 w 4034"/>
                  <a:gd name="T1" fmla="*/ 0 h 1940"/>
                  <a:gd name="T2" fmla="*/ 0 w 4034"/>
                  <a:gd name="T3" fmla="*/ 0 h 1940"/>
                  <a:gd name="T4" fmla="*/ 0 w 4034"/>
                  <a:gd name="T5" fmla="*/ 0 h 1940"/>
                  <a:gd name="T6" fmla="*/ 0 w 4034"/>
                  <a:gd name="T7" fmla="*/ 0 h 1940"/>
                  <a:gd name="T8" fmla="*/ 0 w 4034"/>
                  <a:gd name="T9" fmla="*/ 0 h 1940"/>
                  <a:gd name="T10" fmla="*/ 0 w 4034"/>
                  <a:gd name="T11" fmla="*/ 0 h 1940"/>
                  <a:gd name="T12" fmla="*/ 0 w 4034"/>
                  <a:gd name="T13" fmla="*/ 0 h 1940"/>
                  <a:gd name="T14" fmla="*/ 0 w 4034"/>
                  <a:gd name="T15" fmla="*/ 0 h 1940"/>
                  <a:gd name="T16" fmla="*/ 0 w 4034"/>
                  <a:gd name="T17" fmla="*/ 0 h 1940"/>
                  <a:gd name="T18" fmla="*/ 0 w 4034"/>
                  <a:gd name="T19" fmla="*/ 0 h 1940"/>
                  <a:gd name="T20" fmla="*/ 0 w 4034"/>
                  <a:gd name="T21" fmla="*/ 0 h 1940"/>
                  <a:gd name="T22" fmla="*/ 0 w 4034"/>
                  <a:gd name="T23" fmla="*/ 0 h 1940"/>
                  <a:gd name="T24" fmla="*/ 0 w 4034"/>
                  <a:gd name="T25" fmla="*/ 0 h 1940"/>
                  <a:gd name="T26" fmla="*/ 0 w 4034"/>
                  <a:gd name="T27" fmla="*/ 0 h 1940"/>
                  <a:gd name="T28" fmla="*/ 0 w 4034"/>
                  <a:gd name="T29" fmla="*/ 0 h 1940"/>
                  <a:gd name="T30" fmla="*/ 0 w 4034"/>
                  <a:gd name="T31" fmla="*/ 0 h 1940"/>
                  <a:gd name="T32" fmla="*/ 0 w 4034"/>
                  <a:gd name="T33" fmla="*/ 0 h 1940"/>
                  <a:gd name="T34" fmla="*/ 0 w 4034"/>
                  <a:gd name="T35" fmla="*/ 0 h 1940"/>
                  <a:gd name="T36" fmla="*/ 0 w 4034"/>
                  <a:gd name="T37" fmla="*/ 0 h 1940"/>
                  <a:gd name="T38" fmla="*/ 0 w 4034"/>
                  <a:gd name="T39" fmla="*/ 0 h 1940"/>
                  <a:gd name="T40" fmla="*/ 0 w 4034"/>
                  <a:gd name="T41" fmla="*/ 0 h 1940"/>
                  <a:gd name="T42" fmla="*/ 0 w 4034"/>
                  <a:gd name="T43" fmla="*/ 0 h 1940"/>
                  <a:gd name="T44" fmla="*/ 0 w 4034"/>
                  <a:gd name="T45" fmla="*/ 0 h 1940"/>
                  <a:gd name="T46" fmla="*/ 0 w 4034"/>
                  <a:gd name="T47" fmla="*/ 0 h 1940"/>
                  <a:gd name="T48" fmla="*/ 0 w 4034"/>
                  <a:gd name="T49" fmla="*/ 0 h 1940"/>
                  <a:gd name="T50" fmla="*/ 0 w 4034"/>
                  <a:gd name="T51" fmla="*/ 0 h 1940"/>
                  <a:gd name="T52" fmla="*/ 0 w 4034"/>
                  <a:gd name="T53" fmla="*/ 0 h 1940"/>
                  <a:gd name="T54" fmla="*/ 0 w 4034"/>
                  <a:gd name="T55" fmla="*/ 0 h 1940"/>
                  <a:gd name="T56" fmla="*/ 0 w 4034"/>
                  <a:gd name="T57" fmla="*/ 0 h 1940"/>
                  <a:gd name="T58" fmla="*/ 0 w 4034"/>
                  <a:gd name="T59" fmla="*/ 0 h 1940"/>
                  <a:gd name="T60" fmla="*/ 0 w 4034"/>
                  <a:gd name="T61" fmla="*/ 0 h 1940"/>
                  <a:gd name="T62" fmla="*/ 0 w 4034"/>
                  <a:gd name="T63" fmla="*/ 0 h 1940"/>
                  <a:gd name="T64" fmla="*/ 0 w 4034"/>
                  <a:gd name="T65" fmla="*/ 0 h 1940"/>
                  <a:gd name="T66" fmla="*/ 0 w 4034"/>
                  <a:gd name="T67" fmla="*/ 0 h 1940"/>
                  <a:gd name="T68" fmla="*/ 0 w 4034"/>
                  <a:gd name="T69" fmla="*/ 0 h 1940"/>
                  <a:gd name="T70" fmla="*/ 0 w 4034"/>
                  <a:gd name="T71" fmla="*/ 0 h 1940"/>
                  <a:gd name="T72" fmla="*/ 0 w 4034"/>
                  <a:gd name="T73" fmla="*/ 0 h 1940"/>
                  <a:gd name="T74" fmla="*/ 0 w 4034"/>
                  <a:gd name="T75" fmla="*/ 0 h 1940"/>
                  <a:gd name="T76" fmla="*/ 0 w 4034"/>
                  <a:gd name="T77" fmla="*/ 0 h 1940"/>
                  <a:gd name="T78" fmla="*/ 0 w 4034"/>
                  <a:gd name="T79" fmla="*/ 0 h 1940"/>
                  <a:gd name="T80" fmla="*/ 0 w 4034"/>
                  <a:gd name="T81" fmla="*/ 0 h 1940"/>
                  <a:gd name="T82" fmla="*/ 0 w 4034"/>
                  <a:gd name="T83" fmla="*/ 0 h 1940"/>
                  <a:gd name="T84" fmla="*/ 0 w 4034"/>
                  <a:gd name="T85" fmla="*/ 0 h 19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34"/>
                  <a:gd name="T130" fmla="*/ 0 h 1940"/>
                  <a:gd name="T131" fmla="*/ 4034 w 4034"/>
                  <a:gd name="T132" fmla="*/ 1940 h 19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34" h="1940">
                    <a:moveTo>
                      <a:pt x="0" y="1081"/>
                    </a:moveTo>
                    <a:lnTo>
                      <a:pt x="4" y="1239"/>
                    </a:lnTo>
                    <a:lnTo>
                      <a:pt x="28" y="1389"/>
                    </a:lnTo>
                    <a:lnTo>
                      <a:pt x="42" y="1445"/>
                    </a:lnTo>
                    <a:lnTo>
                      <a:pt x="65" y="1506"/>
                    </a:lnTo>
                    <a:lnTo>
                      <a:pt x="89" y="1593"/>
                    </a:lnTo>
                    <a:lnTo>
                      <a:pt x="116" y="1667"/>
                    </a:lnTo>
                    <a:lnTo>
                      <a:pt x="182" y="1787"/>
                    </a:lnTo>
                    <a:lnTo>
                      <a:pt x="231" y="1844"/>
                    </a:lnTo>
                    <a:lnTo>
                      <a:pt x="276" y="1882"/>
                    </a:lnTo>
                    <a:lnTo>
                      <a:pt x="315" y="1906"/>
                    </a:lnTo>
                    <a:lnTo>
                      <a:pt x="374" y="1916"/>
                    </a:lnTo>
                    <a:lnTo>
                      <a:pt x="423" y="1904"/>
                    </a:lnTo>
                    <a:lnTo>
                      <a:pt x="498" y="1841"/>
                    </a:lnTo>
                    <a:lnTo>
                      <a:pt x="600" y="1763"/>
                    </a:lnTo>
                    <a:lnTo>
                      <a:pt x="767" y="1608"/>
                    </a:lnTo>
                    <a:lnTo>
                      <a:pt x="932" y="1446"/>
                    </a:lnTo>
                    <a:lnTo>
                      <a:pt x="1078" y="1305"/>
                    </a:lnTo>
                    <a:lnTo>
                      <a:pt x="1167" y="1178"/>
                    </a:lnTo>
                    <a:lnTo>
                      <a:pt x="1203" y="1100"/>
                    </a:lnTo>
                    <a:lnTo>
                      <a:pt x="1235" y="1038"/>
                    </a:lnTo>
                    <a:lnTo>
                      <a:pt x="1258" y="1003"/>
                    </a:lnTo>
                    <a:lnTo>
                      <a:pt x="1391" y="796"/>
                    </a:lnTo>
                    <a:lnTo>
                      <a:pt x="1535" y="501"/>
                    </a:lnTo>
                    <a:lnTo>
                      <a:pt x="1569" y="421"/>
                    </a:lnTo>
                    <a:lnTo>
                      <a:pt x="1607" y="389"/>
                    </a:lnTo>
                    <a:lnTo>
                      <a:pt x="1728" y="259"/>
                    </a:lnTo>
                    <a:lnTo>
                      <a:pt x="1793" y="151"/>
                    </a:lnTo>
                    <a:lnTo>
                      <a:pt x="1828" y="94"/>
                    </a:lnTo>
                    <a:lnTo>
                      <a:pt x="1845" y="69"/>
                    </a:lnTo>
                    <a:lnTo>
                      <a:pt x="1876" y="27"/>
                    </a:lnTo>
                    <a:lnTo>
                      <a:pt x="1902" y="0"/>
                    </a:lnTo>
                    <a:lnTo>
                      <a:pt x="1899" y="48"/>
                    </a:lnTo>
                    <a:lnTo>
                      <a:pt x="1892" y="108"/>
                    </a:lnTo>
                    <a:lnTo>
                      <a:pt x="1891" y="160"/>
                    </a:lnTo>
                    <a:lnTo>
                      <a:pt x="1891" y="202"/>
                    </a:lnTo>
                    <a:lnTo>
                      <a:pt x="1894" y="221"/>
                    </a:lnTo>
                    <a:lnTo>
                      <a:pt x="1914" y="240"/>
                    </a:lnTo>
                    <a:lnTo>
                      <a:pt x="1930" y="279"/>
                    </a:lnTo>
                    <a:lnTo>
                      <a:pt x="1945" y="303"/>
                    </a:lnTo>
                    <a:lnTo>
                      <a:pt x="1954" y="334"/>
                    </a:lnTo>
                    <a:lnTo>
                      <a:pt x="1963" y="360"/>
                    </a:lnTo>
                    <a:lnTo>
                      <a:pt x="1966" y="394"/>
                    </a:lnTo>
                    <a:lnTo>
                      <a:pt x="1972" y="413"/>
                    </a:lnTo>
                    <a:lnTo>
                      <a:pt x="1982" y="433"/>
                    </a:lnTo>
                    <a:lnTo>
                      <a:pt x="1992" y="440"/>
                    </a:lnTo>
                    <a:lnTo>
                      <a:pt x="2011" y="449"/>
                    </a:lnTo>
                    <a:lnTo>
                      <a:pt x="2041" y="449"/>
                    </a:lnTo>
                    <a:lnTo>
                      <a:pt x="2060" y="438"/>
                    </a:lnTo>
                    <a:lnTo>
                      <a:pt x="2096" y="392"/>
                    </a:lnTo>
                    <a:lnTo>
                      <a:pt x="2129" y="343"/>
                    </a:lnTo>
                    <a:lnTo>
                      <a:pt x="2142" y="304"/>
                    </a:lnTo>
                    <a:lnTo>
                      <a:pt x="2156" y="240"/>
                    </a:lnTo>
                    <a:lnTo>
                      <a:pt x="2157" y="176"/>
                    </a:lnTo>
                    <a:lnTo>
                      <a:pt x="2171" y="68"/>
                    </a:lnTo>
                    <a:lnTo>
                      <a:pt x="2188" y="83"/>
                    </a:lnTo>
                    <a:lnTo>
                      <a:pt x="2224" y="120"/>
                    </a:lnTo>
                    <a:lnTo>
                      <a:pt x="2252" y="151"/>
                    </a:lnTo>
                    <a:lnTo>
                      <a:pt x="2282" y="205"/>
                    </a:lnTo>
                    <a:lnTo>
                      <a:pt x="2316" y="270"/>
                    </a:lnTo>
                    <a:lnTo>
                      <a:pt x="2350" y="321"/>
                    </a:lnTo>
                    <a:lnTo>
                      <a:pt x="2449" y="434"/>
                    </a:lnTo>
                    <a:lnTo>
                      <a:pt x="2519" y="541"/>
                    </a:lnTo>
                    <a:lnTo>
                      <a:pt x="2590" y="658"/>
                    </a:lnTo>
                    <a:lnTo>
                      <a:pt x="2649" y="785"/>
                    </a:lnTo>
                    <a:lnTo>
                      <a:pt x="2723" y="931"/>
                    </a:lnTo>
                    <a:lnTo>
                      <a:pt x="2843" y="1095"/>
                    </a:lnTo>
                    <a:lnTo>
                      <a:pt x="2945" y="1275"/>
                    </a:lnTo>
                    <a:lnTo>
                      <a:pt x="3085" y="1426"/>
                    </a:lnTo>
                    <a:lnTo>
                      <a:pt x="3192" y="1593"/>
                    </a:lnTo>
                    <a:lnTo>
                      <a:pt x="3219" y="1628"/>
                    </a:lnTo>
                    <a:lnTo>
                      <a:pt x="3243" y="1681"/>
                    </a:lnTo>
                    <a:lnTo>
                      <a:pt x="3324" y="1786"/>
                    </a:lnTo>
                    <a:lnTo>
                      <a:pt x="3404" y="1866"/>
                    </a:lnTo>
                    <a:lnTo>
                      <a:pt x="3534" y="1914"/>
                    </a:lnTo>
                    <a:lnTo>
                      <a:pt x="3615" y="1940"/>
                    </a:lnTo>
                    <a:lnTo>
                      <a:pt x="3671" y="1931"/>
                    </a:lnTo>
                    <a:lnTo>
                      <a:pt x="3763" y="1881"/>
                    </a:lnTo>
                    <a:lnTo>
                      <a:pt x="3793" y="1857"/>
                    </a:lnTo>
                    <a:lnTo>
                      <a:pt x="3830" y="1787"/>
                    </a:lnTo>
                    <a:lnTo>
                      <a:pt x="3884" y="1696"/>
                    </a:lnTo>
                    <a:lnTo>
                      <a:pt x="3915" y="1630"/>
                    </a:lnTo>
                    <a:lnTo>
                      <a:pt x="3928" y="1535"/>
                    </a:lnTo>
                    <a:lnTo>
                      <a:pt x="3934" y="1445"/>
                    </a:lnTo>
                    <a:lnTo>
                      <a:pt x="3977" y="1330"/>
                    </a:lnTo>
                    <a:lnTo>
                      <a:pt x="4005" y="1166"/>
                    </a:lnTo>
                    <a:lnTo>
                      <a:pt x="4034" y="1048"/>
                    </a:lnTo>
                  </a:path>
                </a:pathLst>
              </a:custGeom>
              <a:noFill/>
              <a:ln w="9525">
                <a:solidFill>
                  <a:srgbClr val="A95347"/>
                </a:solidFill>
                <a:round/>
                <a:headEnd/>
                <a:tailEnd/>
              </a:ln>
            </p:spPr>
            <p:txBody>
              <a:bodyPr/>
              <a:lstStyle/>
              <a:p>
                <a:endParaRPr lang="ko-KR" altLang="en-US"/>
              </a:p>
            </p:txBody>
          </p:sp>
          <p:sp>
            <p:nvSpPr>
              <p:cNvPr id="3122" name="Freeform 42"/>
              <p:cNvSpPr>
                <a:spLocks/>
              </p:cNvSpPr>
              <p:nvPr/>
            </p:nvSpPr>
            <p:spPr bwMode="auto">
              <a:xfrm>
                <a:off x="412" y="1758"/>
                <a:ext cx="55" cy="47"/>
              </a:xfrm>
              <a:custGeom>
                <a:avLst/>
                <a:gdLst>
                  <a:gd name="T0" fmla="*/ 0 w 340"/>
                  <a:gd name="T1" fmla="*/ 0 h 278"/>
                  <a:gd name="T2" fmla="*/ 0 w 340"/>
                  <a:gd name="T3" fmla="*/ 0 h 278"/>
                  <a:gd name="T4" fmla="*/ 0 w 340"/>
                  <a:gd name="T5" fmla="*/ 0 h 278"/>
                  <a:gd name="T6" fmla="*/ 0 w 340"/>
                  <a:gd name="T7" fmla="*/ 0 h 278"/>
                  <a:gd name="T8" fmla="*/ 0 w 340"/>
                  <a:gd name="T9" fmla="*/ 0 h 278"/>
                  <a:gd name="T10" fmla="*/ 0 w 340"/>
                  <a:gd name="T11" fmla="*/ 0 h 278"/>
                  <a:gd name="T12" fmla="*/ 0 w 340"/>
                  <a:gd name="T13" fmla="*/ 0 h 278"/>
                  <a:gd name="T14" fmla="*/ 0 w 340"/>
                  <a:gd name="T15" fmla="*/ 0 h 278"/>
                  <a:gd name="T16" fmla="*/ 0 w 340"/>
                  <a:gd name="T17" fmla="*/ 0 h 278"/>
                  <a:gd name="T18" fmla="*/ 0 w 340"/>
                  <a:gd name="T19" fmla="*/ 0 h 278"/>
                  <a:gd name="T20" fmla="*/ 0 w 340"/>
                  <a:gd name="T21" fmla="*/ 0 h 278"/>
                  <a:gd name="T22" fmla="*/ 0 w 340"/>
                  <a:gd name="T23" fmla="*/ 0 h 278"/>
                  <a:gd name="T24" fmla="*/ 0 w 340"/>
                  <a:gd name="T25" fmla="*/ 0 h 278"/>
                  <a:gd name="T26" fmla="*/ 0 w 340"/>
                  <a:gd name="T27" fmla="*/ 0 h 278"/>
                  <a:gd name="T28" fmla="*/ 0 w 340"/>
                  <a:gd name="T29" fmla="*/ 0 h 278"/>
                  <a:gd name="T30" fmla="*/ 0 w 340"/>
                  <a:gd name="T31" fmla="*/ 0 h 278"/>
                  <a:gd name="T32" fmla="*/ 0 w 340"/>
                  <a:gd name="T33" fmla="*/ 0 h 278"/>
                  <a:gd name="T34" fmla="*/ 0 w 340"/>
                  <a:gd name="T35" fmla="*/ 0 h 278"/>
                  <a:gd name="T36" fmla="*/ 0 w 340"/>
                  <a:gd name="T37" fmla="*/ 0 h 278"/>
                  <a:gd name="T38" fmla="*/ 0 w 340"/>
                  <a:gd name="T39" fmla="*/ 0 h 278"/>
                  <a:gd name="T40" fmla="*/ 0 w 340"/>
                  <a:gd name="T41" fmla="*/ 0 h 278"/>
                  <a:gd name="T42" fmla="*/ 0 w 340"/>
                  <a:gd name="T43" fmla="*/ 0 h 278"/>
                  <a:gd name="T44" fmla="*/ 0 w 340"/>
                  <a:gd name="T45" fmla="*/ 0 h 278"/>
                  <a:gd name="T46" fmla="*/ 0 w 340"/>
                  <a:gd name="T47" fmla="*/ 0 h 278"/>
                  <a:gd name="T48" fmla="*/ 0 w 340"/>
                  <a:gd name="T49" fmla="*/ 0 h 278"/>
                  <a:gd name="T50" fmla="*/ 0 w 340"/>
                  <a:gd name="T51" fmla="*/ 0 h 278"/>
                  <a:gd name="T52" fmla="*/ 0 w 340"/>
                  <a:gd name="T53" fmla="*/ 0 h 278"/>
                  <a:gd name="T54" fmla="*/ 0 w 340"/>
                  <a:gd name="T55" fmla="*/ 0 h 278"/>
                  <a:gd name="T56" fmla="*/ 0 w 340"/>
                  <a:gd name="T57" fmla="*/ 0 h 278"/>
                  <a:gd name="T58" fmla="*/ 0 w 340"/>
                  <a:gd name="T59" fmla="*/ 0 h 278"/>
                  <a:gd name="T60" fmla="*/ 0 w 340"/>
                  <a:gd name="T61" fmla="*/ 0 h 278"/>
                  <a:gd name="T62" fmla="*/ 0 w 340"/>
                  <a:gd name="T63" fmla="*/ 0 h 278"/>
                  <a:gd name="T64" fmla="*/ 0 w 340"/>
                  <a:gd name="T65" fmla="*/ 0 h 278"/>
                  <a:gd name="T66" fmla="*/ 0 w 340"/>
                  <a:gd name="T67" fmla="*/ 0 h 278"/>
                  <a:gd name="T68" fmla="*/ 0 w 340"/>
                  <a:gd name="T69" fmla="*/ 0 h 278"/>
                  <a:gd name="T70" fmla="*/ 0 w 340"/>
                  <a:gd name="T71" fmla="*/ 0 h 278"/>
                  <a:gd name="T72" fmla="*/ 0 w 340"/>
                  <a:gd name="T73" fmla="*/ 0 h 278"/>
                  <a:gd name="T74" fmla="*/ 0 w 340"/>
                  <a:gd name="T75" fmla="*/ 0 h 278"/>
                  <a:gd name="T76" fmla="*/ 0 w 340"/>
                  <a:gd name="T77" fmla="*/ 0 h 278"/>
                  <a:gd name="T78" fmla="*/ 0 w 340"/>
                  <a:gd name="T79" fmla="*/ 0 h 278"/>
                  <a:gd name="T80" fmla="*/ 0 w 340"/>
                  <a:gd name="T81" fmla="*/ 0 h 278"/>
                  <a:gd name="T82" fmla="*/ 0 w 340"/>
                  <a:gd name="T83" fmla="*/ 0 h 278"/>
                  <a:gd name="T84" fmla="*/ 0 w 340"/>
                  <a:gd name="T85" fmla="*/ 0 h 278"/>
                  <a:gd name="T86" fmla="*/ 0 w 340"/>
                  <a:gd name="T87" fmla="*/ 0 h 278"/>
                  <a:gd name="T88" fmla="*/ 0 w 340"/>
                  <a:gd name="T89" fmla="*/ 0 h 278"/>
                  <a:gd name="T90" fmla="*/ 0 w 340"/>
                  <a:gd name="T91" fmla="*/ 0 h 278"/>
                  <a:gd name="T92" fmla="*/ 0 w 340"/>
                  <a:gd name="T93" fmla="*/ 0 h 278"/>
                  <a:gd name="T94" fmla="*/ 0 w 340"/>
                  <a:gd name="T95" fmla="*/ 0 h 278"/>
                  <a:gd name="T96" fmla="*/ 0 w 340"/>
                  <a:gd name="T97" fmla="*/ 0 h 278"/>
                  <a:gd name="T98" fmla="*/ 0 w 340"/>
                  <a:gd name="T99" fmla="*/ 0 h 278"/>
                  <a:gd name="T100" fmla="*/ 0 w 340"/>
                  <a:gd name="T101" fmla="*/ 0 h 278"/>
                  <a:gd name="T102" fmla="*/ 0 w 340"/>
                  <a:gd name="T103" fmla="*/ 0 h 278"/>
                  <a:gd name="T104" fmla="*/ 0 w 340"/>
                  <a:gd name="T105" fmla="*/ 0 h 278"/>
                  <a:gd name="T106" fmla="*/ 0 w 340"/>
                  <a:gd name="T107" fmla="*/ 0 h 278"/>
                  <a:gd name="T108" fmla="*/ 0 w 340"/>
                  <a:gd name="T109" fmla="*/ 0 h 278"/>
                  <a:gd name="T110" fmla="*/ 0 w 340"/>
                  <a:gd name="T111" fmla="*/ 0 h 278"/>
                  <a:gd name="T112" fmla="*/ 0 w 340"/>
                  <a:gd name="T113" fmla="*/ 0 h 278"/>
                  <a:gd name="T114" fmla="*/ 0 w 340"/>
                  <a:gd name="T115" fmla="*/ 0 h 278"/>
                  <a:gd name="T116" fmla="*/ 0 w 340"/>
                  <a:gd name="T117" fmla="*/ 0 h 278"/>
                  <a:gd name="T118" fmla="*/ 0 w 340"/>
                  <a:gd name="T119" fmla="*/ 0 h 2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0"/>
                  <a:gd name="T181" fmla="*/ 0 h 278"/>
                  <a:gd name="T182" fmla="*/ 340 w 340"/>
                  <a:gd name="T183" fmla="*/ 278 h 2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0" h="278">
                    <a:moveTo>
                      <a:pt x="340" y="140"/>
                    </a:moveTo>
                    <a:lnTo>
                      <a:pt x="340" y="137"/>
                    </a:lnTo>
                    <a:lnTo>
                      <a:pt x="340" y="135"/>
                    </a:lnTo>
                    <a:lnTo>
                      <a:pt x="339" y="132"/>
                    </a:lnTo>
                    <a:lnTo>
                      <a:pt x="339" y="129"/>
                    </a:lnTo>
                    <a:lnTo>
                      <a:pt x="339" y="127"/>
                    </a:lnTo>
                    <a:lnTo>
                      <a:pt x="339" y="125"/>
                    </a:lnTo>
                    <a:lnTo>
                      <a:pt x="338" y="123"/>
                    </a:lnTo>
                    <a:lnTo>
                      <a:pt x="338" y="120"/>
                    </a:lnTo>
                    <a:lnTo>
                      <a:pt x="338" y="118"/>
                    </a:lnTo>
                    <a:lnTo>
                      <a:pt x="337" y="115"/>
                    </a:lnTo>
                    <a:lnTo>
                      <a:pt x="337" y="113"/>
                    </a:lnTo>
                    <a:lnTo>
                      <a:pt x="336" y="110"/>
                    </a:lnTo>
                    <a:lnTo>
                      <a:pt x="335" y="108"/>
                    </a:lnTo>
                    <a:lnTo>
                      <a:pt x="335" y="106"/>
                    </a:lnTo>
                    <a:lnTo>
                      <a:pt x="334" y="104"/>
                    </a:lnTo>
                    <a:lnTo>
                      <a:pt x="333" y="102"/>
                    </a:lnTo>
                    <a:lnTo>
                      <a:pt x="333" y="98"/>
                    </a:lnTo>
                    <a:lnTo>
                      <a:pt x="332" y="96"/>
                    </a:lnTo>
                    <a:lnTo>
                      <a:pt x="331" y="94"/>
                    </a:lnTo>
                    <a:lnTo>
                      <a:pt x="330" y="92"/>
                    </a:lnTo>
                    <a:lnTo>
                      <a:pt x="328" y="90"/>
                    </a:lnTo>
                    <a:lnTo>
                      <a:pt x="327" y="88"/>
                    </a:lnTo>
                    <a:lnTo>
                      <a:pt x="326" y="85"/>
                    </a:lnTo>
                    <a:lnTo>
                      <a:pt x="325" y="82"/>
                    </a:lnTo>
                    <a:lnTo>
                      <a:pt x="324" y="80"/>
                    </a:lnTo>
                    <a:lnTo>
                      <a:pt x="322" y="78"/>
                    </a:lnTo>
                    <a:lnTo>
                      <a:pt x="321" y="76"/>
                    </a:lnTo>
                    <a:lnTo>
                      <a:pt x="320" y="74"/>
                    </a:lnTo>
                    <a:lnTo>
                      <a:pt x="318" y="72"/>
                    </a:lnTo>
                    <a:lnTo>
                      <a:pt x="317" y="70"/>
                    </a:lnTo>
                    <a:lnTo>
                      <a:pt x="316" y="67"/>
                    </a:lnTo>
                    <a:lnTo>
                      <a:pt x="314" y="65"/>
                    </a:lnTo>
                    <a:lnTo>
                      <a:pt x="313" y="63"/>
                    </a:lnTo>
                    <a:lnTo>
                      <a:pt x="310" y="61"/>
                    </a:lnTo>
                    <a:lnTo>
                      <a:pt x="309" y="60"/>
                    </a:lnTo>
                    <a:lnTo>
                      <a:pt x="307" y="58"/>
                    </a:lnTo>
                    <a:lnTo>
                      <a:pt x="305" y="56"/>
                    </a:lnTo>
                    <a:lnTo>
                      <a:pt x="304" y="54"/>
                    </a:lnTo>
                    <a:lnTo>
                      <a:pt x="302" y="51"/>
                    </a:lnTo>
                    <a:lnTo>
                      <a:pt x="300" y="50"/>
                    </a:lnTo>
                    <a:lnTo>
                      <a:pt x="298" y="48"/>
                    </a:lnTo>
                    <a:lnTo>
                      <a:pt x="295" y="46"/>
                    </a:lnTo>
                    <a:lnTo>
                      <a:pt x="293" y="44"/>
                    </a:lnTo>
                    <a:lnTo>
                      <a:pt x="291" y="43"/>
                    </a:lnTo>
                    <a:lnTo>
                      <a:pt x="290" y="41"/>
                    </a:lnTo>
                    <a:lnTo>
                      <a:pt x="288" y="40"/>
                    </a:lnTo>
                    <a:lnTo>
                      <a:pt x="285" y="38"/>
                    </a:lnTo>
                    <a:lnTo>
                      <a:pt x="283" y="36"/>
                    </a:lnTo>
                    <a:lnTo>
                      <a:pt x="281" y="34"/>
                    </a:lnTo>
                    <a:lnTo>
                      <a:pt x="278" y="32"/>
                    </a:lnTo>
                    <a:lnTo>
                      <a:pt x="276" y="31"/>
                    </a:lnTo>
                    <a:lnTo>
                      <a:pt x="274" y="30"/>
                    </a:lnTo>
                    <a:lnTo>
                      <a:pt x="272" y="28"/>
                    </a:lnTo>
                    <a:lnTo>
                      <a:pt x="269" y="27"/>
                    </a:lnTo>
                    <a:lnTo>
                      <a:pt x="267" y="25"/>
                    </a:lnTo>
                    <a:lnTo>
                      <a:pt x="265" y="24"/>
                    </a:lnTo>
                    <a:lnTo>
                      <a:pt x="261" y="23"/>
                    </a:lnTo>
                    <a:lnTo>
                      <a:pt x="259" y="22"/>
                    </a:lnTo>
                    <a:lnTo>
                      <a:pt x="257" y="21"/>
                    </a:lnTo>
                    <a:lnTo>
                      <a:pt x="254" y="18"/>
                    </a:lnTo>
                    <a:lnTo>
                      <a:pt x="252" y="17"/>
                    </a:lnTo>
                    <a:lnTo>
                      <a:pt x="249" y="16"/>
                    </a:lnTo>
                    <a:lnTo>
                      <a:pt x="247" y="15"/>
                    </a:lnTo>
                    <a:lnTo>
                      <a:pt x="243" y="14"/>
                    </a:lnTo>
                    <a:lnTo>
                      <a:pt x="241" y="13"/>
                    </a:lnTo>
                    <a:lnTo>
                      <a:pt x="238" y="12"/>
                    </a:lnTo>
                    <a:lnTo>
                      <a:pt x="236" y="11"/>
                    </a:lnTo>
                    <a:lnTo>
                      <a:pt x="233" y="10"/>
                    </a:lnTo>
                    <a:lnTo>
                      <a:pt x="230" y="10"/>
                    </a:lnTo>
                    <a:lnTo>
                      <a:pt x="227" y="9"/>
                    </a:lnTo>
                    <a:lnTo>
                      <a:pt x="224" y="8"/>
                    </a:lnTo>
                    <a:lnTo>
                      <a:pt x="222" y="7"/>
                    </a:lnTo>
                    <a:lnTo>
                      <a:pt x="219" y="7"/>
                    </a:lnTo>
                    <a:lnTo>
                      <a:pt x="216" y="6"/>
                    </a:lnTo>
                    <a:lnTo>
                      <a:pt x="213" y="5"/>
                    </a:lnTo>
                    <a:lnTo>
                      <a:pt x="210" y="5"/>
                    </a:lnTo>
                    <a:lnTo>
                      <a:pt x="207" y="4"/>
                    </a:lnTo>
                    <a:lnTo>
                      <a:pt x="204" y="4"/>
                    </a:lnTo>
                    <a:lnTo>
                      <a:pt x="202" y="3"/>
                    </a:lnTo>
                    <a:lnTo>
                      <a:pt x="199" y="3"/>
                    </a:lnTo>
                    <a:lnTo>
                      <a:pt x="196" y="3"/>
                    </a:lnTo>
                    <a:lnTo>
                      <a:pt x="192" y="1"/>
                    </a:lnTo>
                    <a:lnTo>
                      <a:pt x="189" y="1"/>
                    </a:lnTo>
                    <a:lnTo>
                      <a:pt x="187" y="1"/>
                    </a:lnTo>
                    <a:lnTo>
                      <a:pt x="184" y="1"/>
                    </a:lnTo>
                    <a:lnTo>
                      <a:pt x="181" y="0"/>
                    </a:lnTo>
                    <a:lnTo>
                      <a:pt x="177" y="0"/>
                    </a:lnTo>
                    <a:lnTo>
                      <a:pt x="175" y="0"/>
                    </a:lnTo>
                    <a:lnTo>
                      <a:pt x="172" y="0"/>
                    </a:lnTo>
                    <a:lnTo>
                      <a:pt x="169" y="0"/>
                    </a:lnTo>
                    <a:lnTo>
                      <a:pt x="166" y="0"/>
                    </a:lnTo>
                    <a:lnTo>
                      <a:pt x="163" y="0"/>
                    </a:lnTo>
                    <a:lnTo>
                      <a:pt x="160" y="0"/>
                    </a:lnTo>
                    <a:lnTo>
                      <a:pt x="157" y="0"/>
                    </a:lnTo>
                    <a:lnTo>
                      <a:pt x="154" y="1"/>
                    </a:lnTo>
                    <a:lnTo>
                      <a:pt x="151" y="1"/>
                    </a:lnTo>
                    <a:lnTo>
                      <a:pt x="148" y="1"/>
                    </a:lnTo>
                    <a:lnTo>
                      <a:pt x="146" y="1"/>
                    </a:lnTo>
                    <a:lnTo>
                      <a:pt x="142" y="3"/>
                    </a:lnTo>
                    <a:lnTo>
                      <a:pt x="139" y="3"/>
                    </a:lnTo>
                    <a:lnTo>
                      <a:pt x="136" y="4"/>
                    </a:lnTo>
                    <a:lnTo>
                      <a:pt x="134" y="4"/>
                    </a:lnTo>
                    <a:lnTo>
                      <a:pt x="131" y="5"/>
                    </a:lnTo>
                    <a:lnTo>
                      <a:pt x="127" y="5"/>
                    </a:lnTo>
                    <a:lnTo>
                      <a:pt x="124" y="6"/>
                    </a:lnTo>
                    <a:lnTo>
                      <a:pt x="122" y="6"/>
                    </a:lnTo>
                    <a:lnTo>
                      <a:pt x="119" y="7"/>
                    </a:lnTo>
                    <a:lnTo>
                      <a:pt x="116" y="8"/>
                    </a:lnTo>
                    <a:lnTo>
                      <a:pt x="114" y="8"/>
                    </a:lnTo>
                    <a:lnTo>
                      <a:pt x="110" y="9"/>
                    </a:lnTo>
                    <a:lnTo>
                      <a:pt x="107" y="10"/>
                    </a:lnTo>
                    <a:lnTo>
                      <a:pt x="105" y="11"/>
                    </a:lnTo>
                    <a:lnTo>
                      <a:pt x="102" y="12"/>
                    </a:lnTo>
                    <a:lnTo>
                      <a:pt x="100" y="13"/>
                    </a:lnTo>
                    <a:lnTo>
                      <a:pt x="97" y="14"/>
                    </a:lnTo>
                    <a:lnTo>
                      <a:pt x="94" y="15"/>
                    </a:lnTo>
                    <a:lnTo>
                      <a:pt x="91" y="16"/>
                    </a:lnTo>
                    <a:lnTo>
                      <a:pt x="89" y="17"/>
                    </a:lnTo>
                    <a:lnTo>
                      <a:pt x="86" y="18"/>
                    </a:lnTo>
                    <a:lnTo>
                      <a:pt x="84" y="20"/>
                    </a:lnTo>
                    <a:lnTo>
                      <a:pt x="81" y="21"/>
                    </a:lnTo>
                    <a:lnTo>
                      <a:pt x="79" y="22"/>
                    </a:lnTo>
                    <a:lnTo>
                      <a:pt x="76" y="24"/>
                    </a:lnTo>
                    <a:lnTo>
                      <a:pt x="73" y="25"/>
                    </a:lnTo>
                    <a:lnTo>
                      <a:pt x="71" y="26"/>
                    </a:lnTo>
                    <a:lnTo>
                      <a:pt x="69" y="27"/>
                    </a:lnTo>
                    <a:lnTo>
                      <a:pt x="67" y="29"/>
                    </a:lnTo>
                    <a:lnTo>
                      <a:pt x="64" y="30"/>
                    </a:lnTo>
                    <a:lnTo>
                      <a:pt x="61" y="32"/>
                    </a:lnTo>
                    <a:lnTo>
                      <a:pt x="59" y="33"/>
                    </a:lnTo>
                    <a:lnTo>
                      <a:pt x="57" y="36"/>
                    </a:lnTo>
                    <a:lnTo>
                      <a:pt x="55" y="37"/>
                    </a:lnTo>
                    <a:lnTo>
                      <a:pt x="53" y="39"/>
                    </a:lnTo>
                    <a:lnTo>
                      <a:pt x="51" y="40"/>
                    </a:lnTo>
                    <a:lnTo>
                      <a:pt x="49" y="42"/>
                    </a:lnTo>
                    <a:lnTo>
                      <a:pt x="47" y="44"/>
                    </a:lnTo>
                    <a:lnTo>
                      <a:pt x="44" y="45"/>
                    </a:lnTo>
                    <a:lnTo>
                      <a:pt x="42" y="47"/>
                    </a:lnTo>
                    <a:lnTo>
                      <a:pt x="40" y="49"/>
                    </a:lnTo>
                    <a:lnTo>
                      <a:pt x="38" y="50"/>
                    </a:lnTo>
                    <a:lnTo>
                      <a:pt x="37" y="53"/>
                    </a:lnTo>
                    <a:lnTo>
                      <a:pt x="35" y="55"/>
                    </a:lnTo>
                    <a:lnTo>
                      <a:pt x="33" y="57"/>
                    </a:lnTo>
                    <a:lnTo>
                      <a:pt x="32" y="59"/>
                    </a:lnTo>
                    <a:lnTo>
                      <a:pt x="30" y="60"/>
                    </a:lnTo>
                    <a:lnTo>
                      <a:pt x="27" y="62"/>
                    </a:lnTo>
                    <a:lnTo>
                      <a:pt x="26" y="64"/>
                    </a:lnTo>
                    <a:lnTo>
                      <a:pt x="24" y="66"/>
                    </a:lnTo>
                    <a:lnTo>
                      <a:pt x="23" y="69"/>
                    </a:lnTo>
                    <a:lnTo>
                      <a:pt x="21" y="71"/>
                    </a:lnTo>
                    <a:lnTo>
                      <a:pt x="20" y="73"/>
                    </a:lnTo>
                    <a:lnTo>
                      <a:pt x="19" y="75"/>
                    </a:lnTo>
                    <a:lnTo>
                      <a:pt x="18" y="77"/>
                    </a:lnTo>
                    <a:lnTo>
                      <a:pt x="16" y="79"/>
                    </a:lnTo>
                    <a:lnTo>
                      <a:pt x="15" y="81"/>
                    </a:lnTo>
                    <a:lnTo>
                      <a:pt x="14" y="83"/>
                    </a:lnTo>
                    <a:lnTo>
                      <a:pt x="13" y="87"/>
                    </a:lnTo>
                    <a:lnTo>
                      <a:pt x="12" y="89"/>
                    </a:lnTo>
                    <a:lnTo>
                      <a:pt x="10" y="91"/>
                    </a:lnTo>
                    <a:lnTo>
                      <a:pt x="9" y="93"/>
                    </a:lnTo>
                    <a:lnTo>
                      <a:pt x="8" y="95"/>
                    </a:lnTo>
                    <a:lnTo>
                      <a:pt x="7" y="97"/>
                    </a:lnTo>
                    <a:lnTo>
                      <a:pt x="6" y="99"/>
                    </a:lnTo>
                    <a:lnTo>
                      <a:pt x="5" y="103"/>
                    </a:lnTo>
                    <a:lnTo>
                      <a:pt x="5" y="105"/>
                    </a:lnTo>
                    <a:lnTo>
                      <a:pt x="4" y="107"/>
                    </a:lnTo>
                    <a:lnTo>
                      <a:pt x="3" y="109"/>
                    </a:lnTo>
                    <a:lnTo>
                      <a:pt x="3" y="112"/>
                    </a:lnTo>
                    <a:lnTo>
                      <a:pt x="2" y="114"/>
                    </a:lnTo>
                    <a:lnTo>
                      <a:pt x="2" y="116"/>
                    </a:lnTo>
                    <a:lnTo>
                      <a:pt x="1" y="119"/>
                    </a:lnTo>
                    <a:lnTo>
                      <a:pt x="1" y="122"/>
                    </a:lnTo>
                    <a:lnTo>
                      <a:pt x="1" y="124"/>
                    </a:lnTo>
                    <a:lnTo>
                      <a:pt x="0" y="126"/>
                    </a:lnTo>
                    <a:lnTo>
                      <a:pt x="0" y="128"/>
                    </a:lnTo>
                    <a:lnTo>
                      <a:pt x="0" y="131"/>
                    </a:lnTo>
                    <a:lnTo>
                      <a:pt x="0" y="133"/>
                    </a:lnTo>
                    <a:lnTo>
                      <a:pt x="0" y="136"/>
                    </a:lnTo>
                    <a:lnTo>
                      <a:pt x="0" y="138"/>
                    </a:lnTo>
                    <a:lnTo>
                      <a:pt x="0" y="141"/>
                    </a:lnTo>
                    <a:lnTo>
                      <a:pt x="0" y="143"/>
                    </a:lnTo>
                    <a:lnTo>
                      <a:pt x="0" y="145"/>
                    </a:lnTo>
                    <a:lnTo>
                      <a:pt x="0" y="148"/>
                    </a:lnTo>
                    <a:lnTo>
                      <a:pt x="0" y="151"/>
                    </a:lnTo>
                    <a:lnTo>
                      <a:pt x="0" y="153"/>
                    </a:lnTo>
                    <a:lnTo>
                      <a:pt x="1" y="155"/>
                    </a:lnTo>
                    <a:lnTo>
                      <a:pt x="1" y="158"/>
                    </a:lnTo>
                    <a:lnTo>
                      <a:pt x="1" y="160"/>
                    </a:lnTo>
                    <a:lnTo>
                      <a:pt x="2" y="162"/>
                    </a:lnTo>
                    <a:lnTo>
                      <a:pt x="2" y="164"/>
                    </a:lnTo>
                    <a:lnTo>
                      <a:pt x="3" y="168"/>
                    </a:lnTo>
                    <a:lnTo>
                      <a:pt x="3" y="170"/>
                    </a:lnTo>
                    <a:lnTo>
                      <a:pt x="4" y="172"/>
                    </a:lnTo>
                    <a:lnTo>
                      <a:pt x="5" y="174"/>
                    </a:lnTo>
                    <a:lnTo>
                      <a:pt x="5" y="177"/>
                    </a:lnTo>
                    <a:lnTo>
                      <a:pt x="6" y="179"/>
                    </a:lnTo>
                    <a:lnTo>
                      <a:pt x="7" y="181"/>
                    </a:lnTo>
                    <a:lnTo>
                      <a:pt x="8" y="184"/>
                    </a:lnTo>
                    <a:lnTo>
                      <a:pt x="9" y="186"/>
                    </a:lnTo>
                    <a:lnTo>
                      <a:pt x="10" y="188"/>
                    </a:lnTo>
                    <a:lnTo>
                      <a:pt x="12" y="191"/>
                    </a:lnTo>
                    <a:lnTo>
                      <a:pt x="13" y="193"/>
                    </a:lnTo>
                    <a:lnTo>
                      <a:pt x="14" y="195"/>
                    </a:lnTo>
                    <a:lnTo>
                      <a:pt x="15" y="197"/>
                    </a:lnTo>
                    <a:lnTo>
                      <a:pt x="16" y="199"/>
                    </a:lnTo>
                    <a:lnTo>
                      <a:pt x="18" y="202"/>
                    </a:lnTo>
                    <a:lnTo>
                      <a:pt x="19" y="204"/>
                    </a:lnTo>
                    <a:lnTo>
                      <a:pt x="20" y="206"/>
                    </a:lnTo>
                    <a:lnTo>
                      <a:pt x="21" y="208"/>
                    </a:lnTo>
                    <a:lnTo>
                      <a:pt x="23" y="210"/>
                    </a:lnTo>
                    <a:lnTo>
                      <a:pt x="24" y="212"/>
                    </a:lnTo>
                    <a:lnTo>
                      <a:pt x="26" y="214"/>
                    </a:lnTo>
                    <a:lnTo>
                      <a:pt x="27" y="217"/>
                    </a:lnTo>
                    <a:lnTo>
                      <a:pt x="30" y="219"/>
                    </a:lnTo>
                    <a:lnTo>
                      <a:pt x="32" y="221"/>
                    </a:lnTo>
                    <a:lnTo>
                      <a:pt x="33" y="222"/>
                    </a:lnTo>
                    <a:lnTo>
                      <a:pt x="35" y="224"/>
                    </a:lnTo>
                    <a:lnTo>
                      <a:pt x="37" y="226"/>
                    </a:lnTo>
                    <a:lnTo>
                      <a:pt x="38" y="228"/>
                    </a:lnTo>
                    <a:lnTo>
                      <a:pt x="40" y="230"/>
                    </a:lnTo>
                    <a:lnTo>
                      <a:pt x="42" y="231"/>
                    </a:lnTo>
                    <a:lnTo>
                      <a:pt x="44" y="234"/>
                    </a:lnTo>
                    <a:lnTo>
                      <a:pt x="47" y="236"/>
                    </a:lnTo>
                    <a:lnTo>
                      <a:pt x="49" y="237"/>
                    </a:lnTo>
                    <a:lnTo>
                      <a:pt x="51" y="239"/>
                    </a:lnTo>
                    <a:lnTo>
                      <a:pt x="53" y="241"/>
                    </a:lnTo>
                    <a:lnTo>
                      <a:pt x="55" y="242"/>
                    </a:lnTo>
                    <a:lnTo>
                      <a:pt x="57" y="244"/>
                    </a:lnTo>
                    <a:lnTo>
                      <a:pt x="59" y="245"/>
                    </a:lnTo>
                    <a:lnTo>
                      <a:pt x="61" y="247"/>
                    </a:lnTo>
                    <a:lnTo>
                      <a:pt x="64" y="248"/>
                    </a:lnTo>
                    <a:lnTo>
                      <a:pt x="67" y="250"/>
                    </a:lnTo>
                    <a:lnTo>
                      <a:pt x="69" y="252"/>
                    </a:lnTo>
                    <a:lnTo>
                      <a:pt x="71" y="253"/>
                    </a:lnTo>
                    <a:lnTo>
                      <a:pt x="73" y="254"/>
                    </a:lnTo>
                    <a:lnTo>
                      <a:pt x="76" y="256"/>
                    </a:lnTo>
                    <a:lnTo>
                      <a:pt x="79" y="257"/>
                    </a:lnTo>
                    <a:lnTo>
                      <a:pt x="81" y="258"/>
                    </a:lnTo>
                    <a:lnTo>
                      <a:pt x="84" y="259"/>
                    </a:lnTo>
                    <a:lnTo>
                      <a:pt x="86" y="260"/>
                    </a:lnTo>
                    <a:lnTo>
                      <a:pt x="89" y="262"/>
                    </a:lnTo>
                    <a:lnTo>
                      <a:pt x="91" y="263"/>
                    </a:lnTo>
                    <a:lnTo>
                      <a:pt x="94" y="264"/>
                    </a:lnTo>
                    <a:lnTo>
                      <a:pt x="97" y="266"/>
                    </a:lnTo>
                    <a:lnTo>
                      <a:pt x="100" y="267"/>
                    </a:lnTo>
                    <a:lnTo>
                      <a:pt x="102" y="268"/>
                    </a:lnTo>
                    <a:lnTo>
                      <a:pt x="105" y="268"/>
                    </a:lnTo>
                    <a:lnTo>
                      <a:pt x="107" y="269"/>
                    </a:lnTo>
                    <a:lnTo>
                      <a:pt x="110" y="270"/>
                    </a:lnTo>
                    <a:lnTo>
                      <a:pt x="114" y="271"/>
                    </a:lnTo>
                    <a:lnTo>
                      <a:pt x="116" y="272"/>
                    </a:lnTo>
                    <a:lnTo>
                      <a:pt x="119" y="272"/>
                    </a:lnTo>
                    <a:lnTo>
                      <a:pt x="122" y="273"/>
                    </a:lnTo>
                    <a:lnTo>
                      <a:pt x="124" y="274"/>
                    </a:lnTo>
                    <a:lnTo>
                      <a:pt x="127" y="274"/>
                    </a:lnTo>
                    <a:lnTo>
                      <a:pt x="131" y="275"/>
                    </a:lnTo>
                    <a:lnTo>
                      <a:pt x="134" y="275"/>
                    </a:lnTo>
                    <a:lnTo>
                      <a:pt x="136" y="276"/>
                    </a:lnTo>
                    <a:lnTo>
                      <a:pt x="139" y="276"/>
                    </a:lnTo>
                    <a:lnTo>
                      <a:pt x="142" y="276"/>
                    </a:lnTo>
                    <a:lnTo>
                      <a:pt x="146" y="277"/>
                    </a:lnTo>
                    <a:lnTo>
                      <a:pt x="148" y="277"/>
                    </a:lnTo>
                    <a:lnTo>
                      <a:pt x="151" y="277"/>
                    </a:lnTo>
                    <a:lnTo>
                      <a:pt x="154" y="278"/>
                    </a:lnTo>
                    <a:lnTo>
                      <a:pt x="157" y="278"/>
                    </a:lnTo>
                    <a:lnTo>
                      <a:pt x="160" y="278"/>
                    </a:lnTo>
                    <a:lnTo>
                      <a:pt x="163" y="278"/>
                    </a:lnTo>
                    <a:lnTo>
                      <a:pt x="166" y="278"/>
                    </a:lnTo>
                    <a:lnTo>
                      <a:pt x="169" y="278"/>
                    </a:lnTo>
                    <a:lnTo>
                      <a:pt x="172" y="278"/>
                    </a:lnTo>
                    <a:lnTo>
                      <a:pt x="175" y="278"/>
                    </a:lnTo>
                    <a:lnTo>
                      <a:pt x="177" y="278"/>
                    </a:lnTo>
                    <a:lnTo>
                      <a:pt x="181" y="278"/>
                    </a:lnTo>
                    <a:lnTo>
                      <a:pt x="184" y="278"/>
                    </a:lnTo>
                    <a:lnTo>
                      <a:pt x="187" y="278"/>
                    </a:lnTo>
                    <a:lnTo>
                      <a:pt x="189" y="277"/>
                    </a:lnTo>
                    <a:lnTo>
                      <a:pt x="192" y="277"/>
                    </a:lnTo>
                    <a:lnTo>
                      <a:pt x="196" y="277"/>
                    </a:lnTo>
                    <a:lnTo>
                      <a:pt x="199" y="276"/>
                    </a:lnTo>
                    <a:lnTo>
                      <a:pt x="202" y="276"/>
                    </a:lnTo>
                    <a:lnTo>
                      <a:pt x="204" y="275"/>
                    </a:lnTo>
                    <a:lnTo>
                      <a:pt x="207" y="275"/>
                    </a:lnTo>
                    <a:lnTo>
                      <a:pt x="210" y="274"/>
                    </a:lnTo>
                    <a:lnTo>
                      <a:pt x="213" y="274"/>
                    </a:lnTo>
                    <a:lnTo>
                      <a:pt x="216" y="273"/>
                    </a:lnTo>
                    <a:lnTo>
                      <a:pt x="219" y="273"/>
                    </a:lnTo>
                    <a:lnTo>
                      <a:pt x="222" y="272"/>
                    </a:lnTo>
                    <a:lnTo>
                      <a:pt x="224" y="271"/>
                    </a:lnTo>
                    <a:lnTo>
                      <a:pt x="227" y="270"/>
                    </a:lnTo>
                    <a:lnTo>
                      <a:pt x="230" y="270"/>
                    </a:lnTo>
                    <a:lnTo>
                      <a:pt x="233" y="269"/>
                    </a:lnTo>
                    <a:lnTo>
                      <a:pt x="236" y="268"/>
                    </a:lnTo>
                    <a:lnTo>
                      <a:pt x="238" y="267"/>
                    </a:lnTo>
                    <a:lnTo>
                      <a:pt x="241" y="266"/>
                    </a:lnTo>
                    <a:lnTo>
                      <a:pt x="243" y="264"/>
                    </a:lnTo>
                    <a:lnTo>
                      <a:pt x="247" y="263"/>
                    </a:lnTo>
                    <a:lnTo>
                      <a:pt x="249" y="262"/>
                    </a:lnTo>
                    <a:lnTo>
                      <a:pt x="252" y="261"/>
                    </a:lnTo>
                    <a:lnTo>
                      <a:pt x="254" y="260"/>
                    </a:lnTo>
                    <a:lnTo>
                      <a:pt x="257" y="259"/>
                    </a:lnTo>
                    <a:lnTo>
                      <a:pt x="259" y="258"/>
                    </a:lnTo>
                    <a:lnTo>
                      <a:pt x="261" y="256"/>
                    </a:lnTo>
                    <a:lnTo>
                      <a:pt x="265" y="255"/>
                    </a:lnTo>
                    <a:lnTo>
                      <a:pt x="267" y="254"/>
                    </a:lnTo>
                    <a:lnTo>
                      <a:pt x="269" y="252"/>
                    </a:lnTo>
                    <a:lnTo>
                      <a:pt x="272" y="251"/>
                    </a:lnTo>
                    <a:lnTo>
                      <a:pt x="274" y="250"/>
                    </a:lnTo>
                    <a:lnTo>
                      <a:pt x="276" y="247"/>
                    </a:lnTo>
                    <a:lnTo>
                      <a:pt x="278" y="246"/>
                    </a:lnTo>
                    <a:lnTo>
                      <a:pt x="281" y="244"/>
                    </a:lnTo>
                    <a:lnTo>
                      <a:pt x="283" y="243"/>
                    </a:lnTo>
                    <a:lnTo>
                      <a:pt x="285" y="241"/>
                    </a:lnTo>
                    <a:lnTo>
                      <a:pt x="288" y="240"/>
                    </a:lnTo>
                    <a:lnTo>
                      <a:pt x="290" y="238"/>
                    </a:lnTo>
                    <a:lnTo>
                      <a:pt x="291" y="237"/>
                    </a:lnTo>
                    <a:lnTo>
                      <a:pt x="293" y="235"/>
                    </a:lnTo>
                    <a:lnTo>
                      <a:pt x="295" y="232"/>
                    </a:lnTo>
                    <a:lnTo>
                      <a:pt x="298" y="230"/>
                    </a:lnTo>
                    <a:lnTo>
                      <a:pt x="300" y="229"/>
                    </a:lnTo>
                    <a:lnTo>
                      <a:pt x="302" y="227"/>
                    </a:lnTo>
                    <a:lnTo>
                      <a:pt x="304" y="225"/>
                    </a:lnTo>
                    <a:lnTo>
                      <a:pt x="305" y="223"/>
                    </a:lnTo>
                    <a:lnTo>
                      <a:pt x="307" y="222"/>
                    </a:lnTo>
                    <a:lnTo>
                      <a:pt x="309" y="220"/>
                    </a:lnTo>
                    <a:lnTo>
                      <a:pt x="310" y="218"/>
                    </a:lnTo>
                    <a:lnTo>
                      <a:pt x="313" y="215"/>
                    </a:lnTo>
                    <a:lnTo>
                      <a:pt x="314" y="213"/>
                    </a:lnTo>
                    <a:lnTo>
                      <a:pt x="316" y="211"/>
                    </a:lnTo>
                    <a:lnTo>
                      <a:pt x="317" y="209"/>
                    </a:lnTo>
                    <a:lnTo>
                      <a:pt x="318" y="207"/>
                    </a:lnTo>
                    <a:lnTo>
                      <a:pt x="320" y="205"/>
                    </a:lnTo>
                    <a:lnTo>
                      <a:pt x="321" y="203"/>
                    </a:lnTo>
                    <a:lnTo>
                      <a:pt x="322" y="201"/>
                    </a:lnTo>
                    <a:lnTo>
                      <a:pt x="324" y="198"/>
                    </a:lnTo>
                    <a:lnTo>
                      <a:pt x="325" y="196"/>
                    </a:lnTo>
                    <a:lnTo>
                      <a:pt x="326" y="194"/>
                    </a:lnTo>
                    <a:lnTo>
                      <a:pt x="327" y="192"/>
                    </a:lnTo>
                    <a:lnTo>
                      <a:pt x="328" y="190"/>
                    </a:lnTo>
                    <a:lnTo>
                      <a:pt x="330" y="187"/>
                    </a:lnTo>
                    <a:lnTo>
                      <a:pt x="331" y="185"/>
                    </a:lnTo>
                    <a:lnTo>
                      <a:pt x="332" y="182"/>
                    </a:lnTo>
                    <a:lnTo>
                      <a:pt x="333" y="180"/>
                    </a:lnTo>
                    <a:lnTo>
                      <a:pt x="333" y="178"/>
                    </a:lnTo>
                    <a:lnTo>
                      <a:pt x="334" y="176"/>
                    </a:lnTo>
                    <a:lnTo>
                      <a:pt x="335" y="173"/>
                    </a:lnTo>
                    <a:lnTo>
                      <a:pt x="335" y="171"/>
                    </a:lnTo>
                    <a:lnTo>
                      <a:pt x="336" y="169"/>
                    </a:lnTo>
                    <a:lnTo>
                      <a:pt x="337" y="166"/>
                    </a:lnTo>
                    <a:lnTo>
                      <a:pt x="337" y="163"/>
                    </a:lnTo>
                    <a:lnTo>
                      <a:pt x="338" y="161"/>
                    </a:lnTo>
                    <a:lnTo>
                      <a:pt x="338" y="159"/>
                    </a:lnTo>
                    <a:lnTo>
                      <a:pt x="338" y="157"/>
                    </a:lnTo>
                    <a:lnTo>
                      <a:pt x="339" y="154"/>
                    </a:lnTo>
                    <a:lnTo>
                      <a:pt x="339" y="152"/>
                    </a:lnTo>
                    <a:lnTo>
                      <a:pt x="339" y="149"/>
                    </a:lnTo>
                    <a:lnTo>
                      <a:pt x="339" y="146"/>
                    </a:lnTo>
                    <a:lnTo>
                      <a:pt x="340" y="144"/>
                    </a:lnTo>
                    <a:lnTo>
                      <a:pt x="340" y="142"/>
                    </a:lnTo>
                    <a:lnTo>
                      <a:pt x="340" y="140"/>
                    </a:lnTo>
                    <a:close/>
                  </a:path>
                </a:pathLst>
              </a:custGeom>
              <a:solidFill>
                <a:srgbClr val="D96C5B"/>
              </a:solidFill>
              <a:ln w="9525">
                <a:noFill/>
                <a:round/>
                <a:headEnd/>
                <a:tailEnd/>
              </a:ln>
            </p:spPr>
            <p:txBody>
              <a:bodyPr/>
              <a:lstStyle/>
              <a:p>
                <a:endParaRPr lang="ko-KR" altLang="en-US"/>
              </a:p>
            </p:txBody>
          </p:sp>
          <p:sp>
            <p:nvSpPr>
              <p:cNvPr id="3123" name="Freeform 43"/>
              <p:cNvSpPr>
                <a:spLocks/>
              </p:cNvSpPr>
              <p:nvPr/>
            </p:nvSpPr>
            <p:spPr bwMode="auto">
              <a:xfrm>
                <a:off x="429" y="1774"/>
                <a:ext cx="21" cy="16"/>
              </a:xfrm>
              <a:custGeom>
                <a:avLst/>
                <a:gdLst>
                  <a:gd name="T0" fmla="*/ 0 w 128"/>
                  <a:gd name="T1" fmla="*/ 0 h 98"/>
                  <a:gd name="T2" fmla="*/ 0 w 128"/>
                  <a:gd name="T3" fmla="*/ 0 h 98"/>
                  <a:gd name="T4" fmla="*/ 0 w 128"/>
                  <a:gd name="T5" fmla="*/ 0 h 98"/>
                  <a:gd name="T6" fmla="*/ 0 w 128"/>
                  <a:gd name="T7" fmla="*/ 0 h 98"/>
                  <a:gd name="T8" fmla="*/ 0 w 128"/>
                  <a:gd name="T9" fmla="*/ 0 h 98"/>
                  <a:gd name="T10" fmla="*/ 0 w 128"/>
                  <a:gd name="T11" fmla="*/ 0 h 98"/>
                  <a:gd name="T12" fmla="*/ 0 w 128"/>
                  <a:gd name="T13" fmla="*/ 0 h 98"/>
                  <a:gd name="T14" fmla="*/ 0 w 128"/>
                  <a:gd name="T15" fmla="*/ 0 h 98"/>
                  <a:gd name="T16" fmla="*/ 0 w 128"/>
                  <a:gd name="T17" fmla="*/ 0 h 98"/>
                  <a:gd name="T18" fmla="*/ 0 w 128"/>
                  <a:gd name="T19" fmla="*/ 0 h 98"/>
                  <a:gd name="T20" fmla="*/ 0 w 128"/>
                  <a:gd name="T21" fmla="*/ 0 h 98"/>
                  <a:gd name="T22" fmla="*/ 0 w 128"/>
                  <a:gd name="T23" fmla="*/ 0 h 98"/>
                  <a:gd name="T24" fmla="*/ 0 w 128"/>
                  <a:gd name="T25" fmla="*/ 0 h 98"/>
                  <a:gd name="T26" fmla="*/ 0 w 128"/>
                  <a:gd name="T27" fmla="*/ 0 h 98"/>
                  <a:gd name="T28" fmla="*/ 0 w 128"/>
                  <a:gd name="T29" fmla="*/ 0 h 98"/>
                  <a:gd name="T30" fmla="*/ 0 w 128"/>
                  <a:gd name="T31" fmla="*/ 0 h 98"/>
                  <a:gd name="T32" fmla="*/ 0 w 128"/>
                  <a:gd name="T33" fmla="*/ 0 h 98"/>
                  <a:gd name="T34" fmla="*/ 0 w 128"/>
                  <a:gd name="T35" fmla="*/ 0 h 98"/>
                  <a:gd name="T36" fmla="*/ 0 w 128"/>
                  <a:gd name="T37" fmla="*/ 0 h 98"/>
                  <a:gd name="T38" fmla="*/ 0 w 128"/>
                  <a:gd name="T39" fmla="*/ 0 h 98"/>
                  <a:gd name="T40" fmla="*/ 0 w 128"/>
                  <a:gd name="T41" fmla="*/ 0 h 98"/>
                  <a:gd name="T42" fmla="*/ 0 w 128"/>
                  <a:gd name="T43" fmla="*/ 0 h 98"/>
                  <a:gd name="T44" fmla="*/ 0 w 128"/>
                  <a:gd name="T45" fmla="*/ 0 h 98"/>
                  <a:gd name="T46" fmla="*/ 0 w 128"/>
                  <a:gd name="T47" fmla="*/ 0 h 98"/>
                  <a:gd name="T48" fmla="*/ 0 w 128"/>
                  <a:gd name="T49" fmla="*/ 0 h 98"/>
                  <a:gd name="T50" fmla="*/ 0 w 128"/>
                  <a:gd name="T51" fmla="*/ 0 h 98"/>
                  <a:gd name="T52" fmla="*/ 0 w 128"/>
                  <a:gd name="T53" fmla="*/ 0 h 98"/>
                  <a:gd name="T54" fmla="*/ 0 w 128"/>
                  <a:gd name="T55" fmla="*/ 0 h 98"/>
                  <a:gd name="T56" fmla="*/ 0 w 128"/>
                  <a:gd name="T57" fmla="*/ 0 h 98"/>
                  <a:gd name="T58" fmla="*/ 0 w 128"/>
                  <a:gd name="T59" fmla="*/ 0 h 98"/>
                  <a:gd name="T60" fmla="*/ 0 w 128"/>
                  <a:gd name="T61" fmla="*/ 0 h 98"/>
                  <a:gd name="T62" fmla="*/ 0 w 128"/>
                  <a:gd name="T63" fmla="*/ 0 h 98"/>
                  <a:gd name="T64" fmla="*/ 0 w 128"/>
                  <a:gd name="T65" fmla="*/ 0 h 98"/>
                  <a:gd name="T66" fmla="*/ 0 w 128"/>
                  <a:gd name="T67" fmla="*/ 0 h 98"/>
                  <a:gd name="T68" fmla="*/ 0 w 128"/>
                  <a:gd name="T69" fmla="*/ 0 h 98"/>
                  <a:gd name="T70" fmla="*/ 0 w 128"/>
                  <a:gd name="T71" fmla="*/ 0 h 98"/>
                  <a:gd name="T72" fmla="*/ 0 w 128"/>
                  <a:gd name="T73" fmla="*/ 0 h 98"/>
                  <a:gd name="T74" fmla="*/ 0 w 128"/>
                  <a:gd name="T75" fmla="*/ 0 h 98"/>
                  <a:gd name="T76" fmla="*/ 0 w 128"/>
                  <a:gd name="T77" fmla="*/ 0 h 98"/>
                  <a:gd name="T78" fmla="*/ 0 w 128"/>
                  <a:gd name="T79" fmla="*/ 0 h 98"/>
                  <a:gd name="T80" fmla="*/ 0 w 128"/>
                  <a:gd name="T81" fmla="*/ 0 h 98"/>
                  <a:gd name="T82" fmla="*/ 0 w 128"/>
                  <a:gd name="T83" fmla="*/ 0 h 98"/>
                  <a:gd name="T84" fmla="*/ 0 w 128"/>
                  <a:gd name="T85" fmla="*/ 0 h 98"/>
                  <a:gd name="T86" fmla="*/ 0 w 128"/>
                  <a:gd name="T87" fmla="*/ 0 h 98"/>
                  <a:gd name="T88" fmla="*/ 0 w 128"/>
                  <a:gd name="T89" fmla="*/ 0 h 98"/>
                  <a:gd name="T90" fmla="*/ 0 w 128"/>
                  <a:gd name="T91" fmla="*/ 0 h 98"/>
                  <a:gd name="T92" fmla="*/ 0 w 128"/>
                  <a:gd name="T93" fmla="*/ 0 h 98"/>
                  <a:gd name="T94" fmla="*/ 0 w 128"/>
                  <a:gd name="T95" fmla="*/ 0 h 98"/>
                  <a:gd name="T96" fmla="*/ 0 w 128"/>
                  <a:gd name="T97" fmla="*/ 0 h 98"/>
                  <a:gd name="T98" fmla="*/ 0 w 128"/>
                  <a:gd name="T99" fmla="*/ 0 h 98"/>
                  <a:gd name="T100" fmla="*/ 0 w 128"/>
                  <a:gd name="T101" fmla="*/ 0 h 98"/>
                  <a:gd name="T102" fmla="*/ 0 w 128"/>
                  <a:gd name="T103" fmla="*/ 0 h 98"/>
                  <a:gd name="T104" fmla="*/ 0 w 128"/>
                  <a:gd name="T105" fmla="*/ 0 h 98"/>
                  <a:gd name="T106" fmla="*/ 0 w 128"/>
                  <a:gd name="T107" fmla="*/ 0 h 98"/>
                  <a:gd name="T108" fmla="*/ 0 w 128"/>
                  <a:gd name="T109" fmla="*/ 0 h 98"/>
                  <a:gd name="T110" fmla="*/ 0 w 128"/>
                  <a:gd name="T111" fmla="*/ 0 h 98"/>
                  <a:gd name="T112" fmla="*/ 0 w 128"/>
                  <a:gd name="T113" fmla="*/ 0 h 98"/>
                  <a:gd name="T114" fmla="*/ 0 w 128"/>
                  <a:gd name="T115" fmla="*/ 0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8"/>
                  <a:gd name="T175" fmla="*/ 0 h 98"/>
                  <a:gd name="T176" fmla="*/ 128 w 128"/>
                  <a:gd name="T177" fmla="*/ 98 h 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8" h="98">
                    <a:moveTo>
                      <a:pt x="128" y="49"/>
                    </a:moveTo>
                    <a:lnTo>
                      <a:pt x="128" y="48"/>
                    </a:lnTo>
                    <a:lnTo>
                      <a:pt x="128" y="46"/>
                    </a:lnTo>
                    <a:lnTo>
                      <a:pt x="128" y="44"/>
                    </a:lnTo>
                    <a:lnTo>
                      <a:pt x="128" y="42"/>
                    </a:lnTo>
                    <a:lnTo>
                      <a:pt x="127" y="40"/>
                    </a:lnTo>
                    <a:lnTo>
                      <a:pt x="127" y="38"/>
                    </a:lnTo>
                    <a:lnTo>
                      <a:pt x="126" y="37"/>
                    </a:lnTo>
                    <a:lnTo>
                      <a:pt x="126" y="35"/>
                    </a:lnTo>
                    <a:lnTo>
                      <a:pt x="125" y="33"/>
                    </a:lnTo>
                    <a:lnTo>
                      <a:pt x="123" y="32"/>
                    </a:lnTo>
                    <a:lnTo>
                      <a:pt x="122" y="30"/>
                    </a:lnTo>
                    <a:lnTo>
                      <a:pt x="122" y="29"/>
                    </a:lnTo>
                    <a:lnTo>
                      <a:pt x="121" y="27"/>
                    </a:lnTo>
                    <a:lnTo>
                      <a:pt x="120" y="25"/>
                    </a:lnTo>
                    <a:lnTo>
                      <a:pt x="118" y="23"/>
                    </a:lnTo>
                    <a:lnTo>
                      <a:pt x="117" y="22"/>
                    </a:lnTo>
                    <a:lnTo>
                      <a:pt x="116" y="21"/>
                    </a:lnTo>
                    <a:lnTo>
                      <a:pt x="115" y="19"/>
                    </a:lnTo>
                    <a:lnTo>
                      <a:pt x="113" y="18"/>
                    </a:lnTo>
                    <a:lnTo>
                      <a:pt x="112" y="17"/>
                    </a:lnTo>
                    <a:lnTo>
                      <a:pt x="110" y="15"/>
                    </a:lnTo>
                    <a:lnTo>
                      <a:pt x="109" y="14"/>
                    </a:lnTo>
                    <a:lnTo>
                      <a:pt x="106" y="13"/>
                    </a:lnTo>
                    <a:lnTo>
                      <a:pt x="105" y="12"/>
                    </a:lnTo>
                    <a:lnTo>
                      <a:pt x="103" y="11"/>
                    </a:lnTo>
                    <a:lnTo>
                      <a:pt x="101" y="9"/>
                    </a:lnTo>
                    <a:lnTo>
                      <a:pt x="99" y="8"/>
                    </a:lnTo>
                    <a:lnTo>
                      <a:pt x="98" y="7"/>
                    </a:lnTo>
                    <a:lnTo>
                      <a:pt x="96" y="6"/>
                    </a:lnTo>
                    <a:lnTo>
                      <a:pt x="94" y="5"/>
                    </a:lnTo>
                    <a:lnTo>
                      <a:pt x="92" y="5"/>
                    </a:lnTo>
                    <a:lnTo>
                      <a:pt x="89" y="4"/>
                    </a:lnTo>
                    <a:lnTo>
                      <a:pt x="87" y="3"/>
                    </a:lnTo>
                    <a:lnTo>
                      <a:pt x="85" y="3"/>
                    </a:lnTo>
                    <a:lnTo>
                      <a:pt x="83" y="2"/>
                    </a:lnTo>
                    <a:lnTo>
                      <a:pt x="81" y="2"/>
                    </a:lnTo>
                    <a:lnTo>
                      <a:pt x="79" y="1"/>
                    </a:lnTo>
                    <a:lnTo>
                      <a:pt x="76" y="1"/>
                    </a:lnTo>
                    <a:lnTo>
                      <a:pt x="73" y="1"/>
                    </a:lnTo>
                    <a:lnTo>
                      <a:pt x="71" y="1"/>
                    </a:lnTo>
                    <a:lnTo>
                      <a:pt x="69" y="0"/>
                    </a:lnTo>
                    <a:lnTo>
                      <a:pt x="67" y="0"/>
                    </a:lnTo>
                    <a:lnTo>
                      <a:pt x="65" y="0"/>
                    </a:lnTo>
                    <a:lnTo>
                      <a:pt x="62" y="0"/>
                    </a:lnTo>
                    <a:lnTo>
                      <a:pt x="60" y="0"/>
                    </a:lnTo>
                    <a:lnTo>
                      <a:pt x="58" y="0"/>
                    </a:lnTo>
                    <a:lnTo>
                      <a:pt x="55" y="1"/>
                    </a:lnTo>
                    <a:lnTo>
                      <a:pt x="53" y="1"/>
                    </a:lnTo>
                    <a:lnTo>
                      <a:pt x="51" y="1"/>
                    </a:lnTo>
                    <a:lnTo>
                      <a:pt x="48" y="2"/>
                    </a:lnTo>
                    <a:lnTo>
                      <a:pt x="46" y="2"/>
                    </a:lnTo>
                    <a:lnTo>
                      <a:pt x="44" y="2"/>
                    </a:lnTo>
                    <a:lnTo>
                      <a:pt x="42" y="3"/>
                    </a:lnTo>
                    <a:lnTo>
                      <a:pt x="39" y="4"/>
                    </a:lnTo>
                    <a:lnTo>
                      <a:pt x="37" y="4"/>
                    </a:lnTo>
                    <a:lnTo>
                      <a:pt x="35" y="5"/>
                    </a:lnTo>
                    <a:lnTo>
                      <a:pt x="33" y="6"/>
                    </a:lnTo>
                    <a:lnTo>
                      <a:pt x="31" y="7"/>
                    </a:lnTo>
                    <a:lnTo>
                      <a:pt x="29" y="8"/>
                    </a:lnTo>
                    <a:lnTo>
                      <a:pt x="28" y="8"/>
                    </a:lnTo>
                    <a:lnTo>
                      <a:pt x="26" y="9"/>
                    </a:lnTo>
                    <a:lnTo>
                      <a:pt x="23" y="11"/>
                    </a:lnTo>
                    <a:lnTo>
                      <a:pt x="21" y="13"/>
                    </a:lnTo>
                    <a:lnTo>
                      <a:pt x="20" y="14"/>
                    </a:lnTo>
                    <a:lnTo>
                      <a:pt x="18" y="15"/>
                    </a:lnTo>
                    <a:lnTo>
                      <a:pt x="17" y="16"/>
                    </a:lnTo>
                    <a:lnTo>
                      <a:pt x="15" y="17"/>
                    </a:lnTo>
                    <a:lnTo>
                      <a:pt x="14" y="19"/>
                    </a:lnTo>
                    <a:lnTo>
                      <a:pt x="13" y="20"/>
                    </a:lnTo>
                    <a:lnTo>
                      <a:pt x="11" y="21"/>
                    </a:lnTo>
                    <a:lnTo>
                      <a:pt x="10" y="23"/>
                    </a:lnTo>
                    <a:lnTo>
                      <a:pt x="9" y="24"/>
                    </a:lnTo>
                    <a:lnTo>
                      <a:pt x="8" y="27"/>
                    </a:lnTo>
                    <a:lnTo>
                      <a:pt x="6" y="28"/>
                    </a:lnTo>
                    <a:lnTo>
                      <a:pt x="5" y="30"/>
                    </a:lnTo>
                    <a:lnTo>
                      <a:pt x="4" y="31"/>
                    </a:lnTo>
                    <a:lnTo>
                      <a:pt x="3" y="33"/>
                    </a:lnTo>
                    <a:lnTo>
                      <a:pt x="3" y="34"/>
                    </a:lnTo>
                    <a:lnTo>
                      <a:pt x="2" y="36"/>
                    </a:lnTo>
                    <a:lnTo>
                      <a:pt x="1" y="37"/>
                    </a:lnTo>
                    <a:lnTo>
                      <a:pt x="1" y="39"/>
                    </a:lnTo>
                    <a:lnTo>
                      <a:pt x="1" y="41"/>
                    </a:lnTo>
                    <a:lnTo>
                      <a:pt x="0" y="42"/>
                    </a:lnTo>
                    <a:lnTo>
                      <a:pt x="0" y="45"/>
                    </a:lnTo>
                    <a:lnTo>
                      <a:pt x="0" y="47"/>
                    </a:lnTo>
                    <a:lnTo>
                      <a:pt x="0" y="48"/>
                    </a:lnTo>
                    <a:lnTo>
                      <a:pt x="0" y="50"/>
                    </a:lnTo>
                    <a:lnTo>
                      <a:pt x="0" y="52"/>
                    </a:lnTo>
                    <a:lnTo>
                      <a:pt x="0" y="53"/>
                    </a:lnTo>
                    <a:lnTo>
                      <a:pt x="0" y="55"/>
                    </a:lnTo>
                    <a:lnTo>
                      <a:pt x="1" y="57"/>
                    </a:lnTo>
                    <a:lnTo>
                      <a:pt x="1" y="58"/>
                    </a:lnTo>
                    <a:lnTo>
                      <a:pt x="1" y="61"/>
                    </a:lnTo>
                    <a:lnTo>
                      <a:pt x="2" y="63"/>
                    </a:lnTo>
                    <a:lnTo>
                      <a:pt x="3" y="64"/>
                    </a:lnTo>
                    <a:lnTo>
                      <a:pt x="3" y="66"/>
                    </a:lnTo>
                    <a:lnTo>
                      <a:pt x="4" y="67"/>
                    </a:lnTo>
                    <a:lnTo>
                      <a:pt x="5" y="69"/>
                    </a:lnTo>
                    <a:lnTo>
                      <a:pt x="6" y="70"/>
                    </a:lnTo>
                    <a:lnTo>
                      <a:pt x="8" y="72"/>
                    </a:lnTo>
                    <a:lnTo>
                      <a:pt x="9" y="73"/>
                    </a:lnTo>
                    <a:lnTo>
                      <a:pt x="10" y="75"/>
                    </a:lnTo>
                    <a:lnTo>
                      <a:pt x="11" y="77"/>
                    </a:lnTo>
                    <a:lnTo>
                      <a:pt x="13" y="79"/>
                    </a:lnTo>
                    <a:lnTo>
                      <a:pt x="14" y="80"/>
                    </a:lnTo>
                    <a:lnTo>
                      <a:pt x="15" y="81"/>
                    </a:lnTo>
                    <a:lnTo>
                      <a:pt x="17" y="82"/>
                    </a:lnTo>
                    <a:lnTo>
                      <a:pt x="18" y="84"/>
                    </a:lnTo>
                    <a:lnTo>
                      <a:pt x="20" y="85"/>
                    </a:lnTo>
                    <a:lnTo>
                      <a:pt x="21" y="86"/>
                    </a:lnTo>
                    <a:lnTo>
                      <a:pt x="23" y="87"/>
                    </a:lnTo>
                    <a:lnTo>
                      <a:pt x="26" y="88"/>
                    </a:lnTo>
                    <a:lnTo>
                      <a:pt x="28" y="89"/>
                    </a:lnTo>
                    <a:lnTo>
                      <a:pt x="29" y="90"/>
                    </a:lnTo>
                    <a:lnTo>
                      <a:pt x="31" y="91"/>
                    </a:lnTo>
                    <a:lnTo>
                      <a:pt x="33" y="93"/>
                    </a:lnTo>
                    <a:lnTo>
                      <a:pt x="35" y="93"/>
                    </a:lnTo>
                    <a:lnTo>
                      <a:pt x="37" y="94"/>
                    </a:lnTo>
                    <a:lnTo>
                      <a:pt x="39" y="95"/>
                    </a:lnTo>
                    <a:lnTo>
                      <a:pt x="42" y="95"/>
                    </a:lnTo>
                    <a:lnTo>
                      <a:pt x="44" y="96"/>
                    </a:lnTo>
                    <a:lnTo>
                      <a:pt x="46" y="97"/>
                    </a:lnTo>
                    <a:lnTo>
                      <a:pt x="48" y="97"/>
                    </a:lnTo>
                    <a:lnTo>
                      <a:pt x="51" y="97"/>
                    </a:lnTo>
                    <a:lnTo>
                      <a:pt x="53" y="98"/>
                    </a:lnTo>
                    <a:lnTo>
                      <a:pt x="55" y="98"/>
                    </a:lnTo>
                    <a:lnTo>
                      <a:pt x="58" y="98"/>
                    </a:lnTo>
                    <a:lnTo>
                      <a:pt x="60" y="98"/>
                    </a:lnTo>
                    <a:lnTo>
                      <a:pt x="62" y="98"/>
                    </a:lnTo>
                    <a:lnTo>
                      <a:pt x="65" y="98"/>
                    </a:lnTo>
                    <a:lnTo>
                      <a:pt x="67" y="98"/>
                    </a:lnTo>
                    <a:lnTo>
                      <a:pt x="69" y="98"/>
                    </a:lnTo>
                    <a:lnTo>
                      <a:pt x="71" y="98"/>
                    </a:lnTo>
                    <a:lnTo>
                      <a:pt x="73" y="98"/>
                    </a:lnTo>
                    <a:lnTo>
                      <a:pt x="76" y="98"/>
                    </a:lnTo>
                    <a:lnTo>
                      <a:pt x="79" y="97"/>
                    </a:lnTo>
                    <a:lnTo>
                      <a:pt x="81" y="97"/>
                    </a:lnTo>
                    <a:lnTo>
                      <a:pt x="83" y="96"/>
                    </a:lnTo>
                    <a:lnTo>
                      <a:pt x="85" y="96"/>
                    </a:lnTo>
                    <a:lnTo>
                      <a:pt x="87" y="95"/>
                    </a:lnTo>
                    <a:lnTo>
                      <a:pt x="89" y="95"/>
                    </a:lnTo>
                    <a:lnTo>
                      <a:pt x="92" y="94"/>
                    </a:lnTo>
                    <a:lnTo>
                      <a:pt x="94" y="93"/>
                    </a:lnTo>
                    <a:lnTo>
                      <a:pt x="96" y="91"/>
                    </a:lnTo>
                    <a:lnTo>
                      <a:pt x="98" y="90"/>
                    </a:lnTo>
                    <a:lnTo>
                      <a:pt x="99" y="90"/>
                    </a:lnTo>
                    <a:lnTo>
                      <a:pt x="101" y="89"/>
                    </a:lnTo>
                    <a:lnTo>
                      <a:pt x="103" y="88"/>
                    </a:lnTo>
                    <a:lnTo>
                      <a:pt x="105" y="87"/>
                    </a:lnTo>
                    <a:lnTo>
                      <a:pt x="106" y="85"/>
                    </a:lnTo>
                    <a:lnTo>
                      <a:pt x="109" y="84"/>
                    </a:lnTo>
                    <a:lnTo>
                      <a:pt x="110" y="83"/>
                    </a:lnTo>
                    <a:lnTo>
                      <a:pt x="112" y="82"/>
                    </a:lnTo>
                    <a:lnTo>
                      <a:pt x="113" y="81"/>
                    </a:lnTo>
                    <a:lnTo>
                      <a:pt x="115" y="79"/>
                    </a:lnTo>
                    <a:lnTo>
                      <a:pt x="116" y="78"/>
                    </a:lnTo>
                    <a:lnTo>
                      <a:pt x="117" y="77"/>
                    </a:lnTo>
                    <a:lnTo>
                      <a:pt x="118" y="74"/>
                    </a:lnTo>
                    <a:lnTo>
                      <a:pt x="120" y="73"/>
                    </a:lnTo>
                    <a:lnTo>
                      <a:pt x="121" y="71"/>
                    </a:lnTo>
                    <a:lnTo>
                      <a:pt x="122" y="70"/>
                    </a:lnTo>
                    <a:lnTo>
                      <a:pt x="122" y="68"/>
                    </a:lnTo>
                    <a:lnTo>
                      <a:pt x="123" y="67"/>
                    </a:lnTo>
                    <a:lnTo>
                      <a:pt x="125" y="65"/>
                    </a:lnTo>
                    <a:lnTo>
                      <a:pt x="126" y="63"/>
                    </a:lnTo>
                    <a:lnTo>
                      <a:pt x="126" y="62"/>
                    </a:lnTo>
                    <a:lnTo>
                      <a:pt x="127" y="60"/>
                    </a:lnTo>
                    <a:lnTo>
                      <a:pt x="127" y="58"/>
                    </a:lnTo>
                    <a:lnTo>
                      <a:pt x="128" y="56"/>
                    </a:lnTo>
                    <a:lnTo>
                      <a:pt x="128" y="54"/>
                    </a:lnTo>
                    <a:lnTo>
                      <a:pt x="128" y="53"/>
                    </a:lnTo>
                    <a:lnTo>
                      <a:pt x="128" y="51"/>
                    </a:lnTo>
                    <a:lnTo>
                      <a:pt x="128" y="49"/>
                    </a:lnTo>
                    <a:close/>
                  </a:path>
                </a:pathLst>
              </a:custGeom>
              <a:solidFill>
                <a:srgbClr val="B55A4C"/>
              </a:solidFill>
              <a:ln w="9525">
                <a:noFill/>
                <a:round/>
                <a:headEnd/>
                <a:tailEnd/>
              </a:ln>
            </p:spPr>
            <p:txBody>
              <a:bodyPr/>
              <a:lstStyle/>
              <a:p>
                <a:endParaRPr lang="ko-KR" altLang="en-US"/>
              </a:p>
            </p:txBody>
          </p:sp>
          <p:sp>
            <p:nvSpPr>
              <p:cNvPr id="3124" name="Oval 44"/>
              <p:cNvSpPr>
                <a:spLocks noChangeArrowheads="1"/>
              </p:cNvSpPr>
              <p:nvPr/>
            </p:nvSpPr>
            <p:spPr bwMode="auto">
              <a:xfrm>
                <a:off x="480" y="1959"/>
                <a:ext cx="432" cy="277"/>
              </a:xfrm>
              <a:prstGeom prst="ellipse">
                <a:avLst/>
              </a:prstGeom>
              <a:gradFill rotWithShape="0">
                <a:gsLst>
                  <a:gs pos="0">
                    <a:srgbClr val="760000"/>
                  </a:gs>
                  <a:gs pos="100000">
                    <a:srgbClr val="FF0000"/>
                  </a:gs>
                </a:gsLst>
                <a:path path="shape">
                  <a:fillToRect l="50000" t="50000" r="50000" b="50000"/>
                </a:path>
              </a:gradFill>
              <a:ln w="9525">
                <a:noFill/>
                <a:round/>
                <a:headEnd/>
                <a:tailEnd/>
              </a:ln>
            </p:spPr>
            <p:txBody>
              <a:bodyPr lIns="0" tIns="0" rIns="0" bIns="0" anchor="ctr">
                <a:spAutoFit/>
              </a:bodyPr>
              <a:lstStyle/>
              <a:p>
                <a:endParaRPr lang="ko-KR" altLang="en-US">
                  <a:latin typeface="맑은 고딕" pitchFamily="50" charset="-127"/>
                  <a:ea typeface="맑은 고딕" pitchFamily="50" charset="-127"/>
                </a:endParaRPr>
              </a:p>
            </p:txBody>
          </p:sp>
        </p:grpSp>
      </p:grpSp>
      <p:sp>
        <p:nvSpPr>
          <p:cNvPr id="3077" name="AutoShape 45"/>
          <p:cNvSpPr>
            <a:spLocks noChangeArrowheads="1"/>
          </p:cNvSpPr>
          <p:nvPr/>
        </p:nvSpPr>
        <p:spPr bwMode="auto">
          <a:xfrm rot="-5400000">
            <a:off x="2355056" y="2958307"/>
            <a:ext cx="471487" cy="609600"/>
          </a:xfrm>
          <a:prstGeom prst="downArrow">
            <a:avLst>
              <a:gd name="adj1" fmla="val 50000"/>
              <a:gd name="adj2" fmla="val 32323"/>
            </a:avLst>
          </a:prstGeom>
          <a:solidFill>
            <a:srgbClr val="FF0000"/>
          </a:solidFill>
          <a:ln w="9525">
            <a:solidFill>
              <a:schemeClr val="tx1"/>
            </a:solidFill>
            <a:miter lim="800000"/>
            <a:headEnd/>
            <a:tailEnd/>
          </a:ln>
        </p:spPr>
        <p:txBody>
          <a:bodyPr wrap="none" anchor="ctr"/>
          <a:lstStyle/>
          <a:p>
            <a:endParaRPr lang="ko-KR" altLang="en-US">
              <a:latin typeface="맑은 고딕" pitchFamily="50" charset="-127"/>
              <a:ea typeface="맑은 고딕" pitchFamily="50" charset="-127"/>
            </a:endParaRPr>
          </a:p>
        </p:txBody>
      </p:sp>
      <p:graphicFrame>
        <p:nvGraphicFramePr>
          <p:cNvPr id="3074" name="Object 2"/>
          <p:cNvGraphicFramePr>
            <a:graphicFrameLocks noChangeAspect="1"/>
          </p:cNvGraphicFramePr>
          <p:nvPr/>
        </p:nvGraphicFramePr>
        <p:xfrm>
          <a:off x="2898775" y="2359025"/>
          <a:ext cx="6000750" cy="2274888"/>
        </p:xfrm>
        <a:graphic>
          <a:graphicData uri="http://schemas.openxmlformats.org/presentationml/2006/ole">
            <p:oleObj spid="_x0000_s34818" name="Chart" r:id="rId4" imgW="7505700" imgH="3219450" progId="MSGraph.Chart.8">
              <p:embed followColorScheme="full"/>
            </p:oleObj>
          </a:graphicData>
        </a:graphic>
      </p:graphicFrame>
      <p:sp>
        <p:nvSpPr>
          <p:cNvPr id="3078" name="Text Box 47"/>
          <p:cNvSpPr txBox="1">
            <a:spLocks noChangeArrowheads="1"/>
          </p:cNvSpPr>
          <p:nvPr/>
        </p:nvSpPr>
        <p:spPr bwMode="auto">
          <a:xfrm>
            <a:off x="2514600" y="2193925"/>
            <a:ext cx="3276600" cy="396875"/>
          </a:xfrm>
          <a:prstGeom prst="rect">
            <a:avLst/>
          </a:prstGeom>
          <a:noFill/>
          <a:ln w="9525">
            <a:noFill/>
            <a:miter lim="800000"/>
            <a:headEnd/>
            <a:tailEnd/>
          </a:ln>
        </p:spPr>
        <p:txBody>
          <a:bodyPr>
            <a:spAutoFit/>
          </a:bodyPr>
          <a:lstStyle/>
          <a:p>
            <a:pPr>
              <a:spcBef>
                <a:spcPct val="50000"/>
              </a:spcBef>
            </a:pPr>
            <a:r>
              <a:rPr lang="en-US" altLang="ko-KR" sz="2000">
                <a:latin typeface="맑은 고딕" pitchFamily="50" charset="-127"/>
                <a:ea typeface="맑은 고딕" pitchFamily="50" charset="-127"/>
              </a:rPr>
              <a:t>Gastroduodenal Lesion</a:t>
            </a:r>
          </a:p>
        </p:txBody>
      </p:sp>
      <p:sp>
        <p:nvSpPr>
          <p:cNvPr id="3079" name="Text Box 48"/>
          <p:cNvSpPr txBox="1">
            <a:spLocks noChangeArrowheads="1"/>
          </p:cNvSpPr>
          <p:nvPr/>
        </p:nvSpPr>
        <p:spPr bwMode="auto">
          <a:xfrm>
            <a:off x="3048000" y="4595813"/>
            <a:ext cx="2819400" cy="396875"/>
          </a:xfrm>
          <a:prstGeom prst="rect">
            <a:avLst/>
          </a:prstGeom>
          <a:noFill/>
          <a:ln w="9525">
            <a:noFill/>
            <a:miter lim="800000"/>
            <a:headEnd/>
            <a:tailEnd/>
          </a:ln>
        </p:spPr>
        <p:txBody>
          <a:bodyPr>
            <a:spAutoFit/>
          </a:bodyPr>
          <a:lstStyle/>
          <a:p>
            <a:pPr>
              <a:spcBef>
                <a:spcPct val="50000"/>
              </a:spcBef>
            </a:pPr>
            <a:r>
              <a:rPr lang="ko-KR" altLang="en-US" sz="2000">
                <a:latin typeface="맑은 고딕" pitchFamily="50" charset="-127"/>
                <a:ea typeface="맑은 고딕" pitchFamily="50" charset="-127"/>
              </a:rPr>
              <a:t>기능성 소화불량증</a:t>
            </a:r>
          </a:p>
        </p:txBody>
      </p:sp>
      <p:sp>
        <p:nvSpPr>
          <p:cNvPr id="3080" name="Text Box 49"/>
          <p:cNvSpPr txBox="1">
            <a:spLocks noChangeArrowheads="1"/>
          </p:cNvSpPr>
          <p:nvPr/>
        </p:nvSpPr>
        <p:spPr bwMode="auto">
          <a:xfrm>
            <a:off x="6324600" y="4495800"/>
            <a:ext cx="2667000" cy="396875"/>
          </a:xfrm>
          <a:prstGeom prst="rect">
            <a:avLst/>
          </a:prstGeom>
          <a:noFill/>
          <a:ln w="9525">
            <a:noFill/>
            <a:miter lim="800000"/>
            <a:headEnd/>
            <a:tailEnd/>
          </a:ln>
        </p:spPr>
        <p:txBody>
          <a:bodyPr>
            <a:spAutoFit/>
          </a:bodyPr>
          <a:lstStyle/>
          <a:p>
            <a:pPr>
              <a:spcBef>
                <a:spcPct val="50000"/>
              </a:spcBef>
            </a:pPr>
            <a:r>
              <a:rPr lang="en-US" altLang="ko-KR" sz="2000">
                <a:latin typeface="맑은 고딕" pitchFamily="50" charset="-127"/>
                <a:ea typeface="맑은 고딕" pitchFamily="50" charset="-127"/>
              </a:rPr>
              <a:t>NERD</a:t>
            </a:r>
          </a:p>
        </p:txBody>
      </p:sp>
      <p:sp>
        <p:nvSpPr>
          <p:cNvPr id="3081" name="Text Box 50"/>
          <p:cNvSpPr txBox="1">
            <a:spLocks noChangeArrowheads="1"/>
          </p:cNvSpPr>
          <p:nvPr/>
        </p:nvSpPr>
        <p:spPr bwMode="auto">
          <a:xfrm>
            <a:off x="6629400" y="1965325"/>
            <a:ext cx="2057400" cy="396875"/>
          </a:xfrm>
          <a:prstGeom prst="rect">
            <a:avLst/>
          </a:prstGeom>
          <a:noFill/>
          <a:ln w="9525">
            <a:noFill/>
            <a:miter lim="800000"/>
            <a:headEnd/>
            <a:tailEnd/>
          </a:ln>
        </p:spPr>
        <p:txBody>
          <a:bodyPr>
            <a:spAutoFit/>
          </a:bodyPr>
          <a:lstStyle/>
          <a:p>
            <a:pPr>
              <a:spcBef>
                <a:spcPct val="50000"/>
              </a:spcBef>
            </a:pPr>
            <a:r>
              <a:rPr lang="ko-KR" altLang="en-US" sz="2000">
                <a:latin typeface="맑은 고딕" pitchFamily="50" charset="-127"/>
                <a:ea typeface="맑은 고딕" pitchFamily="50" charset="-127"/>
              </a:rPr>
              <a:t>미란성 식도염</a:t>
            </a:r>
          </a:p>
        </p:txBody>
      </p:sp>
      <p:sp>
        <p:nvSpPr>
          <p:cNvPr id="3082" name="Text Box 51"/>
          <p:cNvSpPr txBox="1">
            <a:spLocks noChangeArrowheads="1"/>
          </p:cNvSpPr>
          <p:nvPr/>
        </p:nvSpPr>
        <p:spPr bwMode="auto">
          <a:xfrm>
            <a:off x="3505200" y="5195888"/>
            <a:ext cx="4953000" cy="366712"/>
          </a:xfrm>
          <a:prstGeom prst="rect">
            <a:avLst/>
          </a:prstGeom>
          <a:solidFill>
            <a:srgbClr val="FFFF66"/>
          </a:solidFill>
          <a:ln w="9525">
            <a:noFill/>
            <a:miter lim="800000"/>
            <a:headEnd/>
            <a:tailEnd/>
          </a:ln>
        </p:spPr>
        <p:txBody>
          <a:bodyPr>
            <a:spAutoFit/>
          </a:bodyPr>
          <a:lstStyle/>
          <a:p>
            <a:pPr>
              <a:spcBef>
                <a:spcPct val="50000"/>
              </a:spcBef>
            </a:pPr>
            <a:r>
              <a:rPr lang="ko-KR" altLang="en-US">
                <a:solidFill>
                  <a:srgbClr val="FF0000"/>
                </a:solidFill>
                <a:latin typeface="맑은 고딕" pitchFamily="50" charset="-127"/>
                <a:ea typeface="맑은 고딕" pitchFamily="50" charset="-127"/>
              </a:rPr>
              <a:t>내시경상 정상인 속쓰림 환자 중 57% </a:t>
            </a:r>
            <a:r>
              <a:rPr lang="en-US" altLang="ko-KR">
                <a:solidFill>
                  <a:srgbClr val="FF0000"/>
                </a:solidFill>
                <a:latin typeface="맑은 고딕" pitchFamily="50" charset="-127"/>
                <a:ea typeface="맑은 고딕" pitchFamily="50" charset="-127"/>
              </a:rPr>
              <a:t>NERD</a:t>
            </a:r>
          </a:p>
        </p:txBody>
      </p:sp>
      <p:sp>
        <p:nvSpPr>
          <p:cNvPr id="3083" name="Rectangle 52"/>
          <p:cNvSpPr>
            <a:spLocks noChangeArrowheads="1"/>
          </p:cNvSpPr>
          <p:nvPr/>
        </p:nvSpPr>
        <p:spPr bwMode="auto">
          <a:xfrm>
            <a:off x="3048000" y="3200400"/>
            <a:ext cx="5791200" cy="2667000"/>
          </a:xfrm>
          <a:prstGeom prst="rect">
            <a:avLst/>
          </a:prstGeom>
          <a:noFill/>
          <a:ln w="57150">
            <a:solidFill>
              <a:schemeClr val="accent2"/>
            </a:solidFill>
            <a:miter lim="800000"/>
            <a:headEnd/>
            <a:tailEnd/>
          </a:ln>
        </p:spPr>
        <p:txBody>
          <a:bodyPr wrap="none" anchor="ctr"/>
          <a:lstStyle/>
          <a:p>
            <a:endParaRPr lang="ko-KR" altLang="en-US">
              <a:latin typeface="맑은 고딕" pitchFamily="50" charset="-127"/>
              <a:ea typeface="맑은 고딕" pitchFamily="50" charset="-127"/>
            </a:endParaRPr>
          </a:p>
        </p:txBody>
      </p:sp>
      <p:sp>
        <p:nvSpPr>
          <p:cNvPr id="53" name="제목 52"/>
          <p:cNvSpPr>
            <a:spLocks noGrp="1"/>
          </p:cNvSpPr>
          <p:nvPr>
            <p:ph type="title"/>
          </p:nvPr>
        </p:nvSpPr>
        <p:spPr/>
        <p:txBody>
          <a:bodyPr/>
          <a:lstStyle/>
          <a:p>
            <a:r>
              <a:rPr lang="ko-KR" altLang="en-US" b="1" dirty="0" err="1" smtClean="0"/>
              <a:t>속쓰림의</a:t>
            </a:r>
            <a:r>
              <a:rPr lang="ko-KR" altLang="en-US" b="1" dirty="0" smtClean="0"/>
              <a:t> </a:t>
            </a:r>
            <a:r>
              <a:rPr lang="en-US" altLang="ko-KR" b="1" dirty="0" smtClean="0"/>
              <a:t>57%</a:t>
            </a:r>
            <a:r>
              <a:rPr lang="ko-KR" altLang="en-US" b="1" dirty="0" smtClean="0"/>
              <a:t>는 </a:t>
            </a:r>
            <a:r>
              <a:rPr lang="en-US" altLang="ko-KR" b="1" dirty="0" smtClean="0"/>
              <a:t>NERD</a:t>
            </a:r>
            <a:endParaRPr lang="ko-KR" altLang="en-US" b="1" dirty="0"/>
          </a:p>
        </p:txBody>
      </p:sp>
      <p:sp>
        <p:nvSpPr>
          <p:cNvPr id="55" name="내용 개체 틀 54"/>
          <p:cNvSpPr>
            <a:spLocks noGrp="1"/>
          </p:cNvSpPr>
          <p:nvPr>
            <p:ph sz="half" idx="1"/>
          </p:nvPr>
        </p:nvSpPr>
        <p:spPr/>
        <p:txBody>
          <a:bodyPr/>
          <a:lstStyle/>
          <a:p>
            <a:endParaRPr lang="ko-KR" altLang="en-US" dirty="0"/>
          </a:p>
        </p:txBody>
      </p:sp>
      <p:sp>
        <p:nvSpPr>
          <p:cNvPr id="56" name="내용 개체 틀 55"/>
          <p:cNvSpPr>
            <a:spLocks noGrp="1"/>
          </p:cNvSpPr>
          <p:nvPr>
            <p:ph sz="half" idx="2"/>
          </p:nvPr>
        </p:nvSpPr>
        <p:spPr/>
        <p:txBody>
          <a:bodyPr/>
          <a:lstStyle/>
          <a:p>
            <a:endParaRPr lang="ko-KR" alt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2667000" y="4038600"/>
            <a:ext cx="914400" cy="366713"/>
          </a:xfrm>
          <a:prstGeom prst="rect">
            <a:avLst/>
          </a:prstGeom>
          <a:noFill/>
          <a:ln w="0">
            <a:noFill/>
            <a:miter lim="800000"/>
            <a:headEnd/>
            <a:tailEnd/>
          </a:ln>
          <a:effectLst/>
        </p:spPr>
        <p:txBody>
          <a:bodyPr>
            <a:spAutoFit/>
          </a:bodyPr>
          <a:lstStyle/>
          <a:p>
            <a:pPr eaLnBrk="0" latinLnBrk="0" hangingPunct="0">
              <a:lnSpc>
                <a:spcPct val="90000"/>
              </a:lnSpc>
              <a:spcBef>
                <a:spcPct val="50000"/>
              </a:spcBef>
              <a:buClr>
                <a:srgbClr val="FF9933"/>
              </a:buClr>
              <a:buFont typeface="Wingdings" pitchFamily="2" charset="2"/>
              <a:buNone/>
            </a:pPr>
            <a:r>
              <a:rPr kumimoji="0" lang="ko-KR" altLang="en-US" sz="2000" b="1">
                <a:solidFill>
                  <a:schemeClr val="bg1"/>
                </a:solidFill>
                <a:latin typeface="Tahoma" pitchFamily="34" charset="0"/>
              </a:rPr>
              <a:t>남자</a:t>
            </a:r>
          </a:p>
        </p:txBody>
      </p:sp>
      <p:sp>
        <p:nvSpPr>
          <p:cNvPr id="253955" name="Rectangle 3"/>
          <p:cNvSpPr>
            <a:spLocks noGrp="1" noChangeArrowheads="1"/>
          </p:cNvSpPr>
          <p:nvPr>
            <p:ph type="title"/>
          </p:nvPr>
        </p:nvSpPr>
        <p:spPr bwMode="auto">
          <a:xfrm>
            <a:off x="76200" y="95250"/>
            <a:ext cx="8991600" cy="762000"/>
          </a:xfrm>
          <a:noFill/>
          <a:ln>
            <a:miter lim="800000"/>
            <a:headEnd/>
            <a:tailEnd/>
          </a:ln>
        </p:spPr>
        <p:txBody>
          <a:bodyPr vert="horz" wrap="square" lIns="91440" tIns="45720" rIns="91440" bIns="45720" numCol="1" anchor="ctr" anchorCtr="0" compatLnSpc="1">
            <a:prstTxWarp prst="textNoShape">
              <a:avLst/>
            </a:prstTxWarp>
          </a:bodyPr>
          <a:lstStyle/>
          <a:p>
            <a:r>
              <a:rPr lang="en-US" altLang="ko-KR" sz="3600" b="1">
                <a:solidFill>
                  <a:schemeClr val="accent2"/>
                </a:solidFill>
              </a:rPr>
              <a:t>GERD</a:t>
            </a:r>
            <a:r>
              <a:rPr lang="ko-KR" altLang="en-US" sz="3600" b="1">
                <a:solidFill>
                  <a:schemeClr val="accent2"/>
                </a:solidFill>
              </a:rPr>
              <a:t>로 진단된 환자</a:t>
            </a:r>
            <a:r>
              <a:rPr lang="ko-KR" altLang="en-US" sz="3600" b="1"/>
              <a:t>의 증상 분포</a:t>
            </a:r>
          </a:p>
        </p:txBody>
      </p:sp>
      <p:graphicFrame>
        <p:nvGraphicFramePr>
          <p:cNvPr id="253956" name="Object 4"/>
          <p:cNvGraphicFramePr>
            <a:graphicFrameLocks noChangeAspect="1"/>
          </p:cNvGraphicFramePr>
          <p:nvPr/>
        </p:nvGraphicFramePr>
        <p:xfrm>
          <a:off x="0" y="1676400"/>
          <a:ext cx="9144000" cy="4876800"/>
        </p:xfrm>
        <a:graphic>
          <a:graphicData uri="http://schemas.openxmlformats.org/presentationml/2006/ole">
            <p:oleObj spid="_x0000_s115714" name="Chart" r:id="rId4" imgW="8210550" imgH="4076700" progId="MSGraph.Chart.8">
              <p:embed followColorScheme="full"/>
            </p:oleObj>
          </a:graphicData>
        </a:graphic>
      </p:graphicFrame>
      <p:sp>
        <p:nvSpPr>
          <p:cNvPr id="253957" name="Text Box 5"/>
          <p:cNvSpPr txBox="1">
            <a:spLocks noChangeArrowheads="1"/>
          </p:cNvSpPr>
          <p:nvPr/>
        </p:nvSpPr>
        <p:spPr bwMode="auto">
          <a:xfrm>
            <a:off x="914400" y="1524000"/>
            <a:ext cx="2590800" cy="274638"/>
          </a:xfrm>
          <a:prstGeom prst="rect">
            <a:avLst/>
          </a:prstGeom>
          <a:noFill/>
          <a:ln w="9525">
            <a:noFill/>
            <a:miter lim="800000"/>
            <a:headEnd/>
            <a:tailEnd/>
          </a:ln>
          <a:effectLst/>
        </p:spPr>
        <p:txBody>
          <a:bodyPr>
            <a:spAutoFit/>
          </a:bodyPr>
          <a:lstStyle/>
          <a:p>
            <a:pPr>
              <a:spcBef>
                <a:spcPct val="50000"/>
              </a:spcBef>
            </a:pPr>
            <a:endParaRPr lang="en-US" sz="1200" b="1">
              <a:latin typeface="Tahoma" pitchFamily="34" charset="0"/>
            </a:endParaRPr>
          </a:p>
        </p:txBody>
      </p:sp>
      <p:sp>
        <p:nvSpPr>
          <p:cNvPr id="253958" name="Text Box 6"/>
          <p:cNvSpPr txBox="1">
            <a:spLocks noChangeArrowheads="1"/>
          </p:cNvSpPr>
          <p:nvPr/>
        </p:nvSpPr>
        <p:spPr bwMode="auto">
          <a:xfrm>
            <a:off x="7621588" y="3505200"/>
            <a:ext cx="1146175" cy="366713"/>
          </a:xfrm>
          <a:prstGeom prst="rect">
            <a:avLst/>
          </a:prstGeom>
          <a:noFill/>
          <a:ln w="9525">
            <a:noFill/>
            <a:miter lim="800000"/>
            <a:headEnd/>
            <a:tailEnd/>
          </a:ln>
          <a:effectLst/>
        </p:spPr>
        <p:txBody>
          <a:bodyPr wrap="none">
            <a:spAutoFit/>
          </a:bodyPr>
          <a:lstStyle/>
          <a:p>
            <a:pPr algn="ctr"/>
            <a:r>
              <a:rPr lang="en-US" altLang="ko-KR">
                <a:latin typeface="Tahoma" pitchFamily="34" charset="0"/>
              </a:rPr>
              <a:t>N=3,216 </a:t>
            </a:r>
          </a:p>
        </p:txBody>
      </p:sp>
      <p:sp>
        <p:nvSpPr>
          <p:cNvPr id="253959" name="Text Box 7"/>
          <p:cNvSpPr txBox="1">
            <a:spLocks noChangeArrowheads="1"/>
          </p:cNvSpPr>
          <p:nvPr/>
        </p:nvSpPr>
        <p:spPr bwMode="auto">
          <a:xfrm>
            <a:off x="2590800" y="1066800"/>
            <a:ext cx="6019800" cy="868363"/>
          </a:xfrm>
          <a:prstGeom prst="rect">
            <a:avLst/>
          </a:prstGeom>
          <a:solidFill>
            <a:srgbClr val="FFFF00"/>
          </a:solidFill>
          <a:ln w="9525">
            <a:solidFill>
              <a:schemeClr val="tx1"/>
            </a:solidFill>
            <a:miter lim="800000"/>
            <a:headEnd/>
            <a:tailEnd/>
          </a:ln>
          <a:effectLst/>
        </p:spPr>
        <p:txBody>
          <a:bodyPr>
            <a:spAutoFit/>
          </a:bodyPr>
          <a:lstStyle/>
          <a:p>
            <a:pPr>
              <a:lnSpc>
                <a:spcPct val="80000"/>
              </a:lnSpc>
              <a:spcBef>
                <a:spcPct val="50000"/>
              </a:spcBef>
              <a:buFontTx/>
              <a:buChar char="•"/>
            </a:pPr>
            <a:r>
              <a:rPr lang="en-US" altLang="ko-KR" sz="2400" b="1" dirty="0">
                <a:solidFill>
                  <a:schemeClr val="accent2"/>
                </a:solidFill>
                <a:latin typeface="Tahoma" pitchFamily="34" charset="0"/>
              </a:rPr>
              <a:t> </a:t>
            </a:r>
            <a:r>
              <a:rPr lang="ko-KR" altLang="en-US" sz="2400" b="1" dirty="0">
                <a:solidFill>
                  <a:srgbClr val="0000FF"/>
                </a:solidFill>
                <a:latin typeface="Tahoma" pitchFamily="34" charset="0"/>
              </a:rPr>
              <a:t>우리 나라에서도</a:t>
            </a:r>
            <a:r>
              <a:rPr lang="ko-KR" altLang="en-US" sz="2400" b="1" dirty="0">
                <a:solidFill>
                  <a:schemeClr val="accent2"/>
                </a:solidFill>
                <a:latin typeface="Tahoma" pitchFamily="34" charset="0"/>
              </a:rPr>
              <a:t> </a:t>
            </a:r>
            <a:r>
              <a:rPr lang="ko-KR" altLang="en-US" sz="2400" b="1" dirty="0">
                <a:latin typeface="Tahoma" pitchFamily="34" charset="0"/>
              </a:rPr>
              <a:t>서양과 마찬가지로</a:t>
            </a:r>
            <a:r>
              <a:rPr lang="en-US" altLang="ko-KR" sz="2400" b="1" dirty="0">
                <a:latin typeface="Tahoma" pitchFamily="34" charset="0"/>
              </a:rPr>
              <a:t>…</a:t>
            </a:r>
            <a:r>
              <a:rPr lang="en-US" altLang="ko-KR" sz="2400" b="1" dirty="0">
                <a:solidFill>
                  <a:srgbClr val="FF0000"/>
                </a:solidFill>
                <a:latin typeface="Tahoma" pitchFamily="34" charset="0"/>
              </a:rPr>
              <a:t>  </a:t>
            </a:r>
          </a:p>
          <a:p>
            <a:pPr>
              <a:lnSpc>
                <a:spcPct val="80000"/>
              </a:lnSpc>
              <a:spcBef>
                <a:spcPct val="50000"/>
              </a:spcBef>
              <a:buFontTx/>
              <a:buChar char="•"/>
            </a:pPr>
            <a:r>
              <a:rPr lang="en-US" altLang="ko-KR" sz="2400" b="1" dirty="0">
                <a:solidFill>
                  <a:srgbClr val="FF0000"/>
                </a:solidFill>
                <a:latin typeface="Tahoma" pitchFamily="34" charset="0"/>
              </a:rPr>
              <a:t> “</a:t>
            </a:r>
            <a:r>
              <a:rPr lang="ko-KR" altLang="en-US" sz="2400" b="1" dirty="0">
                <a:solidFill>
                  <a:srgbClr val="FF0000"/>
                </a:solidFill>
                <a:latin typeface="Tahoma" pitchFamily="34" charset="0"/>
              </a:rPr>
              <a:t>가슴 </a:t>
            </a:r>
            <a:r>
              <a:rPr lang="ko-KR" altLang="en-US" sz="2400" b="1" dirty="0" err="1">
                <a:solidFill>
                  <a:srgbClr val="FF0000"/>
                </a:solidFill>
                <a:latin typeface="Tahoma" pitchFamily="34" charset="0"/>
              </a:rPr>
              <a:t>불편감</a:t>
            </a:r>
            <a:r>
              <a:rPr lang="ko-KR" altLang="en-US" sz="2400" b="1" dirty="0">
                <a:solidFill>
                  <a:srgbClr val="FF0000"/>
                </a:solidFill>
                <a:latin typeface="Tahoma" pitchFamily="34" charset="0"/>
              </a:rPr>
              <a:t>”</a:t>
            </a:r>
            <a:r>
              <a:rPr lang="en-US" altLang="ko-KR" sz="2400" b="1" dirty="0">
                <a:solidFill>
                  <a:srgbClr val="FF0000"/>
                </a:solidFill>
                <a:latin typeface="Tahoma" pitchFamily="34" charset="0"/>
              </a:rPr>
              <a:t>, “</a:t>
            </a:r>
            <a:r>
              <a:rPr lang="ko-KR" altLang="en-US" sz="2400" b="1" dirty="0" err="1">
                <a:solidFill>
                  <a:srgbClr val="FF0000"/>
                </a:solidFill>
                <a:latin typeface="Tahoma" pitchFamily="34" charset="0"/>
              </a:rPr>
              <a:t>속쓰림</a:t>
            </a:r>
            <a:r>
              <a:rPr lang="ko-KR" altLang="en-US" sz="2400" b="1" dirty="0">
                <a:solidFill>
                  <a:srgbClr val="FF0000"/>
                </a:solidFill>
                <a:latin typeface="Tahoma" pitchFamily="34" charset="0"/>
              </a:rPr>
              <a:t>” </a:t>
            </a:r>
            <a:r>
              <a:rPr lang="ko-KR" altLang="en-US" sz="2400" b="1" dirty="0">
                <a:latin typeface="Tahoma" pitchFamily="34" charset="0"/>
                <a:sym typeface="Wingdings" pitchFamily="2" charset="2"/>
              </a:rPr>
              <a:t></a:t>
            </a:r>
            <a:r>
              <a:rPr lang="ko-KR" altLang="en-US" sz="2400" b="1" dirty="0">
                <a:solidFill>
                  <a:srgbClr val="FF0000"/>
                </a:solidFill>
                <a:latin typeface="Tahoma" pitchFamily="34" charset="0"/>
                <a:sym typeface="Wingdings" pitchFamily="2" charset="2"/>
              </a:rPr>
              <a:t> </a:t>
            </a:r>
            <a:r>
              <a:rPr lang="en-US" altLang="ko-KR" sz="2400" b="1" dirty="0">
                <a:solidFill>
                  <a:srgbClr val="FF0000"/>
                </a:solidFill>
                <a:latin typeface="Tahoma" pitchFamily="34" charset="0"/>
                <a:sym typeface="Wingdings" pitchFamily="2" charset="2"/>
              </a:rPr>
              <a:t>GERD</a:t>
            </a:r>
            <a:endParaRPr lang="en-US" altLang="ko-KR" sz="2400" b="1" dirty="0">
              <a:solidFill>
                <a:srgbClr val="FF0000"/>
              </a:solidFill>
              <a:latin typeface="Tahoma" pitchFamily="34" charset="0"/>
            </a:endParaRPr>
          </a:p>
        </p:txBody>
      </p:sp>
      <p:sp>
        <p:nvSpPr>
          <p:cNvPr id="253960" name="Text Box 8"/>
          <p:cNvSpPr txBox="1">
            <a:spLocks noChangeArrowheads="1"/>
          </p:cNvSpPr>
          <p:nvPr/>
        </p:nvSpPr>
        <p:spPr bwMode="auto">
          <a:xfrm>
            <a:off x="6456363" y="6521450"/>
            <a:ext cx="2687637" cy="336550"/>
          </a:xfrm>
          <a:prstGeom prst="rect">
            <a:avLst/>
          </a:prstGeom>
          <a:solidFill>
            <a:schemeClr val="bg1"/>
          </a:solidFill>
          <a:ln w="9525">
            <a:noFill/>
            <a:miter lim="800000"/>
            <a:headEnd/>
            <a:tailEnd/>
          </a:ln>
          <a:effectLst/>
        </p:spPr>
        <p:txBody>
          <a:bodyPr wrap="none">
            <a:spAutoFit/>
          </a:bodyPr>
          <a:lstStyle/>
          <a:p>
            <a:pPr latinLnBrk="0"/>
            <a:r>
              <a:rPr kumimoji="0" lang="en-US" altLang="ko-KR" sz="1600" b="1"/>
              <a:t>2005 </a:t>
            </a:r>
            <a:r>
              <a:rPr kumimoji="0" lang="en-US" altLang="ko-KR" sz="1600" b="1">
                <a:latin typeface="Times New Roman"/>
              </a:rPr>
              <a:t>“</a:t>
            </a:r>
            <a:r>
              <a:rPr kumimoji="0" lang="ko-KR" altLang="en-US" sz="1600" b="1"/>
              <a:t>속쓰림</a:t>
            </a:r>
            <a:r>
              <a:rPr kumimoji="0" lang="ko-KR" altLang="en-US" sz="1600" b="1">
                <a:latin typeface="Times New Roman"/>
              </a:rPr>
              <a:t>”</a:t>
            </a:r>
            <a:r>
              <a:rPr kumimoji="0" lang="ko-KR" altLang="en-US" sz="1600" b="1"/>
              <a:t> 유병율 조사</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1628800"/>
            <a:ext cx="8229600" cy="4497363"/>
          </a:xfrm>
        </p:spPr>
        <p:txBody>
          <a:bodyPr>
            <a:normAutofit fontScale="92500" lnSpcReduction="20000"/>
          </a:bodyPr>
          <a:lstStyle/>
          <a:p>
            <a:pPr>
              <a:lnSpc>
                <a:spcPct val="80000"/>
              </a:lnSpc>
            </a:pPr>
            <a:r>
              <a:rPr lang="en-US" altLang="ko-KR" sz="3000" b="1" dirty="0" smtClean="0">
                <a:latin typeface="Arial" pitchFamily="34" charset="0"/>
              </a:rPr>
              <a:t>Airway disease</a:t>
            </a:r>
          </a:p>
          <a:p>
            <a:pPr lvl="1">
              <a:lnSpc>
                <a:spcPct val="80000"/>
              </a:lnSpc>
            </a:pPr>
            <a:r>
              <a:rPr lang="en-US" altLang="ko-KR" sz="2400" b="1" dirty="0" smtClean="0">
                <a:solidFill>
                  <a:srgbClr val="FF0000"/>
                </a:solidFill>
                <a:latin typeface="Arial" pitchFamily="34" charset="0"/>
              </a:rPr>
              <a:t>Asthma</a:t>
            </a:r>
          </a:p>
          <a:p>
            <a:pPr lvl="1">
              <a:lnSpc>
                <a:spcPct val="80000"/>
              </a:lnSpc>
            </a:pPr>
            <a:r>
              <a:rPr lang="en-US" altLang="ko-KR" sz="2400" b="1" dirty="0" smtClean="0">
                <a:latin typeface="Arial" pitchFamily="34" charset="0"/>
              </a:rPr>
              <a:t>Chronic bronchitis</a:t>
            </a:r>
          </a:p>
          <a:p>
            <a:pPr lvl="1">
              <a:lnSpc>
                <a:spcPct val="80000"/>
              </a:lnSpc>
            </a:pPr>
            <a:r>
              <a:rPr lang="en-US" altLang="ko-KR" sz="2400" b="1" dirty="0" smtClean="0">
                <a:solidFill>
                  <a:srgbClr val="FF0000"/>
                </a:solidFill>
                <a:latin typeface="Arial" pitchFamily="34" charset="0"/>
              </a:rPr>
              <a:t>Chronic postnasal drip (UACS)</a:t>
            </a:r>
          </a:p>
          <a:p>
            <a:pPr lvl="1">
              <a:lnSpc>
                <a:spcPct val="80000"/>
              </a:lnSpc>
            </a:pPr>
            <a:endParaRPr lang="en-US" altLang="ko-KR" sz="2400" b="1" dirty="0" smtClean="0">
              <a:latin typeface="Arial" pitchFamily="34" charset="0"/>
            </a:endParaRPr>
          </a:p>
          <a:p>
            <a:pPr>
              <a:lnSpc>
                <a:spcPct val="80000"/>
              </a:lnSpc>
            </a:pPr>
            <a:r>
              <a:rPr lang="en-US" altLang="ko-KR" sz="3000" b="1" dirty="0" err="1" smtClean="0">
                <a:latin typeface="Arial" pitchFamily="34" charset="0"/>
              </a:rPr>
              <a:t>Parenchymal</a:t>
            </a:r>
            <a:r>
              <a:rPr lang="en-US" altLang="ko-KR" sz="3000" b="1" dirty="0" smtClean="0">
                <a:latin typeface="Arial" pitchFamily="34" charset="0"/>
              </a:rPr>
              <a:t> diseases</a:t>
            </a:r>
          </a:p>
          <a:p>
            <a:pPr lvl="1">
              <a:lnSpc>
                <a:spcPct val="80000"/>
              </a:lnSpc>
            </a:pPr>
            <a:r>
              <a:rPr lang="en-US" altLang="ko-KR" sz="2400" b="1" dirty="0" smtClean="0">
                <a:latin typeface="Arial" pitchFamily="34" charset="0"/>
              </a:rPr>
              <a:t>Chronic interstitial lung fibrosis</a:t>
            </a:r>
          </a:p>
          <a:p>
            <a:pPr lvl="1">
              <a:lnSpc>
                <a:spcPct val="80000"/>
              </a:lnSpc>
            </a:pPr>
            <a:r>
              <a:rPr lang="en-US" altLang="ko-KR" sz="2400" b="1" dirty="0" smtClean="0">
                <a:solidFill>
                  <a:srgbClr val="FF0000"/>
                </a:solidFill>
                <a:latin typeface="Arial" pitchFamily="34" charset="0"/>
              </a:rPr>
              <a:t>Emphysema</a:t>
            </a:r>
          </a:p>
          <a:p>
            <a:pPr lvl="1">
              <a:lnSpc>
                <a:spcPct val="80000"/>
              </a:lnSpc>
            </a:pPr>
            <a:r>
              <a:rPr lang="en-US" altLang="ko-KR" sz="2400" b="1" dirty="0" err="1" smtClean="0">
                <a:latin typeface="Arial" pitchFamily="34" charset="0"/>
              </a:rPr>
              <a:t>Sarcoidosis</a:t>
            </a:r>
            <a:endParaRPr lang="en-US" altLang="ko-KR" sz="2400" b="1" dirty="0" smtClean="0">
              <a:latin typeface="Arial" pitchFamily="34" charset="0"/>
            </a:endParaRPr>
          </a:p>
          <a:p>
            <a:pPr lvl="1">
              <a:lnSpc>
                <a:spcPct val="80000"/>
              </a:lnSpc>
            </a:pPr>
            <a:endParaRPr lang="en-US" altLang="ko-KR" sz="2400" b="1" dirty="0" smtClean="0">
              <a:latin typeface="Arial" pitchFamily="34" charset="0"/>
            </a:endParaRPr>
          </a:p>
          <a:p>
            <a:pPr>
              <a:lnSpc>
                <a:spcPct val="80000"/>
              </a:lnSpc>
            </a:pPr>
            <a:r>
              <a:rPr lang="en-US" altLang="ko-KR" sz="3000" b="1" dirty="0" smtClean="0">
                <a:latin typeface="Arial" pitchFamily="34" charset="0"/>
              </a:rPr>
              <a:t>Tumors</a:t>
            </a:r>
          </a:p>
          <a:p>
            <a:pPr lvl="1">
              <a:lnSpc>
                <a:spcPct val="80000"/>
              </a:lnSpc>
            </a:pPr>
            <a:r>
              <a:rPr lang="en-US" altLang="ko-KR" sz="2400" b="1" dirty="0" err="1" smtClean="0">
                <a:latin typeface="Arial" pitchFamily="34" charset="0"/>
              </a:rPr>
              <a:t>Bronchogenic</a:t>
            </a:r>
            <a:r>
              <a:rPr lang="en-US" altLang="ko-KR" sz="2400" b="1" dirty="0" smtClean="0">
                <a:latin typeface="Arial" pitchFamily="34" charset="0"/>
              </a:rPr>
              <a:t> carcinoma</a:t>
            </a:r>
          </a:p>
          <a:p>
            <a:pPr lvl="1">
              <a:lnSpc>
                <a:spcPct val="80000"/>
              </a:lnSpc>
            </a:pPr>
            <a:r>
              <a:rPr lang="en-US" altLang="ko-KR" sz="2400" b="1" dirty="0" smtClean="0">
                <a:latin typeface="Arial" pitchFamily="34" charset="0"/>
              </a:rPr>
              <a:t>Alveolar cell carcinoma</a:t>
            </a:r>
          </a:p>
          <a:p>
            <a:pPr lvl="1">
              <a:lnSpc>
                <a:spcPct val="80000"/>
              </a:lnSpc>
            </a:pPr>
            <a:r>
              <a:rPr lang="en-US" altLang="ko-KR" sz="2400" b="1" dirty="0" smtClean="0">
                <a:latin typeface="Arial" pitchFamily="34" charset="0"/>
              </a:rPr>
              <a:t>Benign airway tumors</a:t>
            </a:r>
          </a:p>
          <a:p>
            <a:pPr lvl="1">
              <a:lnSpc>
                <a:spcPct val="80000"/>
              </a:lnSpc>
            </a:pPr>
            <a:r>
              <a:rPr lang="en-US" altLang="ko-KR" sz="2400" b="1" dirty="0" err="1" smtClean="0">
                <a:latin typeface="Arial" pitchFamily="34" charset="0"/>
              </a:rPr>
              <a:t>Mediastinal</a:t>
            </a:r>
            <a:r>
              <a:rPr lang="en-US" altLang="ko-KR" sz="2400" b="1" dirty="0" smtClean="0">
                <a:latin typeface="Arial" pitchFamily="34" charset="0"/>
              </a:rPr>
              <a:t> tumors</a:t>
            </a:r>
          </a:p>
          <a:p>
            <a:endParaRPr lang="ko-KR" altLang="en-US" dirty="0"/>
          </a:p>
        </p:txBody>
      </p:sp>
      <p:sp>
        <p:nvSpPr>
          <p:cNvPr id="4" name="제목 1"/>
          <p:cNvSpPr>
            <a:spLocks noGrp="1"/>
          </p:cNvSpPr>
          <p:nvPr>
            <p:ph type="title"/>
          </p:nvPr>
        </p:nvSpPr>
        <p:spPr>
          <a:xfrm>
            <a:off x="457200" y="274638"/>
            <a:ext cx="8229600" cy="1143000"/>
          </a:xfrm>
        </p:spPr>
        <p:txBody>
          <a:bodyPr>
            <a:normAutofit/>
          </a:bodyPr>
          <a:lstStyle/>
          <a:p>
            <a:r>
              <a:rPr lang="en-US" altLang="ko-KR" sz="4000" b="1" dirty="0" smtClean="0">
                <a:latin typeface="휴먼엑스포" pitchFamily="18" charset="-127"/>
                <a:ea typeface="휴먼엑스포" pitchFamily="18" charset="-127"/>
              </a:rPr>
              <a:t>Common causes of Cough (2)</a:t>
            </a:r>
            <a:endParaRPr lang="ko-KR" altLang="en-US" sz="4000" b="1" dirty="0">
              <a:latin typeface="휴먼엑스포" pitchFamily="18" charset="-127"/>
              <a:ea typeface="휴먼엑스포" pitchFamily="18" charset="-127"/>
            </a:endParaRPr>
          </a:p>
        </p:txBody>
      </p:sp>
      <p:pic>
        <p:nvPicPr>
          <p:cNvPr id="11265" name="Picture 1"/>
          <p:cNvPicPr>
            <a:picLocks noChangeAspect="1" noChangeArrowheads="1"/>
          </p:cNvPicPr>
          <p:nvPr/>
        </p:nvPicPr>
        <p:blipFill>
          <a:blip r:embed="rId2" cstate="print"/>
          <a:srcRect/>
          <a:stretch>
            <a:fillRect/>
          </a:stretch>
        </p:blipFill>
        <p:spPr bwMode="auto">
          <a:xfrm>
            <a:off x="5868144" y="1484784"/>
            <a:ext cx="3275856" cy="207517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직선 화살표 연결선 17"/>
          <p:cNvCxnSpPr/>
          <p:nvPr/>
        </p:nvCxnSpPr>
        <p:spPr>
          <a:xfrm>
            <a:off x="2654300" y="21336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67" name="TextBox 3"/>
          <p:cNvSpPr txBox="1">
            <a:spLocks noChangeArrowheads="1"/>
          </p:cNvSpPr>
          <p:nvPr/>
        </p:nvSpPr>
        <p:spPr bwMode="auto">
          <a:xfrm>
            <a:off x="3446463" y="1187450"/>
            <a:ext cx="877887" cy="369888"/>
          </a:xfrm>
          <a:prstGeom prst="rect">
            <a:avLst/>
          </a:prstGeom>
          <a:noFill/>
          <a:ln w="9525">
            <a:noFill/>
            <a:miter lim="800000"/>
            <a:headEnd/>
            <a:tailEnd/>
          </a:ln>
        </p:spPr>
        <p:txBody>
          <a:bodyPr wrap="none">
            <a:spAutoFit/>
          </a:bodyPr>
          <a:lstStyle/>
          <a:p>
            <a:r>
              <a:rPr lang="ko-KR" altLang="en-US">
                <a:latin typeface="맑은 고딕" pitchFamily="50" charset="-127"/>
                <a:ea typeface="맑은 고딕" pitchFamily="50" charset="-127"/>
              </a:rPr>
              <a:t>속쓰림</a:t>
            </a:r>
          </a:p>
        </p:txBody>
      </p:sp>
      <p:cxnSp>
        <p:nvCxnSpPr>
          <p:cNvPr id="6" name="직선 화살표 연결선 5"/>
          <p:cNvCxnSpPr/>
          <p:nvPr/>
        </p:nvCxnSpPr>
        <p:spPr>
          <a:xfrm>
            <a:off x="3878263" y="1628775"/>
            <a:ext cx="0" cy="504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직선 화살표 연결선 7"/>
          <p:cNvCxnSpPr/>
          <p:nvPr/>
        </p:nvCxnSpPr>
        <p:spPr>
          <a:xfrm>
            <a:off x="4383088" y="1412875"/>
            <a:ext cx="13684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0" name="TextBox 8"/>
          <p:cNvSpPr txBox="1">
            <a:spLocks noChangeArrowheads="1"/>
          </p:cNvSpPr>
          <p:nvPr/>
        </p:nvSpPr>
        <p:spPr bwMode="auto">
          <a:xfrm>
            <a:off x="6038850" y="1196975"/>
            <a:ext cx="809837" cy="1200329"/>
          </a:xfrm>
          <a:prstGeom prst="rect">
            <a:avLst/>
          </a:prstGeom>
          <a:noFill/>
          <a:ln w="9525">
            <a:noFill/>
            <a:miter lim="800000"/>
            <a:headEnd/>
            <a:tailEnd/>
          </a:ln>
        </p:spPr>
        <p:txBody>
          <a:bodyPr wrap="none">
            <a:spAutoFit/>
          </a:bodyPr>
          <a:lstStyle/>
          <a:p>
            <a:r>
              <a:rPr lang="en-US" altLang="ko-KR" dirty="0">
                <a:latin typeface="맑은 고딕" pitchFamily="50" charset="-127"/>
                <a:ea typeface="맑은 고딕" pitchFamily="50" charset="-127"/>
              </a:rPr>
              <a:t>GERD</a:t>
            </a:r>
          </a:p>
          <a:p>
            <a:r>
              <a:rPr lang="en-US" altLang="ko-KR" dirty="0">
                <a:latin typeface="맑은 고딕" pitchFamily="50" charset="-127"/>
                <a:ea typeface="맑은 고딕" pitchFamily="50" charset="-127"/>
              </a:rPr>
              <a:t>NERD</a:t>
            </a:r>
          </a:p>
          <a:p>
            <a:r>
              <a:rPr lang="en-US" altLang="ko-KR" dirty="0">
                <a:latin typeface="맑은 고딕" pitchFamily="50" charset="-127"/>
                <a:ea typeface="맑은 고딕" pitchFamily="50" charset="-127"/>
              </a:rPr>
              <a:t>PUD</a:t>
            </a:r>
          </a:p>
          <a:p>
            <a:r>
              <a:rPr lang="en-US" altLang="ko-KR" dirty="0" smtClean="0">
                <a:latin typeface="맑은 고딕" pitchFamily="50" charset="-127"/>
                <a:ea typeface="맑은 고딕" pitchFamily="50" charset="-127"/>
              </a:rPr>
              <a:t>FD</a:t>
            </a:r>
            <a:endParaRPr lang="ko-KR" altLang="en-US" dirty="0">
              <a:latin typeface="맑은 고딕" pitchFamily="50" charset="-127"/>
              <a:ea typeface="맑은 고딕" pitchFamily="50" charset="-127"/>
            </a:endParaRPr>
          </a:p>
        </p:txBody>
      </p:sp>
      <p:cxnSp>
        <p:nvCxnSpPr>
          <p:cNvPr id="13" name="직선 연결선 12"/>
          <p:cNvCxnSpPr/>
          <p:nvPr/>
        </p:nvCxnSpPr>
        <p:spPr>
          <a:xfrm>
            <a:off x="2654300" y="2133600"/>
            <a:ext cx="2736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a:xfrm>
            <a:off x="5391150" y="21336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3" name="TextBox 19"/>
          <p:cNvSpPr txBox="1">
            <a:spLocks noChangeArrowheads="1"/>
          </p:cNvSpPr>
          <p:nvPr/>
        </p:nvSpPr>
        <p:spPr bwMode="auto">
          <a:xfrm>
            <a:off x="2509838" y="1692275"/>
            <a:ext cx="1339850" cy="368300"/>
          </a:xfrm>
          <a:prstGeom prst="rect">
            <a:avLst/>
          </a:prstGeom>
          <a:noFill/>
          <a:ln w="9525">
            <a:noFill/>
            <a:miter lim="800000"/>
            <a:headEnd/>
            <a:tailEnd/>
          </a:ln>
        </p:spPr>
        <p:txBody>
          <a:bodyPr wrap="none">
            <a:spAutoFit/>
          </a:bodyPr>
          <a:lstStyle/>
          <a:p>
            <a:r>
              <a:rPr lang="ko-KR" altLang="en-US">
                <a:latin typeface="맑은 고딕" pitchFamily="50" charset="-127"/>
                <a:ea typeface="맑은 고딕" pitchFamily="50" charset="-127"/>
              </a:rPr>
              <a:t>내시경검사</a:t>
            </a:r>
          </a:p>
        </p:txBody>
      </p:sp>
      <p:sp>
        <p:nvSpPr>
          <p:cNvPr id="11274" name="TextBox 20"/>
          <p:cNvSpPr txBox="1">
            <a:spLocks noChangeArrowheads="1"/>
          </p:cNvSpPr>
          <p:nvPr/>
        </p:nvSpPr>
        <p:spPr bwMode="auto">
          <a:xfrm>
            <a:off x="4340225" y="1403350"/>
            <a:ext cx="1338263" cy="646113"/>
          </a:xfrm>
          <a:prstGeom prst="rect">
            <a:avLst/>
          </a:prstGeom>
          <a:noFill/>
          <a:ln w="9525">
            <a:noFill/>
            <a:miter lim="800000"/>
            <a:headEnd/>
            <a:tailEnd/>
          </a:ln>
        </p:spPr>
        <p:txBody>
          <a:bodyPr wrap="none">
            <a:spAutoFit/>
          </a:bodyPr>
          <a:lstStyle/>
          <a:p>
            <a:pPr algn="ctr"/>
            <a:r>
              <a:rPr lang="ko-KR" altLang="en-US">
                <a:latin typeface="맑은 고딕" pitchFamily="50" charset="-127"/>
                <a:ea typeface="맑은 고딕" pitchFamily="50" charset="-127"/>
              </a:rPr>
              <a:t>경험적치료</a:t>
            </a:r>
            <a:endParaRPr lang="en-US" altLang="ko-KR">
              <a:latin typeface="맑은 고딕" pitchFamily="50" charset="-127"/>
              <a:ea typeface="맑은 고딕" pitchFamily="50" charset="-127"/>
            </a:endParaRPr>
          </a:p>
          <a:p>
            <a:pPr algn="ctr"/>
            <a:r>
              <a:rPr lang="en-US" altLang="ko-KR">
                <a:latin typeface="맑은 고딕" pitchFamily="50" charset="-127"/>
                <a:ea typeface="맑은 고딕" pitchFamily="50" charset="-127"/>
              </a:rPr>
              <a:t> (PPI)</a:t>
            </a:r>
            <a:endParaRPr lang="ko-KR" altLang="en-US">
              <a:latin typeface="맑은 고딕" pitchFamily="50" charset="-127"/>
              <a:ea typeface="맑은 고딕" pitchFamily="50" charset="-127"/>
            </a:endParaRPr>
          </a:p>
        </p:txBody>
      </p:sp>
      <p:sp>
        <p:nvSpPr>
          <p:cNvPr id="11275" name="TextBox 22"/>
          <p:cNvSpPr txBox="1">
            <a:spLocks noChangeArrowheads="1"/>
          </p:cNvSpPr>
          <p:nvPr/>
        </p:nvSpPr>
        <p:spPr bwMode="auto">
          <a:xfrm>
            <a:off x="2222500" y="2411413"/>
            <a:ext cx="877888" cy="369887"/>
          </a:xfrm>
          <a:prstGeom prst="rect">
            <a:avLst/>
          </a:prstGeom>
          <a:solidFill>
            <a:srgbClr val="FFFFFF"/>
          </a:solidFill>
          <a:ln w="9525">
            <a:noFill/>
            <a:miter lim="800000"/>
            <a:headEnd/>
            <a:tailEnd/>
          </a:ln>
        </p:spPr>
        <p:txBody>
          <a:bodyPr wrap="none">
            <a:spAutoFit/>
          </a:bodyPr>
          <a:lstStyle/>
          <a:p>
            <a:r>
              <a:rPr lang="ko-KR" altLang="en-US">
                <a:latin typeface="맑은 고딕" pitchFamily="50" charset="-127"/>
                <a:ea typeface="맑은 고딕" pitchFamily="50" charset="-127"/>
              </a:rPr>
              <a:t>기능적</a:t>
            </a:r>
          </a:p>
        </p:txBody>
      </p:sp>
      <p:sp>
        <p:nvSpPr>
          <p:cNvPr id="11276" name="TextBox 23"/>
          <p:cNvSpPr txBox="1">
            <a:spLocks noChangeArrowheads="1"/>
          </p:cNvSpPr>
          <p:nvPr/>
        </p:nvSpPr>
        <p:spPr bwMode="auto">
          <a:xfrm>
            <a:off x="4945063" y="2420938"/>
            <a:ext cx="877887" cy="369887"/>
          </a:xfrm>
          <a:prstGeom prst="rect">
            <a:avLst/>
          </a:prstGeom>
          <a:solidFill>
            <a:srgbClr val="FFFFFF"/>
          </a:solidFill>
          <a:ln w="9525">
            <a:noFill/>
            <a:miter lim="800000"/>
            <a:headEnd/>
            <a:tailEnd/>
          </a:ln>
        </p:spPr>
        <p:txBody>
          <a:bodyPr wrap="none">
            <a:spAutoFit/>
          </a:bodyPr>
          <a:lstStyle/>
          <a:p>
            <a:r>
              <a:rPr lang="ko-KR" altLang="en-US">
                <a:latin typeface="맑은 고딕" pitchFamily="50" charset="-127"/>
                <a:ea typeface="맑은 고딕" pitchFamily="50" charset="-127"/>
              </a:rPr>
              <a:t>기질적</a:t>
            </a:r>
          </a:p>
        </p:txBody>
      </p:sp>
      <p:cxnSp>
        <p:nvCxnSpPr>
          <p:cNvPr id="25" name="직선 화살표 연결선 24"/>
          <p:cNvCxnSpPr/>
          <p:nvPr/>
        </p:nvCxnSpPr>
        <p:spPr>
          <a:xfrm>
            <a:off x="927100" y="32131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927100" y="3213100"/>
            <a:ext cx="2735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p:nvPr/>
        </p:nvCxnSpPr>
        <p:spPr>
          <a:xfrm>
            <a:off x="3662363" y="32131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a:off x="3951288" y="32131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a:off x="3951288" y="3213100"/>
            <a:ext cx="417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p:nvPr/>
        </p:nvCxnSpPr>
        <p:spPr>
          <a:xfrm>
            <a:off x="6686550" y="32131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a:off x="5391150" y="32131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a:off x="8126413" y="3213100"/>
            <a:ext cx="0" cy="1008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85" name="TextBox 33"/>
          <p:cNvSpPr txBox="1">
            <a:spLocks noChangeArrowheads="1"/>
          </p:cNvSpPr>
          <p:nvPr/>
        </p:nvSpPr>
        <p:spPr bwMode="auto">
          <a:xfrm>
            <a:off x="736600" y="3492500"/>
            <a:ext cx="477838" cy="368300"/>
          </a:xfrm>
          <a:prstGeom prst="rect">
            <a:avLst/>
          </a:prstGeom>
          <a:solidFill>
            <a:srgbClr val="FFFFFF"/>
          </a:solidFill>
          <a:ln w="9525">
            <a:noFill/>
            <a:miter lim="800000"/>
            <a:headEnd/>
            <a:tailEnd/>
          </a:ln>
        </p:spPr>
        <p:txBody>
          <a:bodyPr wrap="none">
            <a:spAutoFit/>
          </a:bodyPr>
          <a:lstStyle/>
          <a:p>
            <a:r>
              <a:rPr lang="en-US" altLang="ko-KR">
                <a:latin typeface="맑은 고딕" pitchFamily="50" charset="-127"/>
                <a:ea typeface="맑은 고딕" pitchFamily="50" charset="-127"/>
              </a:rPr>
              <a:t>FD</a:t>
            </a:r>
            <a:endParaRPr lang="ko-KR" altLang="en-US">
              <a:latin typeface="맑은 고딕" pitchFamily="50" charset="-127"/>
              <a:ea typeface="맑은 고딕" pitchFamily="50" charset="-127"/>
            </a:endParaRPr>
          </a:p>
        </p:txBody>
      </p:sp>
      <p:sp>
        <p:nvSpPr>
          <p:cNvPr id="11286" name="TextBox 34"/>
          <p:cNvSpPr txBox="1">
            <a:spLocks noChangeArrowheads="1"/>
          </p:cNvSpPr>
          <p:nvPr/>
        </p:nvSpPr>
        <p:spPr bwMode="auto">
          <a:xfrm>
            <a:off x="3375025" y="3500438"/>
            <a:ext cx="815975" cy="369887"/>
          </a:xfrm>
          <a:prstGeom prst="rect">
            <a:avLst/>
          </a:prstGeom>
          <a:solidFill>
            <a:srgbClr val="FFFFFF"/>
          </a:solidFill>
          <a:ln w="9525">
            <a:noFill/>
            <a:miter lim="800000"/>
            <a:headEnd/>
            <a:tailEnd/>
          </a:ln>
        </p:spPr>
        <p:txBody>
          <a:bodyPr wrap="none">
            <a:spAutoFit/>
          </a:bodyPr>
          <a:lstStyle/>
          <a:p>
            <a:r>
              <a:rPr lang="en-US" altLang="ko-KR">
                <a:latin typeface="맑은 고딕" pitchFamily="50" charset="-127"/>
                <a:ea typeface="맑은 고딕" pitchFamily="50" charset="-127"/>
              </a:rPr>
              <a:t>NERD</a:t>
            </a:r>
            <a:endParaRPr lang="ko-KR" altLang="en-US">
              <a:latin typeface="맑은 고딕" pitchFamily="50" charset="-127"/>
              <a:ea typeface="맑은 고딕" pitchFamily="50" charset="-127"/>
            </a:endParaRPr>
          </a:p>
        </p:txBody>
      </p:sp>
      <p:sp>
        <p:nvSpPr>
          <p:cNvPr id="11287" name="TextBox 35"/>
          <p:cNvSpPr txBox="1">
            <a:spLocks noChangeArrowheads="1"/>
          </p:cNvSpPr>
          <p:nvPr/>
        </p:nvSpPr>
        <p:spPr bwMode="auto">
          <a:xfrm>
            <a:off x="4598988" y="3500438"/>
            <a:ext cx="1570037" cy="369887"/>
          </a:xfrm>
          <a:prstGeom prst="rect">
            <a:avLst/>
          </a:prstGeom>
          <a:solidFill>
            <a:srgbClr val="FFFFFF"/>
          </a:solidFill>
          <a:ln w="9525">
            <a:noFill/>
            <a:miter lim="800000"/>
            <a:headEnd/>
            <a:tailEnd/>
          </a:ln>
        </p:spPr>
        <p:txBody>
          <a:bodyPr wrap="none">
            <a:spAutoFit/>
          </a:bodyPr>
          <a:lstStyle/>
          <a:p>
            <a:r>
              <a:rPr lang="ko-KR" altLang="en-US">
                <a:latin typeface="맑은 고딕" pitchFamily="50" charset="-127"/>
                <a:ea typeface="맑은 고딕" pitchFamily="50" charset="-127"/>
              </a:rPr>
              <a:t>미란성식도염</a:t>
            </a:r>
          </a:p>
        </p:txBody>
      </p:sp>
      <p:sp>
        <p:nvSpPr>
          <p:cNvPr id="11288" name="TextBox 36"/>
          <p:cNvSpPr txBox="1">
            <a:spLocks noChangeArrowheads="1"/>
          </p:cNvSpPr>
          <p:nvPr/>
        </p:nvSpPr>
        <p:spPr bwMode="auto">
          <a:xfrm>
            <a:off x="6380163" y="3500438"/>
            <a:ext cx="666750" cy="369887"/>
          </a:xfrm>
          <a:prstGeom prst="rect">
            <a:avLst/>
          </a:prstGeom>
          <a:solidFill>
            <a:srgbClr val="FFFFFF"/>
          </a:solidFill>
          <a:ln w="9525">
            <a:noFill/>
            <a:miter lim="800000"/>
            <a:headEnd/>
            <a:tailEnd/>
          </a:ln>
        </p:spPr>
        <p:txBody>
          <a:bodyPr wrap="none">
            <a:spAutoFit/>
          </a:bodyPr>
          <a:lstStyle/>
          <a:p>
            <a:r>
              <a:rPr lang="en-US" altLang="ko-KR">
                <a:latin typeface="맑은 고딕" pitchFamily="50" charset="-127"/>
                <a:ea typeface="맑은 고딕" pitchFamily="50" charset="-127"/>
              </a:rPr>
              <a:t>PUD</a:t>
            </a:r>
            <a:endParaRPr lang="ko-KR" altLang="en-US">
              <a:latin typeface="맑은 고딕" pitchFamily="50" charset="-127"/>
              <a:ea typeface="맑은 고딕" pitchFamily="50" charset="-127"/>
            </a:endParaRPr>
          </a:p>
        </p:txBody>
      </p:sp>
      <p:sp>
        <p:nvSpPr>
          <p:cNvPr id="11289" name="TextBox 37"/>
          <p:cNvSpPr txBox="1">
            <a:spLocks noChangeArrowheads="1"/>
          </p:cNvSpPr>
          <p:nvPr/>
        </p:nvSpPr>
        <p:spPr bwMode="auto">
          <a:xfrm>
            <a:off x="7748588" y="3500438"/>
            <a:ext cx="927100" cy="369887"/>
          </a:xfrm>
          <a:prstGeom prst="rect">
            <a:avLst/>
          </a:prstGeom>
          <a:solidFill>
            <a:srgbClr val="FFFFFF"/>
          </a:solidFill>
          <a:ln w="9525">
            <a:noFill/>
            <a:miter lim="800000"/>
            <a:headEnd/>
            <a:tailEnd/>
          </a:ln>
        </p:spPr>
        <p:txBody>
          <a:bodyPr wrap="none">
            <a:spAutoFit/>
          </a:bodyPr>
          <a:lstStyle/>
          <a:p>
            <a:r>
              <a:rPr lang="en-US" altLang="ko-KR">
                <a:latin typeface="맑은 고딕" pitchFamily="50" charset="-127"/>
                <a:ea typeface="맑은 고딕" pitchFamily="50" charset="-127"/>
              </a:rPr>
              <a:t>Cancer</a:t>
            </a:r>
            <a:endParaRPr lang="ko-KR" altLang="en-US">
              <a:latin typeface="맑은 고딕" pitchFamily="50" charset="-127"/>
              <a:ea typeface="맑은 고딕" pitchFamily="50" charset="-127"/>
            </a:endParaRPr>
          </a:p>
        </p:txBody>
      </p:sp>
      <p:sp>
        <p:nvSpPr>
          <p:cNvPr id="39" name="직사각형 38"/>
          <p:cNvSpPr/>
          <p:nvPr/>
        </p:nvSpPr>
        <p:spPr>
          <a:xfrm>
            <a:off x="566738" y="4292600"/>
            <a:ext cx="2519362" cy="1081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dirty="0">
                <a:solidFill>
                  <a:srgbClr val="FF0000"/>
                </a:solidFill>
                <a:latin typeface="맑은 고딕" pitchFamily="50" charset="-127"/>
                <a:ea typeface="맑은 고딕" pitchFamily="50" charset="-127"/>
              </a:rPr>
              <a:t>PPI &gt; H2RA</a:t>
            </a:r>
          </a:p>
          <a:p>
            <a:pPr algn="ctr">
              <a:defRPr/>
            </a:pPr>
            <a:r>
              <a:rPr lang="ko-KR" altLang="en-US" sz="1600" dirty="0">
                <a:solidFill>
                  <a:srgbClr val="FF0000"/>
                </a:solidFill>
                <a:latin typeface="맑은 고딕" pitchFamily="50" charset="-127"/>
                <a:ea typeface="맑은 고딕" pitchFamily="50" charset="-127"/>
              </a:rPr>
              <a:t>운동이상에서는 효과</a:t>
            </a:r>
            <a:r>
              <a:rPr lang="en-US" altLang="ko-KR" sz="1600" dirty="0">
                <a:solidFill>
                  <a:srgbClr val="FF0000"/>
                </a:solidFill>
                <a:latin typeface="맑은 고딕" pitchFamily="50" charset="-127"/>
                <a:ea typeface="맑은 고딕" pitchFamily="50" charset="-127"/>
              </a:rPr>
              <a:t>(-)</a:t>
            </a:r>
          </a:p>
        </p:txBody>
      </p:sp>
      <p:sp>
        <p:nvSpPr>
          <p:cNvPr id="40" name="직사각형 39"/>
          <p:cNvSpPr/>
          <p:nvPr/>
        </p:nvSpPr>
        <p:spPr>
          <a:xfrm>
            <a:off x="3375025" y="4292600"/>
            <a:ext cx="2519363" cy="1081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dirty="0">
                <a:solidFill>
                  <a:srgbClr val="FF0000"/>
                </a:solidFill>
                <a:latin typeface="맑은 고딕" pitchFamily="50" charset="-127"/>
                <a:ea typeface="맑은 고딕" pitchFamily="50" charset="-127"/>
              </a:rPr>
              <a:t>PPI </a:t>
            </a:r>
          </a:p>
          <a:p>
            <a:pPr algn="ctr">
              <a:defRPr/>
            </a:pPr>
            <a:r>
              <a:rPr lang="ko-KR" altLang="en-US" sz="1600" dirty="0">
                <a:solidFill>
                  <a:srgbClr val="FF0000"/>
                </a:solidFill>
                <a:latin typeface="맑은 고딕" pitchFamily="50" charset="-127"/>
                <a:ea typeface="맑은 고딕" pitchFamily="50" charset="-127"/>
              </a:rPr>
              <a:t>생활습관</a:t>
            </a:r>
            <a:endParaRPr lang="en-US" altLang="ko-KR" sz="1600" dirty="0">
              <a:solidFill>
                <a:srgbClr val="FF0000"/>
              </a:solidFill>
              <a:latin typeface="맑은 고딕" pitchFamily="50" charset="-127"/>
              <a:ea typeface="맑은 고딕" pitchFamily="50" charset="-127"/>
            </a:endParaRPr>
          </a:p>
        </p:txBody>
      </p:sp>
      <p:sp>
        <p:nvSpPr>
          <p:cNvPr id="41" name="직사각형 40"/>
          <p:cNvSpPr/>
          <p:nvPr/>
        </p:nvSpPr>
        <p:spPr>
          <a:xfrm>
            <a:off x="6183313" y="4292600"/>
            <a:ext cx="1368425" cy="1081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1600" dirty="0">
              <a:solidFill>
                <a:srgbClr val="FF0000"/>
              </a:solidFill>
              <a:latin typeface="맑은 고딕" pitchFamily="50" charset="-127"/>
              <a:ea typeface="맑은 고딕" pitchFamily="50" charset="-127"/>
            </a:endParaRPr>
          </a:p>
          <a:p>
            <a:pPr algn="ctr">
              <a:defRPr/>
            </a:pPr>
            <a:r>
              <a:rPr lang="en-US" altLang="ko-KR" sz="1600" i="1" dirty="0">
                <a:solidFill>
                  <a:srgbClr val="FF0000"/>
                </a:solidFill>
                <a:latin typeface="맑은 고딕" pitchFamily="50" charset="-127"/>
                <a:ea typeface="맑은 고딕" pitchFamily="50" charset="-127"/>
              </a:rPr>
              <a:t>H. pylori</a:t>
            </a:r>
          </a:p>
          <a:p>
            <a:pPr algn="ctr">
              <a:defRPr/>
            </a:pPr>
            <a:r>
              <a:rPr lang="en-US" altLang="ko-KR" sz="1600" dirty="0">
                <a:solidFill>
                  <a:srgbClr val="FF0000"/>
                </a:solidFill>
                <a:latin typeface="맑은 고딕" pitchFamily="50" charset="-127"/>
                <a:ea typeface="맑은 고딕" pitchFamily="50" charset="-127"/>
              </a:rPr>
              <a:t>NSAID</a:t>
            </a:r>
          </a:p>
          <a:p>
            <a:pPr algn="ctr">
              <a:defRPr/>
            </a:pPr>
            <a:r>
              <a:rPr lang="en-US" altLang="ko-KR" sz="1600" dirty="0">
                <a:solidFill>
                  <a:srgbClr val="FF0000"/>
                </a:solidFill>
                <a:latin typeface="맑은 고딕" pitchFamily="50" charset="-127"/>
                <a:ea typeface="맑은 고딕" pitchFamily="50" charset="-127"/>
              </a:rPr>
              <a:t>PPI </a:t>
            </a:r>
          </a:p>
          <a:p>
            <a:pPr algn="ctr">
              <a:defRPr/>
            </a:pPr>
            <a:endParaRPr lang="en-US" altLang="ko-KR" sz="1600" dirty="0">
              <a:solidFill>
                <a:srgbClr val="FF0000"/>
              </a:solidFill>
              <a:latin typeface="맑은 고딕" pitchFamily="50" charset="-127"/>
              <a:ea typeface="맑은 고딕" pitchFamily="50" charset="-127"/>
            </a:endParaRPr>
          </a:p>
        </p:txBody>
      </p:sp>
      <p:sp>
        <p:nvSpPr>
          <p:cNvPr id="11293" name="TextBox 41"/>
          <p:cNvSpPr txBox="1">
            <a:spLocks noChangeArrowheads="1"/>
          </p:cNvSpPr>
          <p:nvPr/>
        </p:nvSpPr>
        <p:spPr bwMode="auto">
          <a:xfrm>
            <a:off x="7694613" y="4437063"/>
            <a:ext cx="809625" cy="369887"/>
          </a:xfrm>
          <a:prstGeom prst="rect">
            <a:avLst/>
          </a:prstGeom>
          <a:solidFill>
            <a:srgbClr val="FFFFFF"/>
          </a:solidFill>
          <a:ln w="9525">
            <a:noFill/>
            <a:miter lim="800000"/>
            <a:headEnd/>
            <a:tailEnd/>
          </a:ln>
        </p:spPr>
        <p:txBody>
          <a:bodyPr wrap="none">
            <a:spAutoFit/>
          </a:bodyPr>
          <a:lstStyle/>
          <a:p>
            <a:r>
              <a:rPr lang="ko-KR" altLang="en-US">
                <a:latin typeface="맑은 고딕" pitchFamily="50" charset="-127"/>
                <a:ea typeface="맑은 고딕" pitchFamily="50" charset="-127"/>
              </a:rPr>
              <a:t> 수술 </a:t>
            </a:r>
          </a:p>
        </p:txBody>
      </p:sp>
      <p:sp>
        <p:nvSpPr>
          <p:cNvPr id="11294" name="TextBox 32"/>
          <p:cNvSpPr txBox="1">
            <a:spLocks noChangeArrowheads="1"/>
          </p:cNvSpPr>
          <p:nvPr/>
        </p:nvSpPr>
        <p:spPr bwMode="auto">
          <a:xfrm>
            <a:off x="3521075" y="6580188"/>
            <a:ext cx="5622925" cy="277812"/>
          </a:xfrm>
          <a:prstGeom prst="rect">
            <a:avLst/>
          </a:prstGeom>
          <a:noFill/>
          <a:ln w="9525">
            <a:noFill/>
            <a:miter lim="800000"/>
            <a:headEnd/>
            <a:tailEnd/>
          </a:ln>
        </p:spPr>
        <p:txBody>
          <a:bodyPr wrap="none">
            <a:spAutoFit/>
          </a:bodyPr>
          <a:lstStyle/>
          <a:p>
            <a:pPr algn="r"/>
            <a:r>
              <a:rPr lang="ko-KR" altLang="en-US" sz="1200" dirty="0">
                <a:latin typeface="맑은 고딕" pitchFamily="50" charset="-127"/>
                <a:ea typeface="맑은 고딕" pitchFamily="50" charset="-127"/>
              </a:rPr>
              <a:t>김진호</a:t>
            </a:r>
            <a:r>
              <a:rPr lang="en-US" altLang="ko-KR" sz="1200" dirty="0">
                <a:latin typeface="맑은 고딕" pitchFamily="50" charset="-127"/>
                <a:ea typeface="맑은 고딕" pitchFamily="50" charset="-127"/>
              </a:rPr>
              <a:t>,  </a:t>
            </a:r>
            <a:r>
              <a:rPr lang="ko-KR" altLang="en-US" sz="1200" dirty="0">
                <a:latin typeface="맑은 고딕" pitchFamily="50" charset="-127"/>
                <a:ea typeface="맑은 고딕" pitchFamily="50" charset="-127"/>
              </a:rPr>
              <a:t>제</a:t>
            </a:r>
            <a:r>
              <a:rPr lang="en-US" altLang="ko-KR" sz="1200" dirty="0">
                <a:latin typeface="맑은 고딕" pitchFamily="50" charset="-127"/>
                <a:ea typeface="맑은 고딕" pitchFamily="50" charset="-127"/>
              </a:rPr>
              <a:t>13</a:t>
            </a:r>
            <a:r>
              <a:rPr lang="ko-KR" altLang="en-US" sz="1200" dirty="0">
                <a:latin typeface="맑은 고딕" pitchFamily="50" charset="-127"/>
                <a:ea typeface="맑은 고딕" pitchFamily="50" charset="-127"/>
              </a:rPr>
              <a:t>차 서울아산병원내과개원의 연수강좌</a:t>
            </a:r>
            <a:r>
              <a:rPr lang="en-US" altLang="ko-KR" sz="1200" dirty="0">
                <a:latin typeface="맑은 고딕" pitchFamily="50" charset="-127"/>
                <a:ea typeface="맑은 고딕" pitchFamily="50" charset="-127"/>
              </a:rPr>
              <a:t>&gt;&gt;</a:t>
            </a:r>
            <a:r>
              <a:rPr lang="ko-KR" altLang="en-US" sz="1200" dirty="0" err="1">
                <a:latin typeface="맑은 고딕" pitchFamily="50" charset="-127"/>
                <a:ea typeface="맑은 고딕" pitchFamily="50" charset="-127"/>
              </a:rPr>
              <a:t>속쓰림</a:t>
            </a:r>
            <a:r>
              <a:rPr lang="ko-KR" altLang="en-US" sz="1200" dirty="0">
                <a:latin typeface="맑은 고딕" pitchFamily="50" charset="-127"/>
                <a:ea typeface="맑은 고딕" pitchFamily="50" charset="-127"/>
              </a:rPr>
              <a:t> 환자에 대한 접근</a:t>
            </a:r>
          </a:p>
        </p:txBody>
      </p:sp>
      <p:sp>
        <p:nvSpPr>
          <p:cNvPr id="46" name="Rectangle 2"/>
          <p:cNvSpPr txBox="1">
            <a:spLocks noChangeArrowheads="1"/>
          </p:cNvSpPr>
          <p:nvPr/>
        </p:nvSpPr>
        <p:spPr bwMode="auto">
          <a:xfrm>
            <a:off x="180975" y="73025"/>
            <a:ext cx="8963025" cy="619125"/>
          </a:xfrm>
          <a:prstGeom prst="rect">
            <a:avLst/>
          </a:prstGeom>
          <a:noFill/>
          <a:ln w="9525">
            <a:noFill/>
            <a:miter lim="800000"/>
            <a:headEnd/>
            <a:tailEnd/>
          </a:ln>
          <a:effectLst>
            <a:outerShdw dist="35921" dir="2700000" algn="ctr" rotWithShape="0">
              <a:schemeClr val="accent1"/>
            </a:outerShdw>
          </a:effectLst>
        </p:spPr>
        <p:txBody>
          <a:bodyPr anchor="ctr"/>
          <a:lstStyle/>
          <a:p>
            <a:pPr eaLnBrk="0" hangingPunct="0">
              <a:defRPr/>
            </a:pPr>
            <a:endParaRPr lang="ko-KR" altLang="en-US" sz="2400" kern="0" dirty="0">
              <a:solidFill>
                <a:srgbClr val="000066"/>
              </a:solidFill>
              <a:latin typeface="Calibri" pitchFamily="34" charset="0"/>
              <a:ea typeface="굴림" pitchFamily="50" charset="-127"/>
              <a:cs typeface="+mj-cs"/>
            </a:endParaRPr>
          </a:p>
        </p:txBody>
      </p:sp>
      <p:sp>
        <p:nvSpPr>
          <p:cNvPr id="33" name="제목 32"/>
          <p:cNvSpPr>
            <a:spLocks noGrp="1"/>
          </p:cNvSpPr>
          <p:nvPr>
            <p:ph type="title"/>
          </p:nvPr>
        </p:nvSpPr>
        <p:spPr>
          <a:xfrm>
            <a:off x="457200" y="274638"/>
            <a:ext cx="8229600" cy="634082"/>
          </a:xfrm>
        </p:spPr>
        <p:txBody>
          <a:bodyPr>
            <a:normAutofit fontScale="90000"/>
          </a:bodyPr>
          <a:lstStyle/>
          <a:p>
            <a:r>
              <a:rPr lang="ko-KR" altLang="en-US" b="1" dirty="0" err="1" smtClean="0">
                <a:latin typeface="휴먼엑스포" pitchFamily="18" charset="-127"/>
                <a:ea typeface="휴먼엑스포" pitchFamily="18" charset="-127"/>
              </a:rPr>
              <a:t>속쓰림의</a:t>
            </a:r>
            <a:r>
              <a:rPr lang="ko-KR" altLang="en-US" b="1" dirty="0" smtClean="0">
                <a:latin typeface="휴먼엑스포" pitchFamily="18" charset="-127"/>
                <a:ea typeface="휴먼엑스포" pitchFamily="18" charset="-127"/>
              </a:rPr>
              <a:t> 진단과 치료</a:t>
            </a:r>
            <a:endParaRPr lang="ko-KR" altLang="en-US" b="1" dirty="0">
              <a:latin typeface="휴먼엑스포" pitchFamily="18" charset="-127"/>
              <a:ea typeface="휴먼엑스포" pitchFamily="18" charset="-127"/>
            </a:endParaRPr>
          </a:p>
        </p:txBody>
      </p:sp>
      <p:sp>
        <p:nvSpPr>
          <p:cNvPr id="34" name="내용 개체 틀 33"/>
          <p:cNvSpPr>
            <a:spLocks noGrp="1"/>
          </p:cNvSpPr>
          <p:nvPr>
            <p:ph idx="1"/>
          </p:nvPr>
        </p:nvSpPr>
        <p:spPr>
          <a:xfrm>
            <a:off x="457200" y="1700808"/>
            <a:ext cx="8229600" cy="4425355"/>
          </a:xfrm>
        </p:spPr>
        <p:txBody>
          <a:bodyPr/>
          <a:lstStyle/>
          <a:p>
            <a:endParaRPr lang="ko-KR" alt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457200" y="274638"/>
            <a:ext cx="8229600" cy="1858218"/>
          </a:xfrm>
        </p:spPr>
        <p:txBody>
          <a:bodyPr>
            <a:normAutofit/>
          </a:bodyPr>
          <a:lstStyle/>
          <a:p>
            <a:r>
              <a:rPr lang="en-US" altLang="ko-KR" sz="4000" b="1" dirty="0" smtClean="0">
                <a:latin typeface="휴먼엑스포" pitchFamily="18" charset="-127"/>
                <a:ea typeface="휴먼엑스포" pitchFamily="18" charset="-127"/>
              </a:rPr>
              <a:t>The frequency of Atypical </a:t>
            </a:r>
            <a:r>
              <a:rPr lang="en-US" altLang="ko-KR" sz="4000" b="1" dirty="0" err="1" smtClean="0">
                <a:latin typeface="휴먼엑스포" pitchFamily="18" charset="-127"/>
                <a:ea typeface="휴먼엑스포" pitchFamily="18" charset="-127"/>
              </a:rPr>
              <a:t>Sx</a:t>
            </a:r>
            <a:r>
              <a:rPr lang="en-US" altLang="ko-KR" sz="4000" b="1" dirty="0" smtClean="0">
                <a:latin typeface="휴먼엑스포" pitchFamily="18" charset="-127"/>
                <a:ea typeface="휴먼엑스포" pitchFamily="18" charset="-127"/>
              </a:rPr>
              <a:t> by frequency of GERD</a:t>
            </a:r>
            <a:r>
              <a:rPr lang="en-US" altLang="ko-KR" dirty="0" smtClean="0"/>
              <a:t/>
            </a:r>
            <a:br>
              <a:rPr lang="en-US" altLang="ko-KR" dirty="0" smtClean="0"/>
            </a:br>
            <a:r>
              <a:rPr lang="en-US" altLang="ko-KR" sz="2700" dirty="0" smtClean="0"/>
              <a:t>frequency of GERD : at least weekly GER </a:t>
            </a:r>
            <a:r>
              <a:rPr lang="en-US" altLang="ko-KR" sz="2700" dirty="0" err="1" smtClean="0"/>
              <a:t>Sx</a:t>
            </a:r>
            <a:r>
              <a:rPr lang="en-US" altLang="ko-KR" sz="2700" dirty="0" smtClean="0"/>
              <a:t> </a:t>
            </a:r>
            <a:endParaRPr lang="ko-KR" alt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547664" y="2564904"/>
            <a:ext cx="5848350" cy="3305175"/>
          </a:xfrm>
          <a:prstGeom prst="rect">
            <a:avLst/>
          </a:prstGeom>
          <a:noFill/>
          <a:ln w="9525">
            <a:noFill/>
            <a:miter lim="800000"/>
            <a:headEnd/>
            <a:tailEnd/>
          </a:ln>
        </p:spPr>
      </p:pic>
      <p:sp>
        <p:nvSpPr>
          <p:cNvPr id="7" name="TextBox 6"/>
          <p:cNvSpPr txBox="1"/>
          <p:nvPr/>
        </p:nvSpPr>
        <p:spPr>
          <a:xfrm>
            <a:off x="3634880" y="6488668"/>
            <a:ext cx="5509120" cy="369332"/>
          </a:xfrm>
          <a:prstGeom prst="rect">
            <a:avLst/>
          </a:prstGeom>
          <a:noFill/>
        </p:spPr>
        <p:txBody>
          <a:bodyPr wrap="square" rtlCol="0">
            <a:spAutoFit/>
          </a:bodyPr>
          <a:lstStyle/>
          <a:p>
            <a:r>
              <a:rPr lang="en-US" altLang="ko-KR" dirty="0" err="1" smtClean="0"/>
              <a:t>Choi</a:t>
            </a:r>
            <a:r>
              <a:rPr lang="en-US" altLang="ko-KR" dirty="0" smtClean="0"/>
              <a:t> et al J </a:t>
            </a:r>
            <a:r>
              <a:rPr lang="en-US" altLang="ko-KR" dirty="0" err="1" smtClean="0"/>
              <a:t>Gastroenterol</a:t>
            </a:r>
            <a:r>
              <a:rPr lang="en-US" altLang="ko-KR" dirty="0" smtClean="0"/>
              <a:t> </a:t>
            </a:r>
            <a:r>
              <a:rPr lang="en-US" altLang="ko-KR" dirty="0" err="1" smtClean="0"/>
              <a:t>Hepatolgy</a:t>
            </a:r>
            <a:r>
              <a:rPr lang="en-US" altLang="ko-KR" dirty="0" smtClean="0"/>
              <a:t> 2001;16:A125</a:t>
            </a:r>
            <a:endParaRPr lang="ko-KR" alt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How frequent ?</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1988840"/>
            <a:ext cx="8229600" cy="4137323"/>
          </a:xfrm>
        </p:spPr>
        <p:txBody>
          <a:bodyPr/>
          <a:lstStyle/>
          <a:p>
            <a:pPr>
              <a:lnSpc>
                <a:spcPct val="110000"/>
              </a:lnSpc>
            </a:pPr>
            <a:r>
              <a:rPr lang="en-US" altLang="ko-KR" sz="2800" b="1" dirty="0" smtClean="0"/>
              <a:t>In Korean GERD patients</a:t>
            </a:r>
          </a:p>
          <a:p>
            <a:pPr lvl="1"/>
            <a:r>
              <a:rPr lang="en-US" altLang="ko-KR" sz="2400" dirty="0" smtClean="0"/>
              <a:t>hoarseness (55%), </a:t>
            </a:r>
            <a:r>
              <a:rPr lang="en-US" altLang="ko-KR" sz="2400" dirty="0" err="1" smtClean="0"/>
              <a:t>globus</a:t>
            </a:r>
            <a:r>
              <a:rPr lang="en-US" altLang="ko-KR" sz="2400" dirty="0" smtClean="0"/>
              <a:t> (45%)</a:t>
            </a:r>
          </a:p>
          <a:p>
            <a:pPr lvl="1"/>
            <a:r>
              <a:rPr lang="en-US" altLang="ko-KR" sz="2400" dirty="0" smtClean="0"/>
              <a:t>chronic cough (25%), non-cardiac chest pain (20%)</a:t>
            </a:r>
          </a:p>
          <a:p>
            <a:pPr lvl="1"/>
            <a:endParaRPr lang="en-US" altLang="ko-KR" sz="2200" dirty="0" smtClean="0"/>
          </a:p>
          <a:p>
            <a:pPr lvl="1" algn="r">
              <a:buNone/>
            </a:pPr>
            <a:r>
              <a:rPr lang="en-US" altLang="ko-KR" sz="1800" i="1" dirty="0" smtClean="0">
                <a:solidFill>
                  <a:srgbClr val="808080"/>
                </a:solidFill>
              </a:rPr>
              <a:t> J </a:t>
            </a:r>
            <a:r>
              <a:rPr lang="en-US" altLang="ko-KR" sz="1800" i="1" dirty="0" err="1" smtClean="0">
                <a:solidFill>
                  <a:srgbClr val="808080"/>
                </a:solidFill>
              </a:rPr>
              <a:t>Gastrointest</a:t>
            </a:r>
            <a:r>
              <a:rPr lang="en-US" altLang="ko-KR" sz="1800" i="1" dirty="0" smtClean="0">
                <a:solidFill>
                  <a:srgbClr val="808080"/>
                </a:solidFill>
              </a:rPr>
              <a:t> </a:t>
            </a:r>
            <a:r>
              <a:rPr lang="en-US" altLang="ko-KR" sz="1800" i="1" dirty="0" err="1" smtClean="0">
                <a:solidFill>
                  <a:srgbClr val="808080"/>
                </a:solidFill>
              </a:rPr>
              <a:t>Motil</a:t>
            </a:r>
            <a:r>
              <a:rPr lang="en-US" altLang="ko-KR" sz="1800" i="1" dirty="0" smtClean="0">
                <a:solidFill>
                  <a:srgbClr val="808080"/>
                </a:solidFill>
              </a:rPr>
              <a:t> 2000;6 </a:t>
            </a:r>
          </a:p>
          <a:p>
            <a:endParaRPr lang="ko-KR" altLang="en-US" dirty="0"/>
          </a:p>
        </p:txBody>
      </p:sp>
      <p:pic>
        <p:nvPicPr>
          <p:cNvPr id="4" name="Picture 7" descr="http://medwebstudents2.files.wordpress.com/2008/08/helicobacter_dano.jpg"/>
          <p:cNvPicPr>
            <a:picLocks noChangeAspect="1" noChangeArrowheads="1"/>
          </p:cNvPicPr>
          <p:nvPr/>
        </p:nvPicPr>
        <p:blipFill>
          <a:blip r:embed="rId2" cstate="print"/>
          <a:srcRect/>
          <a:stretch>
            <a:fillRect/>
          </a:stretch>
        </p:blipFill>
        <p:spPr bwMode="auto">
          <a:xfrm>
            <a:off x="3203848" y="3861048"/>
            <a:ext cx="2414754" cy="238792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ChangeArrowheads="1"/>
          </p:cNvSpPr>
          <p:nvPr>
            <p:ph type="title"/>
          </p:nvPr>
        </p:nvSpPr>
        <p:spPr>
          <a:xfrm>
            <a:off x="301625" y="228600"/>
            <a:ext cx="8540750" cy="608112"/>
          </a:xfrm>
        </p:spPr>
        <p:txBody>
          <a:bodyPr>
            <a:normAutofit fontScale="90000"/>
          </a:bodyPr>
          <a:lstStyle/>
          <a:p>
            <a:r>
              <a:rPr lang="en-US" altLang="ko-KR" sz="3600" b="1" dirty="0" err="1">
                <a:latin typeface="휴먼엑스포" pitchFamily="18" charset="-127"/>
                <a:ea typeface="휴먼엑스포" pitchFamily="18" charset="-127"/>
              </a:rPr>
              <a:t>Extraesophageal</a:t>
            </a:r>
            <a:r>
              <a:rPr lang="en-US" altLang="ko-KR" sz="3600" b="1" dirty="0">
                <a:latin typeface="휴먼엑스포" pitchFamily="18" charset="-127"/>
                <a:ea typeface="휴먼엑스포" pitchFamily="18" charset="-127"/>
              </a:rPr>
              <a:t> manifestations</a:t>
            </a:r>
          </a:p>
        </p:txBody>
      </p:sp>
      <p:graphicFrame>
        <p:nvGraphicFramePr>
          <p:cNvPr id="782443" name="Group 107"/>
          <p:cNvGraphicFramePr>
            <a:graphicFrameLocks noGrp="1"/>
          </p:cNvGraphicFramePr>
          <p:nvPr>
            <p:ph idx="1"/>
          </p:nvPr>
        </p:nvGraphicFramePr>
        <p:xfrm>
          <a:off x="395536" y="1000290"/>
          <a:ext cx="8424937" cy="5870448"/>
        </p:xfrm>
        <a:graphic>
          <a:graphicData uri="http://schemas.openxmlformats.org/drawingml/2006/table">
            <a:tbl>
              <a:tblPr/>
              <a:tblGrid>
                <a:gridCol w="2123786"/>
                <a:gridCol w="2452886"/>
                <a:gridCol w="2056504"/>
                <a:gridCol w="1791761"/>
              </a:tblGrid>
              <a:tr h="488790">
                <a:tc>
                  <a:txBody>
                    <a:bodyPr/>
                    <a:lstStyle/>
                    <a:p>
                      <a:pPr marL="342900" marR="0" lvl="0" indent="-342900" algn="ctr" defTabSz="914400" rtl="0" eaLnBrk="1" fontAlgn="base" latinLnBrk="1" hangingPunct="1">
                        <a:lnSpc>
                          <a:spcPct val="13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ENT</a:t>
                      </a:r>
                      <a:endParaRPr kumimoji="1" lang="en-US" altLang="ko-KR" sz="24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1" hangingPunct="1">
                        <a:lnSpc>
                          <a:spcPct val="11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Pulmonary</a:t>
                      </a:r>
                      <a:endParaRPr kumimoji="1" lang="en-US" altLang="ko-KR" sz="24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342900" marR="0" lvl="0" indent="-342900" algn="ctr" defTabSz="914400" rtl="0" eaLnBrk="1" fontAlgn="base" latinLnBrk="1" hangingPunct="1">
                        <a:lnSpc>
                          <a:spcPct val="12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Cardiac</a:t>
                      </a:r>
                      <a:endParaRPr kumimoji="1" lang="en-US" altLang="ko-KR" sz="24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tc>
                  <a:txBody>
                    <a:bodyPr/>
                    <a:lstStyle/>
                    <a:p>
                      <a:pPr marL="342900" marR="0" lvl="0" indent="-342900" algn="ctr" defTabSz="914400" rtl="0" eaLnBrk="1" fontAlgn="base" latinLnBrk="1" hangingPunct="1">
                        <a:lnSpc>
                          <a:spcPct val="11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Others</a:t>
                      </a:r>
                      <a:endParaRPr kumimoji="1" lang="en-US" altLang="ko-KR" sz="24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892248">
                <a:tc>
                  <a:txBody>
                    <a:bodyPr/>
                    <a:lstStyle/>
                    <a:p>
                      <a:pPr marL="342900" marR="0" lvl="0" indent="-342900" algn="l" defTabSz="914400" rtl="0" eaLnBrk="1" fontAlgn="base" latinLnBrk="1" hangingPunct="1">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Hoarseness</a:t>
                      </a: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a:t>
                      </a:r>
                      <a:r>
                        <a:rPr kumimoji="1" lang="en-US" altLang="ko-KR" sz="1600" b="0" i="0" u="none" strike="noStrike" cap="none" normalizeH="0" baseline="0" dirty="0" err="1" smtClean="0">
                          <a:ln>
                            <a:noFill/>
                          </a:ln>
                          <a:solidFill>
                            <a:schemeClr val="tx1"/>
                          </a:solidFill>
                          <a:effectLst/>
                          <a:latin typeface="Arial" pitchFamily="34" charset="0"/>
                          <a:ea typeface="바탕" pitchFamily="18" charset="-127"/>
                          <a:cs typeface="Times New Roman" pitchFamily="18" charset="0"/>
                        </a:rPr>
                        <a:t>Globus</a:t>
                      </a:r>
                      <a:endPar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Laryngitis</a:t>
                      </a: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Sinusitis</a:t>
                      </a: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a:t>
                      </a:r>
                      <a:r>
                        <a:rPr kumimoji="1" lang="en-US" altLang="ko-KR" sz="1600" b="0" i="0" u="none" strike="noStrike" cap="none" normalizeH="0" baseline="0" dirty="0" err="1" smtClean="0">
                          <a:ln>
                            <a:noFill/>
                          </a:ln>
                          <a:solidFill>
                            <a:schemeClr val="tx1"/>
                          </a:solidFill>
                          <a:effectLst/>
                          <a:latin typeface="Arial" pitchFamily="34" charset="0"/>
                          <a:ea typeface="바탕" pitchFamily="18" charset="-127"/>
                          <a:cs typeface="Times New Roman" pitchFamily="18" charset="0"/>
                        </a:rPr>
                        <a:t>Otitis</a:t>
                      </a:r>
                      <a:endPar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Vocal </a:t>
                      </a:r>
                      <a:r>
                        <a:rPr kumimoji="1" lang="en-US" altLang="ko-KR" sz="1600" b="0" i="0" u="none" strike="noStrike" cap="none" normalizeH="0" baseline="0" dirty="0" err="1" smtClean="0">
                          <a:ln>
                            <a:noFill/>
                          </a:ln>
                          <a:solidFill>
                            <a:schemeClr val="tx1"/>
                          </a:solidFill>
                          <a:effectLst/>
                          <a:latin typeface="Arial" pitchFamily="34" charset="0"/>
                          <a:ea typeface="바탕" pitchFamily="18" charset="-127"/>
                          <a:cs typeface="Times New Roman" pitchFamily="18" charset="0"/>
                        </a:rPr>
                        <a:t>granuloma</a:t>
                      </a:r>
                      <a:endPar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Vocal polyp</a:t>
                      </a: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a:t>
                      </a:r>
                      <a:r>
                        <a:rPr kumimoji="1" lang="en-US" altLang="ko-KR" sz="1600" b="0" i="0" u="none" strike="noStrike" cap="none" normalizeH="0" baseline="0" dirty="0" err="1" smtClean="0">
                          <a:ln>
                            <a:noFill/>
                          </a:ln>
                          <a:solidFill>
                            <a:schemeClr val="tx1"/>
                          </a:solidFill>
                          <a:effectLst/>
                          <a:latin typeface="Arial" pitchFamily="34" charset="0"/>
                          <a:ea typeface="바탕" pitchFamily="18" charset="-127"/>
                          <a:cs typeface="Times New Roman" pitchFamily="18" charset="0"/>
                        </a:rPr>
                        <a:t>Subglottic</a:t>
                      </a: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a:t>
                      </a:r>
                      <a:r>
                        <a:rPr kumimoji="1" lang="en-US" altLang="ko-KR" sz="1600" b="0" i="0" u="none" strike="noStrike" cap="none" normalizeH="0" baseline="0" dirty="0" err="1" smtClean="0">
                          <a:ln>
                            <a:noFill/>
                          </a:ln>
                          <a:solidFill>
                            <a:schemeClr val="tx1"/>
                          </a:solidFill>
                          <a:effectLst/>
                          <a:latin typeface="Arial" pitchFamily="34" charset="0"/>
                          <a:ea typeface="바탕" pitchFamily="18" charset="-127"/>
                          <a:cs typeface="Times New Roman" pitchFamily="18" charset="0"/>
                        </a:rPr>
                        <a:t>stenosis</a:t>
                      </a:r>
                      <a:endPar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60000"/>
                        </a:lnSpc>
                        <a:spcBef>
                          <a:spcPct val="0"/>
                        </a:spcBef>
                        <a:spcAft>
                          <a:spcPct val="0"/>
                        </a:spcAft>
                        <a:buClrTx/>
                        <a:buSzTx/>
                        <a:buFontTx/>
                        <a:buNone/>
                        <a:tabLst/>
                      </a:pPr>
                      <a:r>
                        <a:rPr kumimoji="1" lang="en-US" altLang="ko-KR" sz="16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Laryngeal ca.</a:t>
                      </a: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242888" algn="l" defTabSz="914400" rtl="0" eaLnBrk="1" fontAlgn="base" latinLnBrk="1" hangingPunct="1">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Chronic cough</a:t>
                      </a:r>
                    </a:p>
                    <a:p>
                      <a:pPr marL="342900" marR="0" lvl="0" indent="-242888" algn="l" defTabSz="914400" rtl="0" eaLnBrk="0" fontAlgn="base" latinLnBrk="0" hangingPunct="0">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Asthma</a:t>
                      </a:r>
                    </a:p>
                    <a:p>
                      <a:pPr marL="342900" marR="0" lvl="0" indent="-242888" algn="l" defTabSz="914400" rtl="0" eaLnBrk="0" fontAlgn="base" latinLnBrk="0" hangingPunct="0">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Aspiration </a:t>
                      </a:r>
                      <a:r>
                        <a:rPr kumimoji="1" lang="en-US" altLang="ko-KR" sz="1800" b="0" i="0" u="none" strike="noStrike" cap="none" normalizeH="0" baseline="0" dirty="0" err="1" smtClean="0">
                          <a:ln>
                            <a:noFill/>
                          </a:ln>
                          <a:solidFill>
                            <a:schemeClr val="tx1"/>
                          </a:solidFill>
                          <a:effectLst/>
                          <a:latin typeface="Arial" pitchFamily="34" charset="0"/>
                          <a:ea typeface="바탕" pitchFamily="18" charset="-127"/>
                          <a:cs typeface="Times New Roman" pitchFamily="18" charset="0"/>
                        </a:rPr>
                        <a:t>Pn</a:t>
                      </a: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242888" algn="l" defTabSz="914400" rtl="0" eaLnBrk="0" fontAlgn="base" latinLnBrk="0" hangingPunct="0">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a:t>
                      </a:r>
                      <a:r>
                        <a:rPr kumimoji="1" lang="en-US" altLang="ko-KR" sz="1800" b="0" i="0" u="none" strike="noStrike" cap="none" normalizeH="0" baseline="0" dirty="0" err="1" smtClean="0">
                          <a:ln>
                            <a:noFill/>
                          </a:ln>
                          <a:solidFill>
                            <a:schemeClr val="tx1"/>
                          </a:solidFill>
                          <a:effectLst/>
                          <a:latin typeface="Arial" pitchFamily="34" charset="0"/>
                          <a:ea typeface="바탕" pitchFamily="18" charset="-127"/>
                          <a:cs typeface="Times New Roman" pitchFamily="18" charset="0"/>
                        </a:rPr>
                        <a:t>Bronchiectasis</a:t>
                      </a: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242888" algn="l" defTabSz="914400" rtl="0" eaLnBrk="0" fontAlgn="base" latinLnBrk="0" hangingPunct="0">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IPF</a:t>
                      </a:r>
                    </a:p>
                    <a:p>
                      <a:pPr marL="342900" marR="0" lvl="0" indent="-242888"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242888"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242888"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242888"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FF"/>
                    </a:solidFill>
                  </a:tcPr>
                </a:tc>
                <a:tc>
                  <a:txBody>
                    <a:bodyPr/>
                    <a:lstStyle/>
                    <a:p>
                      <a:pPr marL="342900" marR="0" lvl="0" indent="-342900" algn="l" defTabSz="914400" rtl="0" eaLnBrk="1" fontAlgn="base" latinLnBrk="1" hangingPunct="1">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Chest pain</a:t>
                      </a: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Sinus arrhythmia</a:t>
                      </a: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a:txBody>
                    <a:bodyPr/>
                    <a:lstStyle/>
                    <a:p>
                      <a:pPr marL="342900" marR="0" lvl="0" indent="-342900" algn="l" defTabSz="914400" rtl="0" eaLnBrk="1" fontAlgn="base" latinLnBrk="1" hangingPunct="1">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Dental erosion</a:t>
                      </a: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Halitosis</a:t>
                      </a:r>
                    </a:p>
                    <a:p>
                      <a:pPr marL="342900" marR="0" lvl="0" indent="-342900" algn="l" defTabSz="914400" rtl="0" eaLnBrk="0" fontAlgn="base" latinLnBrk="0" hangingPunct="0">
                        <a:lnSpc>
                          <a:spcPct val="190000"/>
                        </a:lnSpc>
                        <a:spcBef>
                          <a:spcPct val="0"/>
                        </a:spcBef>
                        <a:spcAft>
                          <a:spcPct val="0"/>
                        </a:spcAft>
                        <a:buClrTx/>
                        <a:buSzTx/>
                        <a:buFontTx/>
                        <a:buNone/>
                        <a:tabLst/>
                      </a:pPr>
                      <a:r>
                        <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rPr>
                        <a:t>• Sleep apnea</a:t>
                      </a: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p>
                      <a:pPr marL="342900" marR="0" lvl="0" indent="-342900" algn="l" defTabSz="914400" rtl="0" eaLnBrk="0" fontAlgn="base" latinLnBrk="0" hangingPunct="0">
                        <a:lnSpc>
                          <a:spcPct val="190000"/>
                        </a:lnSpc>
                        <a:spcBef>
                          <a:spcPct val="0"/>
                        </a:spcBef>
                        <a:spcAft>
                          <a:spcPct val="0"/>
                        </a:spcAft>
                        <a:buClrTx/>
                        <a:buSzTx/>
                        <a:buFontTx/>
                        <a:buNone/>
                        <a:tabLst/>
                      </a:pPr>
                      <a:endParaRPr kumimoji="1" lang="en-US" altLang="ko-KR" sz="1800" b="0" i="0" u="none" strike="noStrike" cap="none" normalizeH="0" baseline="0" dirty="0" smtClean="0">
                        <a:ln>
                          <a:noFill/>
                        </a:ln>
                        <a:solidFill>
                          <a:schemeClr val="tx1"/>
                        </a:solidFill>
                        <a:effectLst/>
                        <a:latin typeface="Arial" pitchFamily="34" charset="0"/>
                        <a:ea typeface="바탕" pitchFamily="18" charset="-127"/>
                        <a:cs typeface="Times New Roman" pitchFamily="18" charset="0"/>
                      </a:endParaRPr>
                    </a:p>
                  </a:txBody>
                  <a:tcPr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99FF"/>
                    </a:solidFill>
                  </a:tcPr>
                </a:tc>
              </a:tr>
            </a:tbl>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89089" name="Picture 1"/>
          <p:cNvPicPr>
            <a:picLocks noGrp="1" noChangeAspect="1" noChangeArrowheads="1"/>
          </p:cNvPicPr>
          <p:nvPr>
            <p:ph idx="1"/>
          </p:nvPr>
        </p:nvPicPr>
        <p:blipFill>
          <a:blip r:embed="rId2" cstate="print"/>
          <a:srcRect/>
          <a:stretch>
            <a:fillRect/>
          </a:stretch>
        </p:blipFill>
        <p:spPr bwMode="auto">
          <a:xfrm>
            <a:off x="122789" y="1772816"/>
            <a:ext cx="8968699" cy="3862432"/>
          </a:xfrm>
          <a:prstGeom prst="rect">
            <a:avLst/>
          </a:prstGeom>
          <a:noFill/>
          <a:ln w="9525">
            <a:noFill/>
            <a:miter lim="800000"/>
            <a:headEnd/>
            <a:tailEnd/>
          </a:ln>
        </p:spPr>
      </p:pic>
      <p:pic>
        <p:nvPicPr>
          <p:cNvPr id="89090" name="Picture 2"/>
          <p:cNvPicPr>
            <a:picLocks noChangeAspect="1" noChangeArrowheads="1"/>
          </p:cNvPicPr>
          <p:nvPr/>
        </p:nvPicPr>
        <p:blipFill>
          <a:blip r:embed="rId3" cstate="print"/>
          <a:srcRect/>
          <a:stretch>
            <a:fillRect/>
          </a:stretch>
        </p:blipFill>
        <p:spPr bwMode="auto">
          <a:xfrm>
            <a:off x="6660232" y="5949280"/>
            <a:ext cx="1809750" cy="247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33122" name="Picture 2"/>
          <p:cNvPicPr>
            <a:picLocks noGrp="1" noChangeAspect="1" noChangeArrowheads="1"/>
          </p:cNvPicPr>
          <p:nvPr>
            <p:ph idx="1"/>
          </p:nvPr>
        </p:nvPicPr>
        <p:blipFill>
          <a:blip r:embed="rId2" cstate="print"/>
          <a:srcRect/>
          <a:stretch>
            <a:fillRect/>
          </a:stretch>
        </p:blipFill>
        <p:spPr bwMode="auto">
          <a:xfrm>
            <a:off x="2135" y="1642894"/>
            <a:ext cx="9141865" cy="40376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p:txBody>
          <a:bodyPr/>
          <a:lstStyle/>
          <a:p>
            <a:r>
              <a:rPr lang="en-US" altLang="ko-KR" b="1" dirty="0" smtClean="0">
                <a:latin typeface="휴먼엑스포" pitchFamily="18" charset="-127"/>
                <a:ea typeface="휴먼엑스포" pitchFamily="18" charset="-127"/>
              </a:rPr>
              <a:t>Chest </a:t>
            </a:r>
            <a:r>
              <a:rPr lang="en-US" altLang="ko-KR" b="1" dirty="0">
                <a:latin typeface="휴먼엑스포" pitchFamily="18" charset="-127"/>
                <a:ea typeface="휴먼엑스포" pitchFamily="18" charset="-127"/>
              </a:rPr>
              <a:t>pain</a:t>
            </a:r>
          </a:p>
        </p:txBody>
      </p:sp>
      <p:sp>
        <p:nvSpPr>
          <p:cNvPr id="790531" name="Rectangle 3"/>
          <p:cNvSpPr>
            <a:spLocks noGrp="1" noChangeArrowheads="1"/>
          </p:cNvSpPr>
          <p:nvPr>
            <p:ph type="body" idx="1"/>
          </p:nvPr>
        </p:nvSpPr>
        <p:spPr>
          <a:xfrm>
            <a:off x="457200" y="1600200"/>
            <a:ext cx="8229600" cy="4925144"/>
          </a:xfrm>
        </p:spPr>
        <p:txBody>
          <a:bodyPr>
            <a:normAutofit fontScale="92500" lnSpcReduction="20000"/>
          </a:bodyPr>
          <a:lstStyle/>
          <a:p>
            <a:pPr>
              <a:lnSpc>
                <a:spcPct val="130000"/>
              </a:lnSpc>
            </a:pPr>
            <a:r>
              <a:rPr lang="en-US" altLang="ko-KR" sz="2600" b="1" dirty="0"/>
              <a:t>Typical angina</a:t>
            </a:r>
          </a:p>
          <a:p>
            <a:pPr lvl="1">
              <a:lnSpc>
                <a:spcPct val="130000"/>
              </a:lnSpc>
              <a:buFont typeface="Arial" pitchFamily="34" charset="0"/>
              <a:buNone/>
            </a:pPr>
            <a:r>
              <a:rPr lang="en-US" altLang="ko-KR" sz="2200" dirty="0"/>
              <a:t>1) </a:t>
            </a:r>
            <a:r>
              <a:rPr lang="en-US" altLang="ko-KR" sz="2200" dirty="0" err="1"/>
              <a:t>Retrosternal</a:t>
            </a:r>
            <a:r>
              <a:rPr lang="en-US" altLang="ko-KR" sz="2200" dirty="0"/>
              <a:t> discomfort </a:t>
            </a:r>
          </a:p>
          <a:p>
            <a:pPr lvl="1">
              <a:lnSpc>
                <a:spcPct val="130000"/>
              </a:lnSpc>
              <a:buFont typeface="Arial" pitchFamily="34" charset="0"/>
              <a:buNone/>
            </a:pPr>
            <a:r>
              <a:rPr lang="en-US" altLang="ko-KR" sz="2200" dirty="0"/>
              <a:t>                 as pressure / heaviness for several minutes</a:t>
            </a:r>
          </a:p>
          <a:p>
            <a:pPr lvl="1">
              <a:lnSpc>
                <a:spcPct val="130000"/>
              </a:lnSpc>
              <a:buFont typeface="Arial" pitchFamily="34" charset="0"/>
              <a:buNone/>
            </a:pPr>
            <a:r>
              <a:rPr lang="en-US" altLang="ko-KR" sz="2200" dirty="0"/>
              <a:t>2) Induced by exertion, emotion, cold exposure, </a:t>
            </a:r>
            <a:r>
              <a:rPr lang="en-US" altLang="ko-KR" sz="2200" b="1" dirty="0">
                <a:solidFill>
                  <a:srgbClr val="0070C0"/>
                </a:solidFill>
              </a:rPr>
              <a:t>large meal</a:t>
            </a:r>
          </a:p>
          <a:p>
            <a:pPr lvl="1">
              <a:lnSpc>
                <a:spcPct val="130000"/>
              </a:lnSpc>
              <a:buFont typeface="Arial" pitchFamily="34" charset="0"/>
              <a:buNone/>
            </a:pPr>
            <a:r>
              <a:rPr lang="en-US" altLang="ko-KR" sz="2200" dirty="0"/>
              <a:t>3) Relived by rest or </a:t>
            </a:r>
            <a:r>
              <a:rPr lang="en-US" altLang="ko-KR" sz="2200" b="1" dirty="0" smtClean="0">
                <a:solidFill>
                  <a:srgbClr val="0070C0"/>
                </a:solidFill>
              </a:rPr>
              <a:t>nitroglycerin</a:t>
            </a:r>
          </a:p>
          <a:p>
            <a:pPr lvl="1">
              <a:lnSpc>
                <a:spcPct val="130000"/>
              </a:lnSpc>
              <a:buFont typeface="Arial" pitchFamily="34" charset="0"/>
              <a:buNone/>
            </a:pPr>
            <a:endParaRPr lang="en-US" altLang="ko-KR" sz="2200" dirty="0"/>
          </a:p>
          <a:p>
            <a:pPr>
              <a:lnSpc>
                <a:spcPct val="130000"/>
              </a:lnSpc>
            </a:pPr>
            <a:r>
              <a:rPr lang="en-US" altLang="ko-KR" sz="2600" b="1" dirty="0"/>
              <a:t>Atypical angina </a:t>
            </a:r>
          </a:p>
          <a:p>
            <a:pPr lvl="1">
              <a:lnSpc>
                <a:spcPct val="130000"/>
              </a:lnSpc>
            </a:pPr>
            <a:r>
              <a:rPr lang="en-US" altLang="ko-KR" sz="2200" dirty="0"/>
              <a:t>Any two of the above </a:t>
            </a:r>
            <a:r>
              <a:rPr lang="en-US" altLang="ko-KR" sz="2200" dirty="0" smtClean="0"/>
              <a:t>findings</a:t>
            </a:r>
          </a:p>
          <a:p>
            <a:pPr lvl="1">
              <a:lnSpc>
                <a:spcPct val="130000"/>
              </a:lnSpc>
            </a:pPr>
            <a:endParaRPr lang="en-US" altLang="ko-KR" sz="2200" dirty="0"/>
          </a:p>
          <a:p>
            <a:pPr>
              <a:lnSpc>
                <a:spcPct val="130000"/>
              </a:lnSpc>
              <a:buClr>
                <a:srgbClr val="FF0000"/>
              </a:buClr>
            </a:pPr>
            <a:r>
              <a:rPr lang="en-US" altLang="ko-KR" sz="2600" b="1" dirty="0">
                <a:solidFill>
                  <a:srgbClr val="FF0000"/>
                </a:solidFill>
              </a:rPr>
              <a:t>NCCP</a:t>
            </a:r>
          </a:p>
          <a:p>
            <a:pPr lvl="1">
              <a:lnSpc>
                <a:spcPct val="130000"/>
              </a:lnSpc>
              <a:buClr>
                <a:srgbClr val="FF0000"/>
              </a:buClr>
            </a:pPr>
            <a:r>
              <a:rPr lang="en-US" altLang="ko-KR" sz="2200" dirty="0">
                <a:solidFill>
                  <a:srgbClr val="FF0000"/>
                </a:solidFill>
              </a:rPr>
              <a:t>One or none of the above things</a:t>
            </a:r>
          </a:p>
          <a:p>
            <a:pPr>
              <a:lnSpc>
                <a:spcPct val="130000"/>
              </a:lnSpc>
            </a:pPr>
            <a:endParaRPr lang="en-US" altLang="ko-KR" sz="2600" dirty="0"/>
          </a:p>
        </p:txBody>
      </p:sp>
      <p:pic>
        <p:nvPicPr>
          <p:cNvPr id="5" name="그림 7" descr="속쓰림.jpg"/>
          <p:cNvPicPr>
            <a:picLocks noChangeAspect="1"/>
          </p:cNvPicPr>
          <p:nvPr/>
        </p:nvPicPr>
        <p:blipFill>
          <a:blip r:embed="rId2" cstate="print"/>
          <a:srcRect/>
          <a:stretch>
            <a:fillRect/>
          </a:stretch>
        </p:blipFill>
        <p:spPr bwMode="auto">
          <a:xfrm>
            <a:off x="6228184" y="4005064"/>
            <a:ext cx="1692275" cy="2254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lstStyle/>
          <a:p>
            <a:r>
              <a:rPr lang="en-US" altLang="ko-KR" b="1" dirty="0" smtClean="0">
                <a:latin typeface="휴먼엑스포" pitchFamily="18" charset="-127"/>
                <a:ea typeface="휴먼엑스포" pitchFamily="18" charset="-127"/>
              </a:rPr>
              <a:t>NCCP</a:t>
            </a:r>
            <a:endParaRPr lang="ko-KR" altLang="en-US" b="1" dirty="0">
              <a:latin typeface="휴먼엑스포" pitchFamily="18" charset="-127"/>
              <a:ea typeface="휴먼엑스포" pitchFamily="18" charset="-127"/>
            </a:endParaRPr>
          </a:p>
        </p:txBody>
      </p:sp>
      <p:sp>
        <p:nvSpPr>
          <p:cNvPr id="6" name="내용 개체 틀 5"/>
          <p:cNvSpPr>
            <a:spLocks noGrp="1"/>
          </p:cNvSpPr>
          <p:nvPr>
            <p:ph idx="1"/>
          </p:nvPr>
        </p:nvSpPr>
        <p:spPr/>
        <p:txBody>
          <a:bodyPr>
            <a:normAutofit fontScale="77500" lnSpcReduction="20000"/>
          </a:bodyPr>
          <a:lstStyle/>
          <a:p>
            <a:pPr>
              <a:lnSpc>
                <a:spcPct val="170000"/>
              </a:lnSpc>
            </a:pPr>
            <a:r>
              <a:rPr lang="en-US" altLang="ko-KR" b="1" dirty="0" smtClean="0">
                <a:solidFill>
                  <a:srgbClr val="FF0000"/>
                </a:solidFill>
                <a:latin typeface="Arial" pitchFamily="34" charset="0"/>
              </a:rPr>
              <a:t>Abnormal esophageal acid exposure </a:t>
            </a:r>
            <a:r>
              <a:rPr lang="en-US" altLang="ko-KR" b="1" dirty="0" smtClean="0">
                <a:latin typeface="Arial" pitchFamily="34" charset="0"/>
              </a:rPr>
              <a:t>has been recorded in </a:t>
            </a:r>
            <a:r>
              <a:rPr lang="en-US" altLang="ko-KR" b="1" i="1" dirty="0" smtClean="0">
                <a:solidFill>
                  <a:srgbClr val="0070C0"/>
                </a:solidFill>
                <a:latin typeface="Arial" pitchFamily="34" charset="0"/>
              </a:rPr>
              <a:t>up to 60%</a:t>
            </a:r>
            <a:r>
              <a:rPr lang="en-US" altLang="ko-KR" b="1" dirty="0" smtClean="0">
                <a:solidFill>
                  <a:srgbClr val="0000FF"/>
                </a:solidFill>
                <a:latin typeface="Arial" pitchFamily="34" charset="0"/>
              </a:rPr>
              <a:t> </a:t>
            </a:r>
            <a:r>
              <a:rPr lang="en-US" altLang="ko-KR" b="1" dirty="0" smtClean="0">
                <a:latin typeface="Arial" pitchFamily="34" charset="0"/>
              </a:rPr>
              <a:t>of the patients presented with NCCP.</a:t>
            </a:r>
          </a:p>
          <a:p>
            <a:pPr>
              <a:lnSpc>
                <a:spcPct val="170000"/>
              </a:lnSpc>
            </a:pPr>
            <a:endParaRPr lang="en-US" altLang="ko-KR" b="1" dirty="0" smtClean="0">
              <a:latin typeface="Arial" pitchFamily="34" charset="0"/>
            </a:endParaRPr>
          </a:p>
          <a:p>
            <a:pPr>
              <a:lnSpc>
                <a:spcPct val="170000"/>
              </a:lnSpc>
            </a:pPr>
            <a:r>
              <a:rPr lang="en-US" altLang="ko-KR" b="1" i="1" dirty="0" smtClean="0">
                <a:solidFill>
                  <a:srgbClr val="FF0000"/>
                </a:solidFill>
                <a:latin typeface="Arial" pitchFamily="34" charset="0"/>
              </a:rPr>
              <a:t>Approximately 80% of the NCCP</a:t>
            </a:r>
            <a:r>
              <a:rPr lang="en-US" altLang="ko-KR" b="1" dirty="0" smtClean="0">
                <a:latin typeface="Arial" pitchFamily="34" charset="0"/>
              </a:rPr>
              <a:t> patients with either abnormal upper endoscopy or pH testing responded to potent </a:t>
            </a:r>
            <a:r>
              <a:rPr lang="en-US" altLang="ko-KR" b="1" dirty="0" err="1" smtClean="0">
                <a:solidFill>
                  <a:srgbClr val="0070C0"/>
                </a:solidFill>
                <a:latin typeface="Arial" pitchFamily="34" charset="0"/>
              </a:rPr>
              <a:t>antireflux</a:t>
            </a:r>
            <a:r>
              <a:rPr lang="en-US" altLang="ko-KR" b="1" dirty="0" smtClean="0">
                <a:solidFill>
                  <a:srgbClr val="0070C0"/>
                </a:solidFill>
                <a:latin typeface="Arial" pitchFamily="34" charset="0"/>
              </a:rPr>
              <a:t> treatment</a:t>
            </a:r>
          </a:p>
          <a:p>
            <a:pPr>
              <a:buNone/>
            </a:pPr>
            <a:endParaRPr lang="ko-KR" altLang="en-US" dirty="0"/>
          </a:p>
        </p:txBody>
      </p:sp>
      <p:sp>
        <p:nvSpPr>
          <p:cNvPr id="7" name="Text Box 5"/>
          <p:cNvSpPr txBox="1">
            <a:spLocks noChangeArrowheads="1"/>
          </p:cNvSpPr>
          <p:nvPr/>
        </p:nvSpPr>
        <p:spPr bwMode="auto">
          <a:xfrm>
            <a:off x="3354388" y="6524625"/>
            <a:ext cx="5791200" cy="336550"/>
          </a:xfrm>
          <a:prstGeom prst="rect">
            <a:avLst/>
          </a:prstGeom>
          <a:noFill/>
          <a:ln w="9525">
            <a:noFill/>
            <a:miter lim="800000"/>
            <a:headEnd/>
            <a:tailEnd/>
          </a:ln>
          <a:effectLst/>
        </p:spPr>
        <p:txBody>
          <a:bodyPr>
            <a:spAutoFit/>
          </a:bodyPr>
          <a:lstStyle/>
          <a:p>
            <a:pPr algn="r" latinLnBrk="0"/>
            <a:r>
              <a:rPr kumimoji="0" lang="en-US" altLang="ko-KR" i="1" dirty="0">
                <a:solidFill>
                  <a:srgbClr val="5F5F5F"/>
                </a:solidFill>
                <a:latin typeface="Arial" pitchFamily="34" charset="0"/>
              </a:rPr>
              <a:t>J </a:t>
            </a:r>
            <a:r>
              <a:rPr kumimoji="0" lang="en-US" altLang="ko-KR" i="1" dirty="0" err="1">
                <a:solidFill>
                  <a:srgbClr val="5F5F5F"/>
                </a:solidFill>
                <a:latin typeface="Arial" pitchFamily="34" charset="0"/>
              </a:rPr>
              <a:t>Gastroenterol</a:t>
            </a:r>
            <a:r>
              <a:rPr kumimoji="0" lang="en-US" altLang="ko-KR" i="1" dirty="0">
                <a:solidFill>
                  <a:srgbClr val="5F5F5F"/>
                </a:solidFill>
                <a:latin typeface="Arial" pitchFamily="34" charset="0"/>
              </a:rPr>
              <a:t> </a:t>
            </a:r>
            <a:r>
              <a:rPr kumimoji="0" lang="en-US" altLang="ko-KR" i="1" dirty="0" err="1">
                <a:solidFill>
                  <a:srgbClr val="5F5F5F"/>
                </a:solidFill>
                <a:latin typeface="Arial" pitchFamily="34" charset="0"/>
              </a:rPr>
              <a:t>Hepatol</a:t>
            </a:r>
            <a:r>
              <a:rPr kumimoji="0" lang="en-US" altLang="ko-KR" i="1" dirty="0">
                <a:solidFill>
                  <a:srgbClr val="5F5F5F"/>
                </a:solidFill>
                <a:latin typeface="Arial" pitchFamily="34" charset="0"/>
              </a:rPr>
              <a:t> 2004;19</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b="1" dirty="0" smtClean="0">
                <a:latin typeface="휴먼엑스포" pitchFamily="18" charset="-127"/>
                <a:ea typeface="휴먼엑스포" pitchFamily="18" charset="-127"/>
              </a:rPr>
              <a:t>Linked Angina</a:t>
            </a:r>
            <a:endParaRPr lang="ko-KR" altLang="en-US" b="1" dirty="0">
              <a:latin typeface="휴먼엑스포" pitchFamily="18" charset="-127"/>
              <a:ea typeface="휴먼엑스포" pitchFamily="18" charset="-127"/>
            </a:endParaRPr>
          </a:p>
        </p:txBody>
      </p:sp>
      <p:sp>
        <p:nvSpPr>
          <p:cNvPr id="5" name="내용 개체 틀 4"/>
          <p:cNvSpPr>
            <a:spLocks noGrp="1"/>
          </p:cNvSpPr>
          <p:nvPr>
            <p:ph idx="1"/>
          </p:nvPr>
        </p:nvSpPr>
        <p:spPr/>
        <p:txBody>
          <a:bodyPr>
            <a:normAutofit fontScale="70000" lnSpcReduction="20000"/>
          </a:bodyPr>
          <a:lstStyle/>
          <a:p>
            <a:pPr>
              <a:lnSpc>
                <a:spcPct val="210000"/>
              </a:lnSpc>
            </a:pPr>
            <a:r>
              <a:rPr lang="en-US" altLang="ko-KR" sz="4000" b="1" dirty="0" err="1" smtClean="0"/>
              <a:t>Esophagocardiac</a:t>
            </a:r>
            <a:r>
              <a:rPr lang="en-US" altLang="ko-KR" sz="4000" b="1" dirty="0" smtClean="0"/>
              <a:t> reflex</a:t>
            </a:r>
          </a:p>
          <a:p>
            <a:pPr lvl="1">
              <a:lnSpc>
                <a:spcPct val="210000"/>
              </a:lnSpc>
            </a:pPr>
            <a:r>
              <a:rPr lang="en-US" altLang="ko-KR" sz="3400" b="1" dirty="0" smtClean="0"/>
              <a:t>Esophagus and heart share similar </a:t>
            </a:r>
            <a:r>
              <a:rPr lang="en-US" altLang="ko-KR" sz="3400" b="1" dirty="0" smtClean="0">
                <a:solidFill>
                  <a:srgbClr val="0070C0"/>
                </a:solidFill>
              </a:rPr>
              <a:t>sensory </a:t>
            </a:r>
            <a:r>
              <a:rPr lang="en-US" altLang="ko-KR" sz="3400" b="1" dirty="0" err="1" smtClean="0">
                <a:solidFill>
                  <a:srgbClr val="0070C0"/>
                </a:solidFill>
              </a:rPr>
              <a:t>innervation</a:t>
            </a:r>
            <a:endParaRPr lang="en-US" altLang="ko-KR" sz="3400" b="1" dirty="0" smtClean="0">
              <a:solidFill>
                <a:srgbClr val="0070C0"/>
              </a:solidFill>
            </a:endParaRPr>
          </a:p>
          <a:p>
            <a:pPr lvl="1">
              <a:lnSpc>
                <a:spcPct val="210000"/>
              </a:lnSpc>
            </a:pPr>
            <a:r>
              <a:rPr lang="en-US" altLang="ko-KR" sz="3400" b="1" dirty="0" smtClean="0"/>
              <a:t>Acidification of distal esophagus</a:t>
            </a:r>
          </a:p>
          <a:p>
            <a:pPr lvl="1">
              <a:lnSpc>
                <a:spcPct val="210000"/>
              </a:lnSpc>
              <a:buNone/>
            </a:pPr>
            <a:r>
              <a:rPr lang="en-US" altLang="ko-KR" sz="2400" dirty="0" smtClean="0"/>
              <a:t>    </a:t>
            </a:r>
            <a:r>
              <a:rPr lang="en-US" altLang="ko-KR" sz="2400" b="1" dirty="0" smtClean="0">
                <a:cs typeface="Arial" pitchFamily="34" charset="0"/>
              </a:rPr>
              <a:t>→</a:t>
            </a:r>
            <a:r>
              <a:rPr lang="en-US" altLang="ko-KR" sz="2400" dirty="0" smtClean="0">
                <a:cs typeface="Arial" pitchFamily="34" charset="0"/>
              </a:rPr>
              <a:t> </a:t>
            </a:r>
            <a:r>
              <a:rPr lang="en-US" altLang="ko-KR" sz="2400" b="1" dirty="0" smtClean="0"/>
              <a:t>reduction of </a:t>
            </a:r>
            <a:r>
              <a:rPr lang="en-US" altLang="ko-KR" sz="2400" b="1" dirty="0" smtClean="0">
                <a:solidFill>
                  <a:srgbClr val="0070C0"/>
                </a:solidFill>
              </a:rPr>
              <a:t>coronary artery blood flow</a:t>
            </a:r>
          </a:p>
          <a:p>
            <a:pPr lvl="1">
              <a:lnSpc>
                <a:spcPct val="210000"/>
              </a:lnSpc>
              <a:buNone/>
            </a:pPr>
            <a:r>
              <a:rPr lang="en-US" altLang="ko-KR" sz="2400" b="1" dirty="0" smtClean="0"/>
              <a:t>    </a:t>
            </a:r>
            <a:r>
              <a:rPr lang="en-US" altLang="ko-KR" sz="2400" b="1" dirty="0" smtClean="0">
                <a:cs typeface="Arial" pitchFamily="34" charset="0"/>
              </a:rPr>
              <a:t>→ </a:t>
            </a:r>
            <a:r>
              <a:rPr lang="en-US" altLang="ko-KR" sz="2400" b="1" dirty="0" smtClean="0"/>
              <a:t>associated with </a:t>
            </a:r>
            <a:r>
              <a:rPr lang="en-US" altLang="ko-KR" sz="2400" b="1" dirty="0" smtClean="0">
                <a:solidFill>
                  <a:srgbClr val="FF0000"/>
                </a:solidFill>
              </a:rPr>
              <a:t>typical angina pain</a:t>
            </a:r>
          </a:p>
          <a:p>
            <a:pPr>
              <a:buNone/>
            </a:pPr>
            <a:endParaRPr lang="ko-KR" altLang="en-US" dirty="0"/>
          </a:p>
        </p:txBody>
      </p:sp>
      <p:sp>
        <p:nvSpPr>
          <p:cNvPr id="6" name="Text Box 4"/>
          <p:cNvSpPr txBox="1">
            <a:spLocks noChangeArrowheads="1"/>
          </p:cNvSpPr>
          <p:nvPr/>
        </p:nvSpPr>
        <p:spPr bwMode="auto">
          <a:xfrm>
            <a:off x="6660232" y="6270625"/>
            <a:ext cx="2483768" cy="587375"/>
          </a:xfrm>
          <a:prstGeom prst="rect">
            <a:avLst/>
          </a:prstGeom>
          <a:noFill/>
          <a:ln w="9525">
            <a:noFill/>
            <a:miter lim="800000"/>
            <a:headEnd/>
            <a:tailEnd/>
          </a:ln>
          <a:effectLst/>
        </p:spPr>
        <p:txBody>
          <a:bodyPr wrap="square">
            <a:spAutoFit/>
          </a:bodyPr>
          <a:lstStyle/>
          <a:p>
            <a:pPr algn="r" latinLnBrk="0">
              <a:lnSpc>
                <a:spcPct val="90000"/>
              </a:lnSpc>
            </a:pPr>
            <a:r>
              <a:rPr kumimoji="0" lang="en-US" altLang="ko-KR" sz="1800" i="1" dirty="0" err="1">
                <a:solidFill>
                  <a:srgbClr val="5F5F5F"/>
                </a:solidFill>
                <a:latin typeface="Arial" pitchFamily="34" charset="0"/>
              </a:rPr>
              <a:t>Eur</a:t>
            </a:r>
            <a:r>
              <a:rPr kumimoji="0" lang="en-US" altLang="ko-KR" sz="1800" i="1" dirty="0">
                <a:solidFill>
                  <a:srgbClr val="5F5F5F"/>
                </a:solidFill>
                <a:latin typeface="Arial" pitchFamily="34" charset="0"/>
              </a:rPr>
              <a:t> Heart J 1996;17</a:t>
            </a:r>
          </a:p>
          <a:p>
            <a:pPr algn="r" latinLnBrk="0">
              <a:lnSpc>
                <a:spcPct val="90000"/>
              </a:lnSpc>
            </a:pPr>
            <a:r>
              <a:rPr kumimoji="0" lang="en-US" altLang="ko-KR" sz="1800" i="1" dirty="0">
                <a:solidFill>
                  <a:srgbClr val="5F5F5F"/>
                </a:solidFill>
                <a:latin typeface="Arial" pitchFamily="34" charset="0"/>
              </a:rPr>
              <a:t>Circulation 2004;109</a:t>
            </a:r>
          </a:p>
        </p:txBody>
      </p:sp>
      <p:pic>
        <p:nvPicPr>
          <p:cNvPr id="76804" name="Picture 4"/>
          <p:cNvPicPr>
            <a:picLocks noChangeAspect="1" noChangeArrowheads="1"/>
          </p:cNvPicPr>
          <p:nvPr/>
        </p:nvPicPr>
        <p:blipFill>
          <a:blip r:embed="rId2" cstate="print"/>
          <a:srcRect/>
          <a:stretch>
            <a:fillRect/>
          </a:stretch>
        </p:blipFill>
        <p:spPr bwMode="auto">
          <a:xfrm>
            <a:off x="6444208" y="3284984"/>
            <a:ext cx="2088828" cy="24283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354162"/>
          </a:xfrm>
        </p:spPr>
        <p:txBody>
          <a:bodyPr>
            <a:normAutofit fontScale="90000"/>
          </a:bodyPr>
          <a:lstStyle/>
          <a:p>
            <a:r>
              <a:rPr lang="en-US" altLang="ko-KR" b="1" dirty="0" smtClean="0">
                <a:latin typeface="휴먼엑스포" pitchFamily="18" charset="-127"/>
                <a:ea typeface="휴먼엑스포" pitchFamily="18" charset="-127"/>
              </a:rPr>
              <a:t>When coexist of Asthma &amp; </a:t>
            </a:r>
            <a:r>
              <a:rPr lang="en-US" altLang="ko-KR" b="1" dirty="0" smtClean="0">
                <a:solidFill>
                  <a:srgbClr val="FF0000"/>
                </a:solidFill>
                <a:latin typeface="휴먼엑스포" pitchFamily="18" charset="-127"/>
                <a:ea typeface="휴먼엑스포" pitchFamily="18" charset="-127"/>
              </a:rPr>
              <a:t>GERD</a:t>
            </a:r>
            <a:endParaRPr lang="ko-KR" altLang="en-US" b="1" dirty="0">
              <a:solidFill>
                <a:srgbClr val="FF0000"/>
              </a:solidFill>
              <a:latin typeface="휴먼엑스포" pitchFamily="18" charset="-127"/>
              <a:ea typeface="휴먼엑스포" pitchFamily="18" charset="-127"/>
            </a:endParaRPr>
          </a:p>
        </p:txBody>
      </p:sp>
      <p:sp>
        <p:nvSpPr>
          <p:cNvPr id="3" name="내용 개체 틀 2"/>
          <p:cNvSpPr>
            <a:spLocks noGrp="1"/>
          </p:cNvSpPr>
          <p:nvPr>
            <p:ph idx="1"/>
          </p:nvPr>
        </p:nvSpPr>
        <p:spPr>
          <a:xfrm>
            <a:off x="457200" y="1988840"/>
            <a:ext cx="8229600" cy="4137323"/>
          </a:xfrm>
        </p:spPr>
        <p:txBody>
          <a:bodyPr>
            <a:normAutofit fontScale="62500" lnSpcReduction="20000"/>
          </a:bodyPr>
          <a:lstStyle/>
          <a:p>
            <a:pPr>
              <a:lnSpc>
                <a:spcPct val="160000"/>
              </a:lnSpc>
            </a:pPr>
            <a:r>
              <a:rPr lang="en-US" altLang="ko-KR" b="1" dirty="0" smtClean="0"/>
              <a:t>Begin later in life</a:t>
            </a:r>
          </a:p>
          <a:p>
            <a:pPr>
              <a:lnSpc>
                <a:spcPct val="160000"/>
              </a:lnSpc>
            </a:pPr>
            <a:r>
              <a:rPr lang="en-US" altLang="ko-KR" b="1" dirty="0" smtClean="0"/>
              <a:t>Family history of asthma (-)</a:t>
            </a:r>
          </a:p>
          <a:p>
            <a:pPr>
              <a:lnSpc>
                <a:spcPct val="160000"/>
              </a:lnSpc>
            </a:pPr>
            <a:r>
              <a:rPr lang="en-US" altLang="ko-KR" b="1" dirty="0" smtClean="0"/>
              <a:t>Absence of allergic symptoms</a:t>
            </a:r>
          </a:p>
          <a:p>
            <a:pPr>
              <a:lnSpc>
                <a:spcPct val="160000"/>
              </a:lnSpc>
            </a:pPr>
            <a:r>
              <a:rPr lang="en-US" altLang="ko-KR" b="1" dirty="0" smtClean="0"/>
              <a:t>Onset of reflux before asthma</a:t>
            </a:r>
          </a:p>
          <a:p>
            <a:pPr>
              <a:lnSpc>
                <a:spcPct val="160000"/>
              </a:lnSpc>
            </a:pPr>
            <a:r>
              <a:rPr lang="en-US" altLang="ko-KR" b="1" dirty="0" smtClean="0"/>
              <a:t>↑ Wheezing after meals</a:t>
            </a:r>
          </a:p>
          <a:p>
            <a:pPr>
              <a:lnSpc>
                <a:spcPct val="160000"/>
              </a:lnSpc>
            </a:pPr>
            <a:r>
              <a:rPr lang="en-US" altLang="ko-KR" b="1" dirty="0" smtClean="0"/>
              <a:t>↑ Wheezing during sleeping</a:t>
            </a:r>
          </a:p>
          <a:p>
            <a:pPr>
              <a:lnSpc>
                <a:spcPct val="160000"/>
              </a:lnSpc>
            </a:pPr>
            <a:r>
              <a:rPr lang="en-US" altLang="ko-KR" b="1" dirty="0" smtClean="0"/>
              <a:t>Aggravation by </a:t>
            </a:r>
            <a:r>
              <a:rPr lang="en-US" altLang="ko-KR" b="1" dirty="0" err="1" smtClean="0"/>
              <a:t>theophylline</a:t>
            </a:r>
            <a:r>
              <a:rPr lang="en-US" altLang="ko-KR" b="1" dirty="0" smtClean="0"/>
              <a:t>/B</a:t>
            </a:r>
            <a:r>
              <a:rPr lang="en-US" altLang="ko-KR" b="1" baseline="-25000" dirty="0" smtClean="0"/>
              <a:t>2</a:t>
            </a:r>
            <a:r>
              <a:rPr lang="en-US" altLang="ko-KR" b="1" dirty="0" smtClean="0"/>
              <a:t>-agnonist</a:t>
            </a:r>
          </a:p>
          <a:p>
            <a:pPr>
              <a:lnSpc>
                <a:spcPct val="160000"/>
              </a:lnSpc>
            </a:pPr>
            <a:r>
              <a:rPr lang="en-US" altLang="ko-KR" b="1" dirty="0" smtClean="0"/>
              <a:t>Difficult-to-treat asthma</a:t>
            </a:r>
            <a:endParaRPr lang="ko-KR" altLang="en-US" b="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1412776"/>
            <a:ext cx="8229600" cy="5445224"/>
          </a:xfrm>
        </p:spPr>
        <p:txBody>
          <a:bodyPr>
            <a:normAutofit fontScale="92500" lnSpcReduction="20000"/>
          </a:bodyPr>
          <a:lstStyle/>
          <a:p>
            <a:pPr>
              <a:lnSpc>
                <a:spcPct val="90000"/>
              </a:lnSpc>
            </a:pPr>
            <a:r>
              <a:rPr lang="en-US" altLang="ko-KR" sz="2600" b="1" dirty="0" smtClean="0">
                <a:latin typeface="Arial" pitchFamily="34" charset="0"/>
              </a:rPr>
              <a:t>Foreign bodies</a:t>
            </a:r>
          </a:p>
          <a:p>
            <a:pPr>
              <a:lnSpc>
                <a:spcPct val="90000"/>
              </a:lnSpc>
            </a:pPr>
            <a:endParaRPr lang="en-US" altLang="ko-KR" sz="2400" b="1" dirty="0" smtClean="0">
              <a:latin typeface="Arial" pitchFamily="34" charset="0"/>
            </a:endParaRPr>
          </a:p>
          <a:p>
            <a:pPr>
              <a:lnSpc>
                <a:spcPct val="90000"/>
              </a:lnSpc>
            </a:pPr>
            <a:r>
              <a:rPr lang="en-US" altLang="ko-KR" sz="2600" b="1" dirty="0" smtClean="0">
                <a:latin typeface="Arial" pitchFamily="34" charset="0"/>
              </a:rPr>
              <a:t>Middle ear pathology</a:t>
            </a:r>
          </a:p>
          <a:p>
            <a:pPr>
              <a:lnSpc>
                <a:spcPct val="90000"/>
              </a:lnSpc>
            </a:pPr>
            <a:endParaRPr lang="en-US" altLang="ko-KR" sz="2400" b="1" dirty="0" smtClean="0">
              <a:latin typeface="Arial" pitchFamily="34" charset="0"/>
            </a:endParaRPr>
          </a:p>
          <a:p>
            <a:pPr>
              <a:lnSpc>
                <a:spcPct val="90000"/>
              </a:lnSpc>
            </a:pPr>
            <a:r>
              <a:rPr lang="en-US" altLang="ko-KR" sz="2600" b="1" dirty="0" smtClean="0">
                <a:latin typeface="Arial" pitchFamily="34" charset="0"/>
              </a:rPr>
              <a:t>Cardiovascular disease</a:t>
            </a:r>
          </a:p>
          <a:p>
            <a:pPr lvl="1">
              <a:lnSpc>
                <a:spcPct val="90000"/>
              </a:lnSpc>
            </a:pPr>
            <a:r>
              <a:rPr lang="en-US" altLang="ko-KR" sz="2400" b="1" dirty="0" smtClean="0">
                <a:latin typeface="Arial" pitchFamily="34" charset="0"/>
              </a:rPr>
              <a:t>Left ventricular failure</a:t>
            </a:r>
          </a:p>
          <a:p>
            <a:pPr lvl="1">
              <a:lnSpc>
                <a:spcPct val="90000"/>
              </a:lnSpc>
            </a:pPr>
            <a:r>
              <a:rPr lang="en-US" altLang="ko-KR" sz="2400" b="1" dirty="0" smtClean="0">
                <a:latin typeface="Arial" pitchFamily="34" charset="0"/>
              </a:rPr>
              <a:t>Pulmonary infarction</a:t>
            </a:r>
          </a:p>
          <a:p>
            <a:pPr lvl="1">
              <a:lnSpc>
                <a:spcPct val="90000"/>
              </a:lnSpc>
            </a:pPr>
            <a:r>
              <a:rPr lang="en-US" altLang="ko-KR" sz="2400" b="1" dirty="0" smtClean="0">
                <a:latin typeface="Arial" pitchFamily="34" charset="0"/>
              </a:rPr>
              <a:t>Aortic </a:t>
            </a:r>
            <a:r>
              <a:rPr lang="en-US" altLang="ko-KR" sz="2400" b="1" dirty="0" err="1" smtClean="0">
                <a:latin typeface="Arial" pitchFamily="34" charset="0"/>
              </a:rPr>
              <a:t>aneursymm</a:t>
            </a:r>
            <a:r>
              <a:rPr lang="en-US" altLang="ko-KR" sz="2400" b="1" dirty="0" smtClean="0">
                <a:latin typeface="Arial" pitchFamily="34" charset="0"/>
              </a:rPr>
              <a:t> (thoracic)</a:t>
            </a:r>
          </a:p>
          <a:p>
            <a:pPr lvl="1">
              <a:lnSpc>
                <a:spcPct val="90000"/>
              </a:lnSpc>
            </a:pPr>
            <a:endParaRPr lang="en-US" altLang="ko-KR" sz="2400" b="1" dirty="0" smtClean="0">
              <a:latin typeface="Arial" pitchFamily="34" charset="0"/>
            </a:endParaRPr>
          </a:p>
          <a:p>
            <a:pPr>
              <a:lnSpc>
                <a:spcPct val="90000"/>
              </a:lnSpc>
            </a:pPr>
            <a:r>
              <a:rPr lang="en-US" altLang="ko-KR" sz="2600" b="1" dirty="0" smtClean="0">
                <a:latin typeface="Arial" pitchFamily="34" charset="0"/>
              </a:rPr>
              <a:t>Other diseases</a:t>
            </a:r>
          </a:p>
          <a:p>
            <a:pPr lvl="1">
              <a:lnSpc>
                <a:spcPct val="90000"/>
              </a:lnSpc>
            </a:pPr>
            <a:r>
              <a:rPr lang="en-US" altLang="ko-KR" sz="2400" b="1" dirty="0" smtClean="0">
                <a:latin typeface="Arial" pitchFamily="34" charset="0"/>
              </a:rPr>
              <a:t>Reflux </a:t>
            </a:r>
            <a:r>
              <a:rPr lang="en-US" altLang="ko-KR" sz="2400" b="1" dirty="0" err="1" smtClean="0">
                <a:latin typeface="Arial" pitchFamily="34" charset="0"/>
              </a:rPr>
              <a:t>esophagitis</a:t>
            </a:r>
            <a:endParaRPr lang="en-US" altLang="ko-KR" sz="2400" b="1" dirty="0" smtClean="0">
              <a:latin typeface="Arial" pitchFamily="34" charset="0"/>
            </a:endParaRPr>
          </a:p>
          <a:p>
            <a:pPr lvl="1">
              <a:lnSpc>
                <a:spcPct val="90000"/>
              </a:lnSpc>
            </a:pPr>
            <a:r>
              <a:rPr lang="en-US" altLang="ko-KR" sz="2400" b="1" dirty="0" smtClean="0">
                <a:latin typeface="Arial" pitchFamily="34" charset="0"/>
              </a:rPr>
              <a:t>Recurrent aspiration</a:t>
            </a:r>
          </a:p>
          <a:p>
            <a:pPr lvl="1">
              <a:lnSpc>
                <a:spcPct val="90000"/>
              </a:lnSpc>
            </a:pPr>
            <a:r>
              <a:rPr lang="en-US" altLang="ko-KR" sz="2400" b="1" dirty="0" err="1" smtClean="0">
                <a:latin typeface="Arial" pitchFamily="34" charset="0"/>
              </a:rPr>
              <a:t>Endobronchial</a:t>
            </a:r>
            <a:r>
              <a:rPr lang="en-US" altLang="ko-KR" sz="2400" b="1" dirty="0" smtClean="0">
                <a:latin typeface="Arial" pitchFamily="34" charset="0"/>
              </a:rPr>
              <a:t> sutures</a:t>
            </a:r>
          </a:p>
          <a:p>
            <a:pPr lvl="1">
              <a:lnSpc>
                <a:spcPct val="90000"/>
              </a:lnSpc>
            </a:pPr>
            <a:endParaRPr lang="en-US" altLang="ko-KR" sz="2400" b="1" dirty="0" smtClean="0">
              <a:latin typeface="Arial" pitchFamily="34" charset="0"/>
            </a:endParaRPr>
          </a:p>
          <a:p>
            <a:pPr>
              <a:lnSpc>
                <a:spcPct val="90000"/>
              </a:lnSpc>
            </a:pPr>
            <a:r>
              <a:rPr lang="en-US" altLang="ko-KR" sz="2600" b="1" dirty="0" smtClean="0">
                <a:latin typeface="Arial" pitchFamily="34" charset="0"/>
              </a:rPr>
              <a:t>Drugs</a:t>
            </a:r>
          </a:p>
          <a:p>
            <a:pPr lvl="1">
              <a:lnSpc>
                <a:spcPct val="90000"/>
              </a:lnSpc>
            </a:pPr>
            <a:r>
              <a:rPr lang="en-US" altLang="ko-KR" sz="2400" b="1" dirty="0" smtClean="0">
                <a:solidFill>
                  <a:srgbClr val="FF0000"/>
                </a:solidFill>
                <a:latin typeface="Arial" pitchFamily="34" charset="0"/>
              </a:rPr>
              <a:t>ACE inhibitors</a:t>
            </a:r>
          </a:p>
        </p:txBody>
      </p:sp>
      <p:sp>
        <p:nvSpPr>
          <p:cNvPr id="4" name="제목 1"/>
          <p:cNvSpPr>
            <a:spLocks noGrp="1"/>
          </p:cNvSpPr>
          <p:nvPr>
            <p:ph type="title"/>
          </p:nvPr>
        </p:nvSpPr>
        <p:spPr>
          <a:xfrm>
            <a:off x="457200" y="274638"/>
            <a:ext cx="8229600" cy="922114"/>
          </a:xfrm>
        </p:spPr>
        <p:txBody>
          <a:bodyPr>
            <a:normAutofit/>
          </a:bodyPr>
          <a:lstStyle/>
          <a:p>
            <a:r>
              <a:rPr lang="en-US" altLang="ko-KR" sz="4000" b="1" dirty="0" smtClean="0">
                <a:latin typeface="휴먼엑스포" pitchFamily="18" charset="-127"/>
                <a:ea typeface="휴먼엑스포" pitchFamily="18" charset="-127"/>
              </a:rPr>
              <a:t>Common causes of Cough (3)</a:t>
            </a:r>
            <a:endParaRPr lang="ko-KR" altLang="en-US" sz="4000" b="1" dirty="0">
              <a:latin typeface="휴먼엑스포" pitchFamily="18" charset="-127"/>
              <a:ea typeface="휴먼엑스포" pitchFamily="18" charset="-127"/>
            </a:endParaRPr>
          </a:p>
        </p:txBody>
      </p:sp>
      <p:pic>
        <p:nvPicPr>
          <p:cNvPr id="10241" name="Picture 1"/>
          <p:cNvPicPr>
            <a:picLocks noChangeAspect="1" noChangeArrowheads="1"/>
          </p:cNvPicPr>
          <p:nvPr/>
        </p:nvPicPr>
        <p:blipFill>
          <a:blip r:embed="rId2" cstate="print"/>
          <a:srcRect/>
          <a:stretch>
            <a:fillRect/>
          </a:stretch>
        </p:blipFill>
        <p:spPr bwMode="auto">
          <a:xfrm>
            <a:off x="5652120" y="4077072"/>
            <a:ext cx="3141142" cy="219812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ENT</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p:txBody>
          <a:bodyPr>
            <a:normAutofit lnSpcReduction="10000"/>
          </a:bodyPr>
          <a:lstStyle/>
          <a:p>
            <a:pPr>
              <a:lnSpc>
                <a:spcPct val="110000"/>
              </a:lnSpc>
            </a:pPr>
            <a:r>
              <a:rPr lang="en-US" altLang="ko-KR" sz="2600" b="1" dirty="0" smtClean="0"/>
              <a:t>Signs</a:t>
            </a:r>
          </a:p>
          <a:p>
            <a:pPr lvl="1">
              <a:lnSpc>
                <a:spcPct val="110000"/>
              </a:lnSpc>
            </a:pPr>
            <a:r>
              <a:rPr lang="en-US" altLang="ko-KR" sz="2200" dirty="0" smtClean="0"/>
              <a:t>reflux laryngitis (=post. acid laryngitis)</a:t>
            </a:r>
          </a:p>
          <a:p>
            <a:pPr lvl="1">
              <a:lnSpc>
                <a:spcPct val="110000"/>
              </a:lnSpc>
            </a:pPr>
            <a:r>
              <a:rPr lang="en-US" altLang="ko-KR" sz="2200" dirty="0" smtClean="0"/>
              <a:t>vocal cord nodules, edema, </a:t>
            </a:r>
            <a:r>
              <a:rPr lang="en-US" altLang="ko-KR" sz="2200" dirty="0" err="1" smtClean="0"/>
              <a:t>granuloma</a:t>
            </a:r>
            <a:r>
              <a:rPr lang="en-US" altLang="ko-KR" sz="2200" dirty="0" smtClean="0"/>
              <a:t>, contact ulcer</a:t>
            </a:r>
          </a:p>
          <a:p>
            <a:pPr lvl="1">
              <a:lnSpc>
                <a:spcPct val="110000"/>
              </a:lnSpc>
            </a:pPr>
            <a:r>
              <a:rPr lang="en-US" altLang="ko-KR" sz="2200" dirty="0" err="1" smtClean="0"/>
              <a:t>arytenoid</a:t>
            </a:r>
            <a:r>
              <a:rPr lang="en-US" altLang="ko-KR" sz="2200" dirty="0" smtClean="0"/>
              <a:t> edema</a:t>
            </a:r>
          </a:p>
          <a:p>
            <a:pPr lvl="1">
              <a:lnSpc>
                <a:spcPct val="110000"/>
              </a:lnSpc>
            </a:pPr>
            <a:r>
              <a:rPr lang="en-US" altLang="ko-KR" sz="2200" dirty="0" smtClean="0"/>
              <a:t>laryngeal carcinoma/</a:t>
            </a:r>
            <a:r>
              <a:rPr lang="en-US" altLang="ko-KR" sz="2200" dirty="0" err="1" smtClean="0"/>
              <a:t>stenosis</a:t>
            </a:r>
            <a:endParaRPr lang="en-US" altLang="ko-KR" sz="2200" dirty="0" smtClean="0"/>
          </a:p>
          <a:p>
            <a:pPr lvl="1">
              <a:lnSpc>
                <a:spcPct val="110000"/>
              </a:lnSpc>
            </a:pPr>
            <a:r>
              <a:rPr lang="en-US" altLang="ko-KR" sz="2200" dirty="0" err="1" smtClean="0"/>
              <a:t>laryngospasm</a:t>
            </a:r>
            <a:endParaRPr lang="en-US" altLang="ko-KR" sz="2200" dirty="0" smtClean="0"/>
          </a:p>
          <a:p>
            <a:pPr lvl="1">
              <a:lnSpc>
                <a:spcPct val="110000"/>
              </a:lnSpc>
            </a:pPr>
            <a:endParaRPr lang="en-US" altLang="ko-KR" sz="2200" dirty="0" smtClean="0"/>
          </a:p>
          <a:p>
            <a:pPr>
              <a:lnSpc>
                <a:spcPct val="110000"/>
              </a:lnSpc>
            </a:pPr>
            <a:r>
              <a:rPr lang="en-US" altLang="ko-KR" sz="2600" b="1" dirty="0" smtClean="0"/>
              <a:t>Symptoms</a:t>
            </a:r>
          </a:p>
          <a:p>
            <a:pPr lvl="1">
              <a:lnSpc>
                <a:spcPct val="110000"/>
              </a:lnSpc>
            </a:pPr>
            <a:r>
              <a:rPr lang="en-US" altLang="ko-KR" sz="2200" dirty="0" smtClean="0"/>
              <a:t>hoarseness, </a:t>
            </a:r>
            <a:r>
              <a:rPr lang="en-US" altLang="ko-KR" sz="2200" dirty="0" err="1" smtClean="0"/>
              <a:t>globus</a:t>
            </a:r>
            <a:r>
              <a:rPr lang="en-US" altLang="ko-KR" sz="2200" smtClean="0"/>
              <a:t> sensation, </a:t>
            </a:r>
            <a:r>
              <a:rPr lang="en-US" altLang="ko-KR" sz="2200" dirty="0" smtClean="0"/>
              <a:t>throat clearing</a:t>
            </a:r>
          </a:p>
          <a:p>
            <a:pPr lvl="1">
              <a:lnSpc>
                <a:spcPct val="110000"/>
              </a:lnSpc>
            </a:pPr>
            <a:r>
              <a:rPr lang="en-US" altLang="ko-KR" sz="2200" dirty="0" smtClean="0"/>
              <a:t>sore throat, voice change</a:t>
            </a:r>
          </a:p>
          <a:p>
            <a:endParaRPr lang="ko-KR" alt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p:txBody>
          <a:bodyPr/>
          <a:lstStyle/>
          <a:p>
            <a:r>
              <a:rPr lang="en-US" altLang="ko-KR" sz="3200" b="1" dirty="0">
                <a:latin typeface="휴먼엑스포" pitchFamily="18" charset="-127"/>
                <a:ea typeface="휴먼엑스포" pitchFamily="18" charset="-127"/>
              </a:rPr>
              <a:t>Specific signs for GERD-induced laryngeal injury</a:t>
            </a:r>
          </a:p>
        </p:txBody>
      </p:sp>
      <p:pic>
        <p:nvPicPr>
          <p:cNvPr id="122883" name="Picture 3" descr="Cough 유인자 EGD000628 후두"/>
          <p:cNvPicPr>
            <a:picLocks noGrp="1" noChangeAspect="1" noChangeArrowheads="1"/>
          </p:cNvPicPr>
          <p:nvPr>
            <p:ph sz="quarter" idx="2"/>
          </p:nvPr>
        </p:nvPicPr>
        <p:blipFill>
          <a:blip r:embed="rId3" cstate="print">
            <a:lum contrast="30000"/>
          </a:blip>
          <a:srcRect l="35228" t="11667" r="7954" b="11667"/>
          <a:stretch>
            <a:fillRect/>
          </a:stretch>
        </p:blipFill>
        <p:spPr>
          <a:xfrm>
            <a:off x="1666875" y="1341438"/>
            <a:ext cx="2617788" cy="2271712"/>
          </a:xfrm>
          <a:noFill/>
          <a:ln/>
        </p:spPr>
      </p:pic>
      <p:sp>
        <p:nvSpPr>
          <p:cNvPr id="122884" name="Text Box 4"/>
          <p:cNvSpPr txBox="1">
            <a:spLocks noChangeArrowheads="1"/>
          </p:cNvSpPr>
          <p:nvPr/>
        </p:nvSpPr>
        <p:spPr bwMode="auto">
          <a:xfrm>
            <a:off x="4030663" y="6308725"/>
            <a:ext cx="5113337" cy="366713"/>
          </a:xfrm>
          <a:prstGeom prst="rect">
            <a:avLst/>
          </a:prstGeom>
          <a:noFill/>
          <a:ln w="9525">
            <a:noFill/>
            <a:miter lim="800000"/>
            <a:headEnd/>
            <a:tailEnd/>
          </a:ln>
          <a:effectLst/>
        </p:spPr>
        <p:txBody>
          <a:bodyPr>
            <a:spAutoFit/>
          </a:bodyPr>
          <a:lstStyle/>
          <a:p>
            <a:pPr>
              <a:spcBef>
                <a:spcPct val="50000"/>
              </a:spcBef>
            </a:pPr>
            <a:endParaRPr lang="ko-KR" altLang="ko-KR" b="1"/>
          </a:p>
        </p:txBody>
      </p:sp>
      <p:sp>
        <p:nvSpPr>
          <p:cNvPr id="122885" name="Line 5"/>
          <p:cNvSpPr>
            <a:spLocks noChangeShapeType="1"/>
          </p:cNvSpPr>
          <p:nvPr/>
        </p:nvSpPr>
        <p:spPr bwMode="auto">
          <a:xfrm flipH="1">
            <a:off x="2484438" y="2781300"/>
            <a:ext cx="3527425" cy="0"/>
          </a:xfrm>
          <a:prstGeom prst="line">
            <a:avLst/>
          </a:prstGeom>
          <a:noFill/>
          <a:ln w="19050">
            <a:solidFill>
              <a:srgbClr val="00FF00"/>
            </a:solidFill>
            <a:round/>
            <a:headEnd/>
            <a:tailEnd type="triangle" w="med" len="med"/>
          </a:ln>
          <a:effectLst/>
        </p:spPr>
        <p:txBody>
          <a:bodyPr/>
          <a:lstStyle/>
          <a:p>
            <a:endParaRPr lang="ko-KR" altLang="en-US"/>
          </a:p>
        </p:txBody>
      </p:sp>
      <p:sp>
        <p:nvSpPr>
          <p:cNvPr id="122886" name="Line 6"/>
          <p:cNvSpPr>
            <a:spLocks noChangeShapeType="1"/>
          </p:cNvSpPr>
          <p:nvPr/>
        </p:nvSpPr>
        <p:spPr bwMode="auto">
          <a:xfrm flipH="1">
            <a:off x="2555875" y="2349500"/>
            <a:ext cx="3240088" cy="0"/>
          </a:xfrm>
          <a:prstGeom prst="line">
            <a:avLst/>
          </a:prstGeom>
          <a:noFill/>
          <a:ln w="19050">
            <a:solidFill>
              <a:srgbClr val="00FF00"/>
            </a:solidFill>
            <a:round/>
            <a:headEnd/>
            <a:tailEnd type="triangle" w="med" len="med"/>
          </a:ln>
          <a:effectLst/>
        </p:spPr>
        <p:txBody>
          <a:bodyPr/>
          <a:lstStyle/>
          <a:p>
            <a:endParaRPr lang="ko-KR" altLang="en-US"/>
          </a:p>
        </p:txBody>
      </p:sp>
      <p:sp>
        <p:nvSpPr>
          <p:cNvPr id="122887" name="Text Box 7"/>
          <p:cNvSpPr txBox="1">
            <a:spLocks noChangeArrowheads="1"/>
          </p:cNvSpPr>
          <p:nvPr/>
        </p:nvSpPr>
        <p:spPr bwMode="auto">
          <a:xfrm>
            <a:off x="5867400" y="2198688"/>
            <a:ext cx="2663825" cy="366712"/>
          </a:xfrm>
          <a:prstGeom prst="rect">
            <a:avLst/>
          </a:prstGeom>
          <a:noFill/>
          <a:ln w="9525">
            <a:noFill/>
            <a:miter lim="800000"/>
            <a:headEnd/>
            <a:tailEnd/>
          </a:ln>
          <a:effectLst/>
        </p:spPr>
        <p:txBody>
          <a:bodyPr>
            <a:spAutoFit/>
          </a:bodyPr>
          <a:lstStyle/>
          <a:p>
            <a:pPr>
              <a:spcBef>
                <a:spcPct val="50000"/>
              </a:spcBef>
            </a:pPr>
            <a:r>
              <a:rPr lang="en-US" altLang="ko-KR" b="1" dirty="0">
                <a:latin typeface="Arial" pitchFamily="34" charset="0"/>
              </a:rPr>
              <a:t>Vocal cord hyperemia</a:t>
            </a:r>
          </a:p>
        </p:txBody>
      </p:sp>
      <p:sp>
        <p:nvSpPr>
          <p:cNvPr id="122888" name="Text Box 8"/>
          <p:cNvSpPr txBox="1">
            <a:spLocks noChangeArrowheads="1"/>
          </p:cNvSpPr>
          <p:nvPr/>
        </p:nvSpPr>
        <p:spPr bwMode="auto">
          <a:xfrm>
            <a:off x="5940425" y="2565400"/>
            <a:ext cx="3527425" cy="641350"/>
          </a:xfrm>
          <a:prstGeom prst="rect">
            <a:avLst/>
          </a:prstGeom>
          <a:noFill/>
          <a:ln w="9525">
            <a:noFill/>
            <a:miter lim="800000"/>
            <a:headEnd/>
            <a:tailEnd/>
          </a:ln>
          <a:effectLst/>
        </p:spPr>
        <p:txBody>
          <a:bodyPr>
            <a:spAutoFit/>
          </a:bodyPr>
          <a:lstStyle/>
          <a:p>
            <a:pPr>
              <a:spcBef>
                <a:spcPct val="50000"/>
              </a:spcBef>
            </a:pPr>
            <a:r>
              <a:rPr lang="en-US" altLang="ko-KR" b="1" dirty="0" err="1">
                <a:latin typeface="Arial" pitchFamily="34" charset="0"/>
              </a:rPr>
              <a:t>Arytenoid</a:t>
            </a:r>
            <a:r>
              <a:rPr lang="en-US" altLang="ko-KR" b="1" dirty="0">
                <a:latin typeface="Arial" pitchFamily="34" charset="0"/>
              </a:rPr>
              <a:t> medial wall </a:t>
            </a:r>
            <a:r>
              <a:rPr lang="en-US" altLang="ko-KR" b="1" dirty="0" err="1">
                <a:latin typeface="Arial" pitchFamily="34" charset="0"/>
              </a:rPr>
              <a:t>erythema</a:t>
            </a:r>
            <a:endParaRPr lang="en-US" altLang="ko-KR" b="1" dirty="0">
              <a:latin typeface="Arial" pitchFamily="34" charset="0"/>
            </a:endParaRPr>
          </a:p>
        </p:txBody>
      </p:sp>
      <p:pic>
        <p:nvPicPr>
          <p:cNvPr id="122889" name="Picture 9" descr="LPR"/>
          <p:cNvPicPr>
            <a:picLocks noChangeAspect="1" noChangeArrowheads="1"/>
          </p:cNvPicPr>
          <p:nvPr/>
        </p:nvPicPr>
        <p:blipFill>
          <a:blip r:embed="rId4" cstate="print"/>
          <a:srcRect/>
          <a:stretch>
            <a:fillRect/>
          </a:stretch>
        </p:blipFill>
        <p:spPr bwMode="auto">
          <a:xfrm>
            <a:off x="1692275" y="3867150"/>
            <a:ext cx="2447925" cy="2182813"/>
          </a:xfrm>
          <a:prstGeom prst="rect">
            <a:avLst/>
          </a:prstGeom>
          <a:noFill/>
          <a:ln w="9525">
            <a:noFill/>
            <a:miter lim="800000"/>
            <a:headEnd/>
            <a:tailEnd/>
          </a:ln>
        </p:spPr>
      </p:pic>
      <p:pic>
        <p:nvPicPr>
          <p:cNvPr id="122890" name="Picture 10" descr="LPR"/>
          <p:cNvPicPr>
            <a:picLocks noChangeAspect="1" noChangeArrowheads="1"/>
          </p:cNvPicPr>
          <p:nvPr/>
        </p:nvPicPr>
        <p:blipFill>
          <a:blip r:embed="rId5" cstate="print"/>
          <a:srcRect/>
          <a:stretch>
            <a:fillRect/>
          </a:stretch>
        </p:blipFill>
        <p:spPr bwMode="auto">
          <a:xfrm>
            <a:off x="5146675" y="3957638"/>
            <a:ext cx="2305050" cy="2055812"/>
          </a:xfrm>
          <a:prstGeom prst="rect">
            <a:avLst/>
          </a:prstGeom>
          <a:noFill/>
          <a:ln w="9525">
            <a:noFill/>
            <a:miter lim="800000"/>
            <a:headEnd/>
            <a:tailEnd/>
          </a:ln>
        </p:spPr>
      </p:pic>
      <p:sp>
        <p:nvSpPr>
          <p:cNvPr id="122891" name="Text Box 11"/>
          <p:cNvSpPr txBox="1">
            <a:spLocks noChangeArrowheads="1"/>
          </p:cNvSpPr>
          <p:nvPr/>
        </p:nvSpPr>
        <p:spPr bwMode="auto">
          <a:xfrm>
            <a:off x="1762125" y="5967413"/>
            <a:ext cx="3097213" cy="701675"/>
          </a:xfrm>
          <a:prstGeom prst="rect">
            <a:avLst/>
          </a:prstGeom>
          <a:noFill/>
          <a:ln w="9525">
            <a:noFill/>
            <a:miter lim="800000"/>
            <a:headEnd/>
            <a:tailEnd/>
          </a:ln>
          <a:effectLst/>
        </p:spPr>
        <p:txBody>
          <a:bodyPr>
            <a:spAutoFit/>
          </a:bodyPr>
          <a:lstStyle/>
          <a:p>
            <a:pPr>
              <a:spcBef>
                <a:spcPct val="50000"/>
              </a:spcBef>
            </a:pPr>
            <a:r>
              <a:rPr lang="en-US" altLang="ko-KR" sz="2000" b="1">
                <a:latin typeface="Arial" pitchFamily="34" charset="0"/>
              </a:rPr>
              <a:t>Post. Cricoid wall erythema</a:t>
            </a:r>
          </a:p>
        </p:txBody>
      </p:sp>
      <p:sp>
        <p:nvSpPr>
          <p:cNvPr id="122892" name="Text Box 12"/>
          <p:cNvSpPr txBox="1">
            <a:spLocks noChangeArrowheads="1"/>
          </p:cNvSpPr>
          <p:nvPr/>
        </p:nvSpPr>
        <p:spPr bwMode="auto">
          <a:xfrm>
            <a:off x="5364163" y="5949950"/>
            <a:ext cx="3024187" cy="701675"/>
          </a:xfrm>
          <a:prstGeom prst="rect">
            <a:avLst/>
          </a:prstGeom>
          <a:noFill/>
          <a:ln w="9525">
            <a:noFill/>
            <a:miter lim="800000"/>
            <a:headEnd/>
            <a:tailEnd/>
          </a:ln>
          <a:effectLst/>
        </p:spPr>
        <p:txBody>
          <a:bodyPr>
            <a:spAutoFit/>
          </a:bodyPr>
          <a:lstStyle/>
          <a:p>
            <a:pPr>
              <a:spcBef>
                <a:spcPct val="50000"/>
              </a:spcBef>
            </a:pPr>
            <a:r>
              <a:rPr lang="en-US" altLang="ko-KR" sz="2000" b="1">
                <a:latin typeface="Arial" pitchFamily="34" charset="0"/>
              </a:rPr>
              <a:t>Arytenoid medial wall erythema</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2562" name="Object 2"/>
          <p:cNvGraphicFramePr>
            <a:graphicFrameLocks noGrp="1" noChangeAspect="1"/>
          </p:cNvGraphicFramePr>
          <p:nvPr>
            <p:ph type="chart" idx="1"/>
          </p:nvPr>
        </p:nvGraphicFramePr>
        <p:xfrm>
          <a:off x="0" y="1498600"/>
          <a:ext cx="9144000" cy="5430838"/>
        </p:xfrm>
        <a:graphic>
          <a:graphicData uri="http://schemas.openxmlformats.org/presentationml/2006/ole">
            <p:oleObj spid="_x0000_s39938" name="Chart" r:id="rId3" imgW="7772400" imgH="4962525" progId="MSGraph.Chart.8">
              <p:embed followColorScheme="full"/>
            </p:oleObj>
          </a:graphicData>
        </a:graphic>
      </p:graphicFrame>
      <p:sp>
        <p:nvSpPr>
          <p:cNvPr id="322563" name="Rectangle 3"/>
          <p:cNvSpPr>
            <a:spLocks noChangeArrowheads="1"/>
          </p:cNvSpPr>
          <p:nvPr/>
        </p:nvSpPr>
        <p:spPr bwMode="auto">
          <a:xfrm>
            <a:off x="242888" y="117475"/>
            <a:ext cx="8686800" cy="711200"/>
          </a:xfrm>
          <a:prstGeom prst="rect">
            <a:avLst/>
          </a:prstGeom>
          <a:noFill/>
          <a:ln w="9525">
            <a:noFill/>
            <a:miter lim="800000"/>
            <a:headEnd/>
            <a:tailEnd/>
          </a:ln>
          <a:effectLst/>
        </p:spPr>
        <p:txBody>
          <a:bodyPr/>
          <a:lstStyle/>
          <a:p>
            <a:pPr algn="ctr"/>
            <a:r>
              <a:rPr lang="en-US" altLang="ko-KR" sz="3600" b="1">
                <a:solidFill>
                  <a:schemeClr val="tx2"/>
                </a:solidFill>
              </a:rPr>
              <a:t>LPRD </a:t>
            </a:r>
            <a:r>
              <a:rPr lang="ko-KR" altLang="en-US" sz="3600" b="1">
                <a:solidFill>
                  <a:schemeClr val="tx2"/>
                </a:solidFill>
              </a:rPr>
              <a:t>환자의 </a:t>
            </a:r>
            <a:r>
              <a:rPr lang="en-US" altLang="ko-KR" sz="3600" b="1">
                <a:solidFill>
                  <a:schemeClr val="tx2"/>
                </a:solidFill>
              </a:rPr>
              <a:t>Chief Complaint</a:t>
            </a:r>
          </a:p>
        </p:txBody>
      </p:sp>
      <p:sp>
        <p:nvSpPr>
          <p:cNvPr id="322583" name="Text Box 23"/>
          <p:cNvSpPr txBox="1">
            <a:spLocks noChangeArrowheads="1"/>
          </p:cNvSpPr>
          <p:nvPr/>
        </p:nvSpPr>
        <p:spPr bwMode="auto">
          <a:xfrm>
            <a:off x="428625" y="809625"/>
            <a:ext cx="8235950" cy="528638"/>
          </a:xfrm>
          <a:prstGeom prst="rect">
            <a:avLst/>
          </a:prstGeom>
          <a:solidFill>
            <a:srgbClr val="FFFF00"/>
          </a:solidFill>
          <a:ln w="9525">
            <a:solidFill>
              <a:schemeClr val="tx1"/>
            </a:solidFill>
            <a:miter lim="800000"/>
            <a:headEnd/>
            <a:tailEnd/>
          </a:ln>
          <a:effectLst/>
        </p:spPr>
        <p:txBody>
          <a:bodyPr wrap="none">
            <a:spAutoFit/>
          </a:bodyPr>
          <a:lstStyle/>
          <a:p>
            <a:r>
              <a:rPr lang="en-US" sz="2800" b="1" i="1">
                <a:latin typeface="Times New Roman" pitchFamily="18" charset="0"/>
              </a:rPr>
              <a:t>1. Globus Pharyngeus    2. Cough    3. Throat Clearing</a:t>
            </a:r>
          </a:p>
        </p:txBody>
      </p:sp>
      <p:sp>
        <p:nvSpPr>
          <p:cNvPr id="322584" name="Text Box 24"/>
          <p:cNvSpPr txBox="1">
            <a:spLocks noChangeArrowheads="1"/>
          </p:cNvSpPr>
          <p:nvPr/>
        </p:nvSpPr>
        <p:spPr bwMode="auto">
          <a:xfrm>
            <a:off x="6651625" y="1368425"/>
            <a:ext cx="2417763" cy="396875"/>
          </a:xfrm>
          <a:prstGeom prst="rect">
            <a:avLst/>
          </a:prstGeom>
          <a:noFill/>
          <a:ln w="9525">
            <a:noFill/>
            <a:miter lim="800000"/>
            <a:headEnd/>
            <a:tailEnd/>
          </a:ln>
          <a:effectLst/>
        </p:spPr>
        <p:txBody>
          <a:bodyPr wrap="none">
            <a:spAutoFit/>
          </a:bodyPr>
          <a:lstStyle/>
          <a:p>
            <a:r>
              <a:rPr lang="en-US" b="1"/>
              <a:t>N=82 (</a:t>
            </a:r>
            <a:r>
              <a:rPr lang="ko-KR" altLang="en-US" b="1"/>
              <a:t>무응답 </a:t>
            </a:r>
            <a:r>
              <a:rPr lang="en-US" altLang="ko-KR" b="1"/>
              <a:t>4</a:t>
            </a:r>
            <a:r>
              <a:rPr lang="ko-KR" altLang="en-US" b="1"/>
              <a:t>명</a:t>
            </a:r>
            <a:r>
              <a:rPr lang="en-US" altLang="ko-KR" b="1"/>
              <a:t>) </a:t>
            </a:r>
          </a:p>
        </p:txBody>
      </p:sp>
      <p:sp>
        <p:nvSpPr>
          <p:cNvPr id="322586" name="Line 26"/>
          <p:cNvSpPr>
            <a:spLocks noChangeShapeType="1"/>
          </p:cNvSpPr>
          <p:nvPr/>
        </p:nvSpPr>
        <p:spPr bwMode="auto">
          <a:xfrm>
            <a:off x="4095750" y="2686050"/>
            <a:ext cx="0" cy="1844675"/>
          </a:xfrm>
          <a:prstGeom prst="line">
            <a:avLst/>
          </a:prstGeom>
          <a:noFill/>
          <a:ln w="9525">
            <a:solidFill>
              <a:schemeClr val="tx1"/>
            </a:solidFill>
            <a:round/>
            <a:headEnd/>
            <a:tailEnd/>
          </a:ln>
          <a:effectLst/>
        </p:spPr>
        <p:txBody>
          <a:bodyPr/>
          <a:lstStyle/>
          <a:p>
            <a:endParaRPr lang="ko-KR" altLang="en-US"/>
          </a:p>
        </p:txBody>
      </p:sp>
      <p:sp>
        <p:nvSpPr>
          <p:cNvPr id="322587" name="Line 27"/>
          <p:cNvSpPr>
            <a:spLocks noChangeShapeType="1"/>
          </p:cNvSpPr>
          <p:nvPr/>
        </p:nvSpPr>
        <p:spPr bwMode="auto">
          <a:xfrm flipH="1">
            <a:off x="3932238" y="2667000"/>
            <a:ext cx="163512" cy="0"/>
          </a:xfrm>
          <a:prstGeom prst="line">
            <a:avLst/>
          </a:prstGeom>
          <a:noFill/>
          <a:ln w="9525">
            <a:solidFill>
              <a:schemeClr val="tx1"/>
            </a:solidFill>
            <a:round/>
            <a:headEnd/>
            <a:tailEnd/>
          </a:ln>
          <a:effectLst/>
        </p:spPr>
        <p:txBody>
          <a:bodyPr/>
          <a:lstStyle/>
          <a:p>
            <a:endParaRPr lang="ko-KR" altLang="en-US"/>
          </a:p>
        </p:txBody>
      </p:sp>
      <p:sp>
        <p:nvSpPr>
          <p:cNvPr id="322588" name="Line 28"/>
          <p:cNvSpPr>
            <a:spLocks noChangeShapeType="1"/>
          </p:cNvSpPr>
          <p:nvPr/>
        </p:nvSpPr>
        <p:spPr bwMode="auto">
          <a:xfrm flipH="1">
            <a:off x="3927475" y="4533900"/>
            <a:ext cx="163513" cy="0"/>
          </a:xfrm>
          <a:prstGeom prst="line">
            <a:avLst/>
          </a:prstGeom>
          <a:noFill/>
          <a:ln w="9525">
            <a:solidFill>
              <a:schemeClr val="tx1"/>
            </a:solidFill>
            <a:round/>
            <a:headEnd/>
            <a:tailEnd/>
          </a:ln>
          <a:effectLst/>
        </p:spPr>
        <p:txBody>
          <a:bodyPr/>
          <a:lstStyle/>
          <a:p>
            <a:endParaRPr lang="ko-KR" altLang="en-US"/>
          </a:p>
        </p:txBody>
      </p:sp>
      <p:sp>
        <p:nvSpPr>
          <p:cNvPr id="322589" name="Text Box 29"/>
          <p:cNvSpPr txBox="1">
            <a:spLocks noChangeArrowheads="1"/>
          </p:cNvSpPr>
          <p:nvPr/>
        </p:nvSpPr>
        <p:spPr bwMode="auto">
          <a:xfrm>
            <a:off x="4151313" y="3352800"/>
            <a:ext cx="749300" cy="427038"/>
          </a:xfrm>
          <a:prstGeom prst="rect">
            <a:avLst/>
          </a:prstGeom>
          <a:noFill/>
          <a:ln w="9525">
            <a:noFill/>
            <a:miter lim="800000"/>
            <a:headEnd/>
            <a:tailEnd/>
          </a:ln>
          <a:effectLst/>
        </p:spPr>
        <p:txBody>
          <a:bodyPr wrap="none">
            <a:spAutoFit/>
          </a:bodyPr>
          <a:lstStyle/>
          <a:p>
            <a:r>
              <a:rPr lang="en-US" sz="2200" b="1"/>
              <a:t>83%</a:t>
            </a:r>
          </a:p>
        </p:txBody>
      </p:sp>
      <p:sp>
        <p:nvSpPr>
          <p:cNvPr id="322591" name="Line 31"/>
          <p:cNvSpPr>
            <a:spLocks noChangeShapeType="1"/>
          </p:cNvSpPr>
          <p:nvPr/>
        </p:nvSpPr>
        <p:spPr bwMode="auto">
          <a:xfrm>
            <a:off x="7962900" y="2798763"/>
            <a:ext cx="0" cy="1543050"/>
          </a:xfrm>
          <a:prstGeom prst="line">
            <a:avLst/>
          </a:prstGeom>
          <a:noFill/>
          <a:ln w="9525">
            <a:solidFill>
              <a:schemeClr val="tx1"/>
            </a:solidFill>
            <a:round/>
            <a:headEnd/>
            <a:tailEnd/>
          </a:ln>
          <a:effectLst/>
        </p:spPr>
        <p:txBody>
          <a:bodyPr/>
          <a:lstStyle/>
          <a:p>
            <a:endParaRPr lang="ko-KR" altLang="en-US"/>
          </a:p>
        </p:txBody>
      </p:sp>
      <p:sp>
        <p:nvSpPr>
          <p:cNvPr id="322592" name="Line 32"/>
          <p:cNvSpPr>
            <a:spLocks noChangeShapeType="1"/>
          </p:cNvSpPr>
          <p:nvPr/>
        </p:nvSpPr>
        <p:spPr bwMode="auto">
          <a:xfrm flipH="1">
            <a:off x="7799388" y="2808288"/>
            <a:ext cx="163512" cy="0"/>
          </a:xfrm>
          <a:prstGeom prst="line">
            <a:avLst/>
          </a:prstGeom>
          <a:noFill/>
          <a:ln w="9525">
            <a:solidFill>
              <a:schemeClr val="tx1"/>
            </a:solidFill>
            <a:round/>
            <a:headEnd/>
            <a:tailEnd/>
          </a:ln>
          <a:effectLst/>
        </p:spPr>
        <p:txBody>
          <a:bodyPr/>
          <a:lstStyle/>
          <a:p>
            <a:endParaRPr lang="ko-KR" altLang="en-US"/>
          </a:p>
        </p:txBody>
      </p:sp>
      <p:sp>
        <p:nvSpPr>
          <p:cNvPr id="322593" name="Line 33"/>
          <p:cNvSpPr>
            <a:spLocks noChangeShapeType="1"/>
          </p:cNvSpPr>
          <p:nvPr/>
        </p:nvSpPr>
        <p:spPr bwMode="auto">
          <a:xfrm flipH="1">
            <a:off x="7793038" y="4364038"/>
            <a:ext cx="163512" cy="0"/>
          </a:xfrm>
          <a:prstGeom prst="line">
            <a:avLst/>
          </a:prstGeom>
          <a:noFill/>
          <a:ln w="9525">
            <a:solidFill>
              <a:schemeClr val="tx1"/>
            </a:solidFill>
            <a:round/>
            <a:headEnd/>
            <a:tailEnd/>
          </a:ln>
          <a:effectLst/>
        </p:spPr>
        <p:txBody>
          <a:bodyPr/>
          <a:lstStyle/>
          <a:p>
            <a:endParaRPr lang="ko-KR" altLang="en-US"/>
          </a:p>
        </p:txBody>
      </p:sp>
      <p:sp>
        <p:nvSpPr>
          <p:cNvPr id="322594" name="Text Box 34"/>
          <p:cNvSpPr txBox="1">
            <a:spLocks noChangeArrowheads="1"/>
          </p:cNvSpPr>
          <p:nvPr/>
        </p:nvSpPr>
        <p:spPr bwMode="auto">
          <a:xfrm>
            <a:off x="7962900" y="3389313"/>
            <a:ext cx="749300" cy="427037"/>
          </a:xfrm>
          <a:prstGeom prst="rect">
            <a:avLst/>
          </a:prstGeom>
          <a:noFill/>
          <a:ln w="9525">
            <a:noFill/>
            <a:miter lim="800000"/>
            <a:headEnd/>
            <a:tailEnd/>
          </a:ln>
          <a:effectLst/>
        </p:spPr>
        <p:txBody>
          <a:bodyPr wrap="none">
            <a:spAutoFit/>
          </a:bodyPr>
          <a:lstStyle/>
          <a:p>
            <a:r>
              <a:rPr lang="en-US" sz="2200" b="1"/>
              <a:t>79%</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endParaRPr lang="ko-KR" altLang="en-US"/>
          </a:p>
        </p:txBody>
      </p:sp>
      <p:pic>
        <p:nvPicPr>
          <p:cNvPr id="134146" name="Picture 2"/>
          <p:cNvPicPr>
            <a:picLocks noGrp="1" noChangeAspect="1" noChangeArrowheads="1"/>
          </p:cNvPicPr>
          <p:nvPr>
            <p:ph sz="half" idx="1"/>
          </p:nvPr>
        </p:nvPicPr>
        <p:blipFill>
          <a:blip r:embed="rId2" cstate="print"/>
          <a:srcRect/>
          <a:stretch>
            <a:fillRect/>
          </a:stretch>
        </p:blipFill>
        <p:spPr bwMode="auto">
          <a:xfrm>
            <a:off x="395537" y="1628800"/>
            <a:ext cx="2736304" cy="4150763"/>
          </a:xfrm>
          <a:prstGeom prst="rect">
            <a:avLst/>
          </a:prstGeom>
          <a:noFill/>
          <a:ln w="9525">
            <a:noFill/>
            <a:miter lim="800000"/>
            <a:headEnd/>
            <a:tailEnd/>
          </a:ln>
        </p:spPr>
      </p:pic>
      <p:pic>
        <p:nvPicPr>
          <p:cNvPr id="134147" name="Picture 3"/>
          <p:cNvPicPr>
            <a:picLocks noChangeAspect="1" noChangeArrowheads="1"/>
          </p:cNvPicPr>
          <p:nvPr/>
        </p:nvPicPr>
        <p:blipFill>
          <a:blip r:embed="rId3" cstate="print"/>
          <a:srcRect/>
          <a:stretch>
            <a:fillRect/>
          </a:stretch>
        </p:blipFill>
        <p:spPr bwMode="auto">
          <a:xfrm>
            <a:off x="179512" y="6309320"/>
            <a:ext cx="2743200" cy="238125"/>
          </a:xfrm>
          <a:prstGeom prst="rect">
            <a:avLst/>
          </a:prstGeom>
          <a:noFill/>
          <a:ln w="9525">
            <a:noFill/>
            <a:miter lim="800000"/>
            <a:headEnd/>
            <a:tailEnd/>
          </a:ln>
        </p:spPr>
      </p:pic>
      <p:pic>
        <p:nvPicPr>
          <p:cNvPr id="134148" name="Picture 4"/>
          <p:cNvPicPr>
            <a:picLocks noGrp="1" noChangeAspect="1" noChangeArrowheads="1"/>
          </p:cNvPicPr>
          <p:nvPr>
            <p:ph sz="half" idx="2"/>
          </p:nvPr>
        </p:nvPicPr>
        <p:blipFill>
          <a:blip r:embed="rId4" cstate="print"/>
          <a:srcRect/>
          <a:stretch>
            <a:fillRect/>
          </a:stretch>
        </p:blipFill>
        <p:spPr bwMode="auto">
          <a:xfrm>
            <a:off x="3563887" y="71970"/>
            <a:ext cx="5555271" cy="67860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b="1" dirty="0" smtClean="0">
                <a:latin typeface="휴먼엑스포" pitchFamily="18" charset="-127"/>
                <a:ea typeface="휴먼엑스포" pitchFamily="18" charset="-127"/>
              </a:rPr>
              <a:t>Dental erosion</a:t>
            </a:r>
            <a:endParaRPr lang="ko-KR" altLang="en-US" b="1" dirty="0">
              <a:latin typeface="휴먼엑스포" pitchFamily="18" charset="-127"/>
              <a:ea typeface="휴먼엑스포" pitchFamily="18" charset="-127"/>
            </a:endParaRPr>
          </a:p>
        </p:txBody>
      </p:sp>
      <p:sp>
        <p:nvSpPr>
          <p:cNvPr id="5" name="내용 개체 틀 4"/>
          <p:cNvSpPr>
            <a:spLocks noGrp="1"/>
          </p:cNvSpPr>
          <p:nvPr>
            <p:ph idx="1"/>
          </p:nvPr>
        </p:nvSpPr>
        <p:spPr/>
        <p:txBody>
          <a:bodyPr/>
          <a:lstStyle/>
          <a:p>
            <a:endParaRPr lang="ko-KR" altLang="en-US" dirty="0"/>
          </a:p>
        </p:txBody>
      </p:sp>
      <p:pic>
        <p:nvPicPr>
          <p:cNvPr id="6" name="Picture 10"/>
          <p:cNvPicPr preferRelativeResize="0">
            <a:picLocks noChangeArrowheads="1"/>
          </p:cNvPicPr>
          <p:nvPr/>
        </p:nvPicPr>
        <p:blipFill>
          <a:blip r:embed="rId2" cstate="print"/>
          <a:srcRect t="4158"/>
          <a:stretch>
            <a:fillRect/>
          </a:stretch>
        </p:blipFill>
        <p:spPr bwMode="auto">
          <a:xfrm>
            <a:off x="1115616" y="1628800"/>
            <a:ext cx="2665413" cy="2232025"/>
          </a:xfrm>
          <a:prstGeom prst="rect">
            <a:avLst/>
          </a:prstGeom>
          <a:noFill/>
          <a:ln w="9525">
            <a:noFill/>
            <a:miter lim="800000"/>
            <a:headEnd/>
            <a:tailEnd/>
          </a:ln>
        </p:spPr>
      </p:pic>
      <p:pic>
        <p:nvPicPr>
          <p:cNvPr id="7" name="Picture 11"/>
          <p:cNvPicPr preferRelativeResize="0">
            <a:picLocks noChangeArrowheads="1"/>
          </p:cNvPicPr>
          <p:nvPr/>
        </p:nvPicPr>
        <p:blipFill>
          <a:blip r:embed="rId3" cstate="print"/>
          <a:srcRect l="21617" t="7481" r="5080" b="9056"/>
          <a:stretch>
            <a:fillRect/>
          </a:stretch>
        </p:blipFill>
        <p:spPr bwMode="auto">
          <a:xfrm>
            <a:off x="3851920" y="1628800"/>
            <a:ext cx="2592388" cy="2232025"/>
          </a:xfrm>
          <a:prstGeom prst="rect">
            <a:avLst/>
          </a:prstGeom>
          <a:noFill/>
          <a:ln w="9525">
            <a:noFill/>
            <a:miter lim="800000"/>
            <a:headEnd/>
            <a:tailEnd/>
          </a:ln>
          <a:effectLst/>
        </p:spPr>
      </p:pic>
      <p:sp>
        <p:nvSpPr>
          <p:cNvPr id="8" name="Rectangle 14"/>
          <p:cNvSpPr>
            <a:spLocks noChangeArrowheads="1"/>
          </p:cNvSpPr>
          <p:nvPr/>
        </p:nvSpPr>
        <p:spPr bwMode="auto">
          <a:xfrm>
            <a:off x="5148064" y="3933056"/>
            <a:ext cx="3708400" cy="2230437"/>
          </a:xfrm>
          <a:prstGeom prst="rect">
            <a:avLst/>
          </a:prstGeom>
          <a:solidFill>
            <a:srgbClr val="B7DBFF"/>
          </a:solidFill>
          <a:ln w="9525">
            <a:noFill/>
            <a:miter lim="800000"/>
            <a:headEnd/>
            <a:tailEnd/>
          </a:ln>
          <a:effectLst/>
        </p:spPr>
        <p:txBody>
          <a:bodyPr/>
          <a:lstStyle/>
          <a:p>
            <a:pPr marL="342900" indent="-342900">
              <a:lnSpc>
                <a:spcPct val="150000"/>
              </a:lnSpc>
              <a:spcBef>
                <a:spcPct val="20000"/>
              </a:spcBef>
              <a:buClr>
                <a:srgbClr val="003399"/>
              </a:buClr>
              <a:buSzPct val="120000"/>
              <a:buFont typeface="Arial" pitchFamily="34" charset="0"/>
              <a:buChar char="•"/>
            </a:pPr>
            <a:r>
              <a:rPr lang="en-US" altLang="ko-KR" sz="1800" dirty="0" err="1">
                <a:latin typeface="Arial" pitchFamily="34" charset="0"/>
              </a:rPr>
              <a:t>Mandibular</a:t>
            </a:r>
            <a:r>
              <a:rPr lang="en-US" altLang="ko-KR" sz="1800" dirty="0">
                <a:latin typeface="Arial" pitchFamily="34" charset="0"/>
              </a:rPr>
              <a:t> molars</a:t>
            </a:r>
          </a:p>
          <a:p>
            <a:pPr marL="342900" indent="-342900">
              <a:lnSpc>
                <a:spcPct val="150000"/>
              </a:lnSpc>
              <a:spcBef>
                <a:spcPct val="20000"/>
              </a:spcBef>
              <a:buClr>
                <a:srgbClr val="003399"/>
              </a:buClr>
              <a:buSzPct val="120000"/>
              <a:buFont typeface="Arial" pitchFamily="34" charset="0"/>
              <a:buNone/>
            </a:pPr>
            <a:r>
              <a:rPr lang="en-US" altLang="ko-KR" sz="1800" dirty="0">
                <a:latin typeface="Arial" pitchFamily="34" charset="0"/>
              </a:rPr>
              <a:t>     – TMC sites</a:t>
            </a:r>
          </a:p>
          <a:p>
            <a:pPr marL="342900" indent="-342900">
              <a:lnSpc>
                <a:spcPct val="150000"/>
              </a:lnSpc>
              <a:spcBef>
                <a:spcPct val="20000"/>
              </a:spcBef>
              <a:buClr>
                <a:srgbClr val="003399"/>
              </a:buClr>
              <a:buSzPct val="120000"/>
              <a:buFont typeface="Arial" pitchFamily="34" charset="0"/>
              <a:buChar char="•"/>
            </a:pPr>
            <a:r>
              <a:rPr lang="en-US" altLang="ko-KR" sz="1800" dirty="0">
                <a:latin typeface="Arial" pitchFamily="34" charset="0"/>
              </a:rPr>
              <a:t>Maxillary lingual surface</a:t>
            </a:r>
          </a:p>
          <a:p>
            <a:pPr marL="742950" lvl="1" indent="-285750">
              <a:lnSpc>
                <a:spcPct val="150000"/>
              </a:lnSpc>
              <a:spcBef>
                <a:spcPct val="20000"/>
              </a:spcBef>
              <a:buClr>
                <a:schemeClr val="tx1"/>
              </a:buClr>
              <a:buFont typeface="Arial" pitchFamily="34" charset="0"/>
              <a:buChar char="−"/>
            </a:pPr>
            <a:r>
              <a:rPr lang="en-US" altLang="ko-KR" sz="1800" dirty="0">
                <a:latin typeface="Arial" pitchFamily="34" charset="0"/>
              </a:rPr>
              <a:t>most severely affected site</a:t>
            </a:r>
          </a:p>
        </p:txBody>
      </p:sp>
      <p:sp>
        <p:nvSpPr>
          <p:cNvPr id="9" name="Text Box 5"/>
          <p:cNvSpPr txBox="1">
            <a:spLocks noChangeArrowheads="1"/>
          </p:cNvSpPr>
          <p:nvPr/>
        </p:nvSpPr>
        <p:spPr bwMode="auto">
          <a:xfrm>
            <a:off x="5219700" y="6548438"/>
            <a:ext cx="3924300" cy="336550"/>
          </a:xfrm>
          <a:prstGeom prst="rect">
            <a:avLst/>
          </a:prstGeom>
          <a:noFill/>
          <a:ln w="9525">
            <a:noFill/>
            <a:miter lim="800000"/>
            <a:headEnd/>
            <a:tailEnd/>
          </a:ln>
          <a:effectLst/>
        </p:spPr>
        <p:txBody>
          <a:bodyPr>
            <a:spAutoFit/>
          </a:bodyPr>
          <a:lstStyle/>
          <a:p>
            <a:pPr lvl="1" algn="r">
              <a:spcBef>
                <a:spcPct val="20000"/>
              </a:spcBef>
              <a:buClr>
                <a:schemeClr val="tx1"/>
              </a:buClr>
              <a:buFont typeface="Arial" pitchFamily="34" charset="0"/>
              <a:buNone/>
            </a:pPr>
            <a:r>
              <a:rPr lang="en-US" altLang="ko-KR" i="1" dirty="0">
                <a:solidFill>
                  <a:srgbClr val="5F5F5F"/>
                </a:solidFill>
                <a:latin typeface="Arial" pitchFamily="34" charset="0"/>
              </a:rPr>
              <a:t>Dig Liver </a:t>
            </a:r>
            <a:r>
              <a:rPr lang="en-US" altLang="ko-KR" i="1" dirty="0" err="1">
                <a:solidFill>
                  <a:srgbClr val="5F5F5F"/>
                </a:solidFill>
                <a:latin typeface="Arial" pitchFamily="34" charset="0"/>
              </a:rPr>
              <a:t>Dis</a:t>
            </a:r>
            <a:r>
              <a:rPr lang="en-US" altLang="ko-KR" i="1" dirty="0">
                <a:solidFill>
                  <a:srgbClr val="5F5F5F"/>
                </a:solidFill>
                <a:latin typeface="Arial" pitchFamily="34" charset="0"/>
              </a:rPr>
              <a:t> 2003;35</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404664"/>
            <a:ext cx="8229600" cy="1012974"/>
          </a:xfrm>
        </p:spPr>
        <p:txBody>
          <a:bodyPr>
            <a:noAutofit/>
          </a:bodyPr>
          <a:lstStyle/>
          <a:p>
            <a:r>
              <a:rPr lang="ko-KR" altLang="en-US" sz="3200" b="1" dirty="0" smtClean="0">
                <a:latin typeface="휴먼엑스포" pitchFamily="18" charset="-127"/>
                <a:ea typeface="휴먼엑스포" pitchFamily="18" charset="-127"/>
              </a:rPr>
              <a:t>후두 내시경 검사 후 다음의 소견 3가지가 </a:t>
            </a:r>
            <a:r>
              <a:rPr lang="en-US" altLang="ko-KR" sz="3200" b="1" dirty="0" smtClean="0">
                <a:latin typeface="휴먼엑스포" pitchFamily="18" charset="-127"/>
                <a:ea typeface="휴먼엑스포" pitchFamily="18" charset="-127"/>
              </a:rPr>
              <a:t/>
            </a:r>
            <a:br>
              <a:rPr lang="en-US" altLang="ko-KR" sz="3200" b="1" dirty="0" smtClean="0">
                <a:latin typeface="휴먼엑스포" pitchFamily="18" charset="-127"/>
                <a:ea typeface="휴먼엑스포" pitchFamily="18" charset="-127"/>
              </a:rPr>
            </a:br>
            <a:r>
              <a:rPr lang="ko-KR" altLang="en-US" sz="3200" b="1" dirty="0" smtClean="0">
                <a:latin typeface="휴먼엑스포" pitchFamily="18" charset="-127"/>
                <a:ea typeface="휴먼엑스포" pitchFamily="18" charset="-127"/>
              </a:rPr>
              <a:t>발견되면 보험청구가능</a:t>
            </a:r>
            <a:endParaRPr lang="ko-KR" altLang="en-US" sz="3200" dirty="0">
              <a:latin typeface="휴먼엑스포" pitchFamily="18" charset="-127"/>
              <a:ea typeface="휴먼엑스포" pitchFamily="18" charset="-127"/>
            </a:endParaRPr>
          </a:p>
        </p:txBody>
      </p:sp>
      <p:sp>
        <p:nvSpPr>
          <p:cNvPr id="3" name="내용 개체 틀 2"/>
          <p:cNvSpPr>
            <a:spLocks noGrp="1"/>
          </p:cNvSpPr>
          <p:nvPr>
            <p:ph idx="1"/>
          </p:nvPr>
        </p:nvSpPr>
        <p:spPr/>
        <p:txBody>
          <a:bodyPr/>
          <a:lstStyle/>
          <a:p>
            <a:endParaRPr lang="ko-KR" altLang="en-US" dirty="0"/>
          </a:p>
        </p:txBody>
      </p:sp>
      <p:graphicFrame>
        <p:nvGraphicFramePr>
          <p:cNvPr id="40962" name="Object 2"/>
          <p:cNvGraphicFramePr>
            <a:graphicFrameLocks noChangeAspect="1"/>
          </p:cNvGraphicFramePr>
          <p:nvPr/>
        </p:nvGraphicFramePr>
        <p:xfrm>
          <a:off x="1219200" y="1828800"/>
          <a:ext cx="6705600" cy="2971800"/>
        </p:xfrm>
        <a:graphic>
          <a:graphicData uri="http://schemas.openxmlformats.org/presentationml/2006/ole">
            <p:oleObj spid="_x0000_s40962" name="Worksheet" r:id="rId3" imgW="9911160" imgH="2891160" progId="Excel.Sheet.8">
              <p:embed/>
            </p:oleObj>
          </a:graphicData>
        </a:graphic>
      </p:graphicFrame>
      <p:graphicFrame>
        <p:nvGraphicFramePr>
          <p:cNvPr id="40963" name="Object 3"/>
          <p:cNvGraphicFramePr>
            <a:graphicFrameLocks noChangeAspect="1"/>
          </p:cNvGraphicFramePr>
          <p:nvPr/>
        </p:nvGraphicFramePr>
        <p:xfrm>
          <a:off x="1219200" y="5029200"/>
          <a:ext cx="6705600" cy="741363"/>
        </p:xfrm>
        <a:graphic>
          <a:graphicData uri="http://schemas.openxmlformats.org/presentationml/2006/ole">
            <p:oleObj spid="_x0000_s40963" name="Worksheet" r:id="rId4" imgW="10833840" imgH="911160" progId="Excel.Sheet.8">
              <p:embed/>
            </p:oleObj>
          </a:graphicData>
        </a:graphic>
      </p:graphicFrame>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7" name="Text Box 25"/>
          <p:cNvSpPr txBox="1">
            <a:spLocks noChangeArrowheads="1"/>
          </p:cNvSpPr>
          <p:nvPr/>
        </p:nvSpPr>
        <p:spPr bwMode="auto">
          <a:xfrm>
            <a:off x="3581400" y="6334780"/>
            <a:ext cx="5562600" cy="523220"/>
          </a:xfrm>
          <a:prstGeom prst="rect">
            <a:avLst/>
          </a:prstGeom>
          <a:solidFill>
            <a:schemeClr val="bg1"/>
          </a:solidFill>
          <a:ln w="9525">
            <a:noFill/>
            <a:miter lim="800000"/>
            <a:headEnd/>
            <a:tailEnd/>
          </a:ln>
          <a:effectLst/>
        </p:spPr>
        <p:txBody>
          <a:bodyPr anchor="b">
            <a:spAutoFit/>
          </a:bodyPr>
          <a:lstStyle/>
          <a:p>
            <a:r>
              <a:rPr lang="en-US" altLang="ko-KR" sz="1400" dirty="0">
                <a:ea typeface="굴림" pitchFamily="50" charset="-127"/>
              </a:rPr>
              <a:t>1. </a:t>
            </a:r>
            <a:r>
              <a:rPr lang="en-US" altLang="ko-KR" sz="1400" dirty="0" err="1">
                <a:ea typeface="굴림" pitchFamily="50" charset="-127"/>
              </a:rPr>
              <a:t>Fass</a:t>
            </a:r>
            <a:r>
              <a:rPr lang="en-US" altLang="ko-KR" sz="1400" dirty="0">
                <a:ea typeface="굴림" pitchFamily="50" charset="-127"/>
              </a:rPr>
              <a:t> R, </a:t>
            </a:r>
            <a:r>
              <a:rPr lang="en-US" altLang="ko-KR" sz="1400" dirty="0" err="1">
                <a:ea typeface="굴림" pitchFamily="50" charset="-127"/>
              </a:rPr>
              <a:t>Ofman</a:t>
            </a:r>
            <a:r>
              <a:rPr lang="en-US" altLang="ko-KR" sz="1400" dirty="0">
                <a:ea typeface="굴림" pitchFamily="50" charset="-127"/>
              </a:rPr>
              <a:t> J. Am J </a:t>
            </a:r>
            <a:r>
              <a:rPr lang="en-US" altLang="ko-KR" sz="1400" dirty="0" err="1">
                <a:ea typeface="굴림" pitchFamily="50" charset="-127"/>
              </a:rPr>
              <a:t>Gastroenterol</a:t>
            </a:r>
            <a:r>
              <a:rPr lang="en-US" altLang="ko-KR" sz="1400" dirty="0">
                <a:ea typeface="굴림" pitchFamily="50" charset="-127"/>
              </a:rPr>
              <a:t>. 2002;97:1901-1909.</a:t>
            </a:r>
          </a:p>
          <a:p>
            <a:r>
              <a:rPr lang="en-US" altLang="ko-KR" sz="1400" dirty="0">
                <a:ea typeface="굴림" pitchFamily="50" charset="-127"/>
              </a:rPr>
              <a:t>2. </a:t>
            </a:r>
            <a:r>
              <a:rPr lang="en-US" altLang="ko-KR" sz="1400" dirty="0" err="1">
                <a:ea typeface="굴림" pitchFamily="50" charset="-127"/>
              </a:rPr>
              <a:t>Vakil</a:t>
            </a:r>
            <a:r>
              <a:rPr lang="en-US" altLang="ko-KR" sz="1400" dirty="0">
                <a:ea typeface="굴림" pitchFamily="50" charset="-127"/>
              </a:rPr>
              <a:t> et al. Am J </a:t>
            </a:r>
            <a:r>
              <a:rPr lang="en-US" altLang="ko-KR" sz="1400" dirty="0" err="1">
                <a:ea typeface="굴림" pitchFamily="50" charset="-127"/>
              </a:rPr>
              <a:t>Gastroenterol</a:t>
            </a:r>
            <a:r>
              <a:rPr lang="en-US" altLang="ko-KR" sz="1400" dirty="0">
                <a:ea typeface="굴림" pitchFamily="50" charset="-127"/>
              </a:rPr>
              <a:t> 2006;101:1900-1920</a:t>
            </a:r>
          </a:p>
        </p:txBody>
      </p:sp>
      <p:pic>
        <p:nvPicPr>
          <p:cNvPr id="18442" name="Picture 10" descr="F1"/>
          <p:cNvPicPr>
            <a:picLocks noChangeAspect="1" noChangeArrowheads="1"/>
          </p:cNvPicPr>
          <p:nvPr/>
        </p:nvPicPr>
        <p:blipFill>
          <a:blip r:embed="rId3" cstate="print"/>
          <a:srcRect/>
          <a:stretch>
            <a:fillRect/>
          </a:stretch>
        </p:blipFill>
        <p:spPr bwMode="auto">
          <a:xfrm>
            <a:off x="898525" y="2382838"/>
            <a:ext cx="1550988" cy="1560512"/>
          </a:xfrm>
          <a:prstGeom prst="rect">
            <a:avLst/>
          </a:prstGeom>
          <a:noFill/>
        </p:spPr>
      </p:pic>
      <p:sp>
        <p:nvSpPr>
          <p:cNvPr id="18443" name="Text Box 11"/>
          <p:cNvSpPr txBox="1">
            <a:spLocks noChangeArrowheads="1"/>
          </p:cNvSpPr>
          <p:nvPr/>
        </p:nvSpPr>
        <p:spPr bwMode="auto">
          <a:xfrm>
            <a:off x="304800" y="4098925"/>
            <a:ext cx="3505200" cy="623888"/>
          </a:xfrm>
          <a:prstGeom prst="rect">
            <a:avLst/>
          </a:prstGeom>
          <a:noFill/>
          <a:ln w="9525">
            <a:noFill/>
            <a:miter lim="800000"/>
            <a:headEnd/>
            <a:tailEnd/>
          </a:ln>
          <a:effectLst/>
        </p:spPr>
        <p:txBody>
          <a:bodyPr>
            <a:spAutoFit/>
          </a:bodyPr>
          <a:lstStyle/>
          <a:p>
            <a:pPr>
              <a:spcBef>
                <a:spcPct val="50000"/>
              </a:spcBef>
              <a:buFontTx/>
              <a:buBlip>
                <a:blip r:embed="rId4"/>
              </a:buBlip>
            </a:pPr>
            <a:r>
              <a:rPr lang="ko-KR" altLang="en-US" sz="1400" b="1" dirty="0">
                <a:latin typeface="Tahoma" pitchFamily="34" charset="0"/>
                <a:ea typeface="굴림" pitchFamily="50" charset="-127"/>
              </a:rPr>
              <a:t>  </a:t>
            </a:r>
            <a:r>
              <a:rPr lang="en-US" altLang="ko-KR" sz="1400" b="1" dirty="0">
                <a:latin typeface="Tahoma" pitchFamily="34" charset="0"/>
                <a:ea typeface="굴림" pitchFamily="50" charset="-127"/>
              </a:rPr>
              <a:t>Atypical symptom</a:t>
            </a:r>
          </a:p>
          <a:p>
            <a:pPr>
              <a:spcBef>
                <a:spcPct val="50000"/>
              </a:spcBef>
              <a:buFontTx/>
              <a:buBlip>
                <a:blip r:embed="rId4"/>
              </a:buBlip>
            </a:pPr>
            <a:r>
              <a:rPr lang="en-US" altLang="ko-KR" sz="1400" b="1" dirty="0">
                <a:latin typeface="Tahoma" pitchFamily="34" charset="0"/>
                <a:ea typeface="굴림" pitchFamily="50" charset="-127"/>
              </a:rPr>
              <a:t>  </a:t>
            </a:r>
            <a:r>
              <a:rPr lang="en-US" altLang="ko-KR" sz="1400" b="1" dirty="0" err="1">
                <a:latin typeface="Tahoma" pitchFamily="34" charset="0"/>
                <a:ea typeface="굴림" pitchFamily="50" charset="-127"/>
              </a:rPr>
              <a:t>Extraesophageal</a:t>
            </a:r>
            <a:r>
              <a:rPr lang="en-US" altLang="ko-KR" sz="1400" b="1" dirty="0">
                <a:latin typeface="Tahoma" pitchFamily="34" charset="0"/>
                <a:ea typeface="굴림" pitchFamily="50" charset="-127"/>
              </a:rPr>
              <a:t> manifestation</a:t>
            </a:r>
          </a:p>
        </p:txBody>
      </p:sp>
      <p:pic>
        <p:nvPicPr>
          <p:cNvPr id="18444" name="Picture 12" descr="F2"/>
          <p:cNvPicPr>
            <a:picLocks noChangeAspect="1" noChangeArrowheads="1"/>
          </p:cNvPicPr>
          <p:nvPr/>
        </p:nvPicPr>
        <p:blipFill>
          <a:blip r:embed="rId5" cstate="print"/>
          <a:srcRect/>
          <a:stretch>
            <a:fillRect/>
          </a:stretch>
        </p:blipFill>
        <p:spPr bwMode="auto">
          <a:xfrm>
            <a:off x="3857625" y="2346325"/>
            <a:ext cx="1563688" cy="1573213"/>
          </a:xfrm>
          <a:prstGeom prst="rect">
            <a:avLst/>
          </a:prstGeom>
          <a:noFill/>
        </p:spPr>
      </p:pic>
      <p:sp>
        <p:nvSpPr>
          <p:cNvPr id="18445" name="Line 13"/>
          <p:cNvSpPr>
            <a:spLocks noChangeShapeType="1"/>
          </p:cNvSpPr>
          <p:nvPr/>
        </p:nvSpPr>
        <p:spPr bwMode="auto">
          <a:xfrm>
            <a:off x="4800600" y="3836988"/>
            <a:ext cx="17463" cy="490537"/>
          </a:xfrm>
          <a:prstGeom prst="line">
            <a:avLst/>
          </a:prstGeom>
          <a:noFill/>
          <a:ln w="31750">
            <a:solidFill>
              <a:schemeClr val="tx1"/>
            </a:solidFill>
            <a:round/>
            <a:headEnd/>
            <a:tailEnd type="triangle" w="med" len="med"/>
          </a:ln>
          <a:effectLst/>
        </p:spPr>
        <p:txBody>
          <a:bodyPr/>
          <a:lstStyle/>
          <a:p>
            <a:endParaRPr lang="ko-KR" altLang="en-US"/>
          </a:p>
        </p:txBody>
      </p:sp>
      <p:sp>
        <p:nvSpPr>
          <p:cNvPr id="18446" name="Text Box 14"/>
          <p:cNvSpPr txBox="1">
            <a:spLocks noChangeArrowheads="1"/>
          </p:cNvSpPr>
          <p:nvPr/>
        </p:nvSpPr>
        <p:spPr bwMode="auto">
          <a:xfrm>
            <a:off x="4049713" y="4341813"/>
            <a:ext cx="2198687" cy="752475"/>
          </a:xfrm>
          <a:prstGeom prst="rect">
            <a:avLst/>
          </a:prstGeom>
          <a:solidFill>
            <a:schemeClr val="bg1"/>
          </a:solidFill>
          <a:ln w="9525">
            <a:noFill/>
            <a:miter lim="800000"/>
            <a:headEnd/>
            <a:tailEnd/>
          </a:ln>
          <a:effectLst/>
        </p:spPr>
        <p:txBody>
          <a:bodyPr>
            <a:spAutoFit/>
          </a:bodyPr>
          <a:lstStyle/>
          <a:p>
            <a:pPr>
              <a:lnSpc>
                <a:spcPct val="70000"/>
              </a:lnSpc>
              <a:spcBef>
                <a:spcPct val="50000"/>
              </a:spcBef>
              <a:buFontTx/>
              <a:buBlip>
                <a:blip r:embed="rId4"/>
              </a:buBlip>
            </a:pPr>
            <a:r>
              <a:rPr lang="ko-KR" altLang="en-US" sz="1400" b="1">
                <a:latin typeface="Tahoma" pitchFamily="34" charset="0"/>
                <a:ea typeface="굴림" pitchFamily="50" charset="-127"/>
              </a:rPr>
              <a:t>  </a:t>
            </a:r>
            <a:r>
              <a:rPr lang="en-US" altLang="ko-KR" sz="1400" b="1">
                <a:latin typeface="Tahoma" pitchFamily="34" charset="0"/>
                <a:ea typeface="굴림" pitchFamily="50" charset="-127"/>
              </a:rPr>
              <a:t>Stricture</a:t>
            </a:r>
          </a:p>
          <a:p>
            <a:pPr>
              <a:lnSpc>
                <a:spcPct val="70000"/>
              </a:lnSpc>
              <a:spcBef>
                <a:spcPct val="50000"/>
              </a:spcBef>
              <a:buFontTx/>
              <a:buBlip>
                <a:blip r:embed="rId4"/>
              </a:buBlip>
            </a:pPr>
            <a:r>
              <a:rPr lang="en-US" altLang="ko-KR" sz="1400" b="1">
                <a:latin typeface="Tahoma" pitchFamily="34" charset="0"/>
                <a:ea typeface="굴림" pitchFamily="50" charset="-127"/>
              </a:rPr>
              <a:t>  Ulcer</a:t>
            </a:r>
          </a:p>
          <a:p>
            <a:pPr>
              <a:lnSpc>
                <a:spcPct val="70000"/>
              </a:lnSpc>
              <a:spcBef>
                <a:spcPct val="50000"/>
              </a:spcBef>
              <a:buFontTx/>
              <a:buBlip>
                <a:blip r:embed="rId4"/>
              </a:buBlip>
            </a:pPr>
            <a:r>
              <a:rPr lang="en-US" altLang="ko-KR" sz="1400" b="1">
                <a:latin typeface="Tahoma" pitchFamily="34" charset="0"/>
                <a:ea typeface="굴림" pitchFamily="50" charset="-127"/>
              </a:rPr>
              <a:t>  Bleeding</a:t>
            </a:r>
          </a:p>
        </p:txBody>
      </p:sp>
      <p:pic>
        <p:nvPicPr>
          <p:cNvPr id="18447" name="Picture 15" descr="F3"/>
          <p:cNvPicPr>
            <a:picLocks noChangeAspect="1" noChangeArrowheads="1"/>
          </p:cNvPicPr>
          <p:nvPr/>
        </p:nvPicPr>
        <p:blipFill>
          <a:blip r:embed="rId6" cstate="print"/>
          <a:srcRect/>
          <a:stretch>
            <a:fillRect/>
          </a:stretch>
        </p:blipFill>
        <p:spPr bwMode="auto">
          <a:xfrm>
            <a:off x="6751638" y="2389188"/>
            <a:ext cx="1547812" cy="1557337"/>
          </a:xfrm>
          <a:prstGeom prst="rect">
            <a:avLst/>
          </a:prstGeom>
          <a:noFill/>
        </p:spPr>
      </p:pic>
      <p:sp>
        <p:nvSpPr>
          <p:cNvPr id="18448" name="Line 16"/>
          <p:cNvSpPr>
            <a:spLocks noChangeShapeType="1"/>
          </p:cNvSpPr>
          <p:nvPr/>
        </p:nvSpPr>
        <p:spPr bwMode="auto">
          <a:xfrm>
            <a:off x="7713663" y="3863975"/>
            <a:ext cx="0" cy="530225"/>
          </a:xfrm>
          <a:prstGeom prst="line">
            <a:avLst/>
          </a:prstGeom>
          <a:noFill/>
          <a:ln w="31750">
            <a:solidFill>
              <a:schemeClr val="tx1"/>
            </a:solidFill>
            <a:round/>
            <a:headEnd/>
            <a:tailEnd type="triangle" w="med" len="med"/>
          </a:ln>
          <a:effectLst/>
        </p:spPr>
        <p:txBody>
          <a:bodyPr/>
          <a:lstStyle/>
          <a:p>
            <a:endParaRPr lang="ko-KR" altLang="en-US"/>
          </a:p>
        </p:txBody>
      </p:sp>
      <p:sp>
        <p:nvSpPr>
          <p:cNvPr id="18449" name="Text Box 17"/>
          <p:cNvSpPr txBox="1">
            <a:spLocks noChangeArrowheads="1"/>
          </p:cNvSpPr>
          <p:nvPr/>
        </p:nvSpPr>
        <p:spPr bwMode="auto">
          <a:xfrm>
            <a:off x="6721475" y="4375150"/>
            <a:ext cx="1965325" cy="304800"/>
          </a:xfrm>
          <a:prstGeom prst="rect">
            <a:avLst/>
          </a:prstGeom>
          <a:solidFill>
            <a:schemeClr val="bg1"/>
          </a:solidFill>
          <a:ln w="9525">
            <a:noFill/>
            <a:miter lim="800000"/>
            <a:headEnd/>
            <a:tailEnd/>
          </a:ln>
          <a:effectLst/>
        </p:spPr>
        <p:txBody>
          <a:bodyPr>
            <a:spAutoFit/>
          </a:bodyPr>
          <a:lstStyle/>
          <a:p>
            <a:pPr>
              <a:spcBef>
                <a:spcPct val="50000"/>
              </a:spcBef>
              <a:buFontTx/>
              <a:buBlip>
                <a:blip r:embed="rId4"/>
              </a:buBlip>
            </a:pPr>
            <a:r>
              <a:rPr lang="ko-KR" altLang="en-US" sz="1400" b="1">
                <a:latin typeface="Tahoma" pitchFamily="34" charset="0"/>
                <a:ea typeface="굴림" pitchFamily="50" charset="-127"/>
              </a:rPr>
              <a:t>  </a:t>
            </a:r>
            <a:r>
              <a:rPr lang="en-US" altLang="ko-KR" sz="1400" b="1">
                <a:latin typeface="Tahoma" pitchFamily="34" charset="0"/>
                <a:ea typeface="굴림" pitchFamily="50" charset="-127"/>
              </a:rPr>
              <a:t>Adenocarcinoma</a:t>
            </a:r>
          </a:p>
        </p:txBody>
      </p:sp>
      <p:sp>
        <p:nvSpPr>
          <p:cNvPr id="18450" name="Text Box 18"/>
          <p:cNvSpPr txBox="1">
            <a:spLocks noChangeArrowheads="1"/>
          </p:cNvSpPr>
          <p:nvPr/>
        </p:nvSpPr>
        <p:spPr bwMode="auto">
          <a:xfrm>
            <a:off x="381000" y="1600200"/>
            <a:ext cx="7467600" cy="457200"/>
          </a:xfrm>
          <a:prstGeom prst="rect">
            <a:avLst/>
          </a:prstGeom>
          <a:noFill/>
          <a:ln w="9525">
            <a:noFill/>
            <a:miter lim="800000"/>
            <a:headEnd/>
            <a:tailEnd/>
          </a:ln>
          <a:effectLst/>
        </p:spPr>
        <p:txBody>
          <a:bodyPr>
            <a:spAutoFit/>
          </a:bodyPr>
          <a:lstStyle/>
          <a:p>
            <a:pPr latinLnBrk="1">
              <a:buFontTx/>
              <a:buChar char="•"/>
            </a:pPr>
            <a:r>
              <a:rPr kumimoji="1" lang="ko-KR" altLang="en-US" b="1">
                <a:solidFill>
                  <a:schemeClr val="accent2"/>
                </a:solidFill>
                <a:latin typeface="Tahoma" pitchFamily="34" charset="0"/>
                <a:ea typeface="굴림" pitchFamily="50" charset="-127"/>
              </a:rPr>
              <a:t> </a:t>
            </a:r>
            <a:r>
              <a:rPr kumimoji="1" lang="en-US" altLang="ko-KR" b="1">
                <a:solidFill>
                  <a:srgbClr val="0000FF"/>
                </a:solidFill>
                <a:latin typeface="Tahoma" pitchFamily="34" charset="0"/>
                <a:ea typeface="굴림" pitchFamily="50" charset="-127"/>
              </a:rPr>
              <a:t>GERD </a:t>
            </a:r>
            <a:r>
              <a:rPr kumimoji="1" lang="ko-KR" altLang="en-US" b="1">
                <a:solidFill>
                  <a:srgbClr val="0000FF"/>
                </a:solidFill>
                <a:latin typeface="Tahoma" pitchFamily="34" charset="0"/>
                <a:ea typeface="굴림" pitchFamily="50" charset="-127"/>
              </a:rPr>
              <a:t>: </a:t>
            </a:r>
            <a:r>
              <a:rPr kumimoji="1" lang="ko-KR" altLang="en-US" b="1">
                <a:solidFill>
                  <a:srgbClr val="FF0000"/>
                </a:solidFill>
                <a:latin typeface="Tahoma" pitchFamily="34" charset="0"/>
                <a:ea typeface="굴림" pitchFamily="50" charset="-127"/>
              </a:rPr>
              <a:t>각각 3개의 서로 다른 질환으로 구성</a:t>
            </a:r>
            <a:r>
              <a:rPr kumimoji="1" lang="en-US" altLang="ko-KR" sz="1800" b="1" baseline="50000">
                <a:solidFill>
                  <a:srgbClr val="0000FF"/>
                </a:solidFill>
                <a:latin typeface="Tahoma" pitchFamily="34" charset="0"/>
                <a:ea typeface="굴림" pitchFamily="50" charset="-127"/>
              </a:rPr>
              <a:t>1</a:t>
            </a:r>
            <a:r>
              <a:rPr kumimoji="1" lang="ko-KR" altLang="en-US" b="1">
                <a:solidFill>
                  <a:schemeClr val="accent2"/>
                </a:solidFill>
                <a:latin typeface="Tahoma" pitchFamily="34" charset="0"/>
                <a:ea typeface="굴림" pitchFamily="50" charset="-127"/>
              </a:rPr>
              <a:t> </a:t>
            </a:r>
            <a:r>
              <a:rPr kumimoji="1" lang="ko-KR" altLang="en-US" b="1" u="sng">
                <a:solidFill>
                  <a:schemeClr val="accent2"/>
                </a:solidFill>
                <a:latin typeface="Tahoma" pitchFamily="34" charset="0"/>
                <a:ea typeface="굴림" pitchFamily="50" charset="-127"/>
              </a:rPr>
              <a:t> </a:t>
            </a:r>
            <a:endParaRPr kumimoji="1" lang="en-US" altLang="ko-KR" b="1" u="sng">
              <a:solidFill>
                <a:schemeClr val="accent2"/>
              </a:solidFill>
              <a:latin typeface="Tahoma" pitchFamily="34" charset="0"/>
              <a:ea typeface="굴림" pitchFamily="50" charset="-127"/>
            </a:endParaRPr>
          </a:p>
        </p:txBody>
      </p:sp>
      <p:sp>
        <p:nvSpPr>
          <p:cNvPr id="18451" name="Text Box 19"/>
          <p:cNvSpPr txBox="1">
            <a:spLocks noChangeArrowheads="1"/>
          </p:cNvSpPr>
          <p:nvPr/>
        </p:nvSpPr>
        <p:spPr bwMode="auto">
          <a:xfrm>
            <a:off x="2057400" y="2574925"/>
            <a:ext cx="693738" cy="304800"/>
          </a:xfrm>
          <a:prstGeom prst="rect">
            <a:avLst/>
          </a:prstGeom>
          <a:noFill/>
          <a:ln w="9525">
            <a:noFill/>
            <a:miter lim="800000"/>
            <a:headEnd/>
            <a:tailEnd/>
          </a:ln>
          <a:effectLst/>
        </p:spPr>
        <p:txBody>
          <a:bodyPr wrap="none">
            <a:spAutoFit/>
          </a:bodyPr>
          <a:lstStyle/>
          <a:p>
            <a:pPr latinLnBrk="1"/>
            <a:r>
              <a:rPr kumimoji="1" lang="en-US" altLang="ko-KR" sz="1400" b="1">
                <a:latin typeface="Tahoma" pitchFamily="34" charset="0"/>
                <a:ea typeface="굴림" pitchFamily="50" charset="-127"/>
              </a:rPr>
              <a:t>NERD</a:t>
            </a:r>
          </a:p>
        </p:txBody>
      </p:sp>
      <p:sp>
        <p:nvSpPr>
          <p:cNvPr id="18452" name="Text Box 20"/>
          <p:cNvSpPr txBox="1">
            <a:spLocks noChangeArrowheads="1"/>
          </p:cNvSpPr>
          <p:nvPr/>
        </p:nvSpPr>
        <p:spPr bwMode="auto">
          <a:xfrm>
            <a:off x="4419600" y="2362200"/>
            <a:ext cx="2286000" cy="517525"/>
          </a:xfrm>
          <a:prstGeom prst="rect">
            <a:avLst/>
          </a:prstGeom>
          <a:noFill/>
          <a:ln w="9525">
            <a:noFill/>
            <a:miter lim="800000"/>
            <a:headEnd/>
            <a:tailEnd/>
          </a:ln>
          <a:effectLst/>
        </p:spPr>
        <p:txBody>
          <a:bodyPr>
            <a:spAutoFit/>
          </a:bodyPr>
          <a:lstStyle/>
          <a:p>
            <a:pPr algn="ctr" latinLnBrk="1"/>
            <a:r>
              <a:rPr kumimoji="1" lang="en-US" altLang="ko-KR" sz="1400" b="1">
                <a:latin typeface="Tahoma" pitchFamily="34" charset="0"/>
                <a:ea typeface="굴림" pitchFamily="50" charset="-127"/>
              </a:rPr>
              <a:t>Erosive  </a:t>
            </a:r>
          </a:p>
          <a:p>
            <a:pPr algn="ctr" latinLnBrk="1"/>
            <a:r>
              <a:rPr kumimoji="1" lang="en-US" altLang="ko-KR" sz="1400" b="1">
                <a:latin typeface="Tahoma" pitchFamily="34" charset="0"/>
                <a:ea typeface="굴림" pitchFamily="50" charset="-127"/>
              </a:rPr>
              <a:t>Esophagitis</a:t>
            </a:r>
          </a:p>
        </p:txBody>
      </p:sp>
      <p:sp>
        <p:nvSpPr>
          <p:cNvPr id="18453" name="Line 21"/>
          <p:cNvSpPr>
            <a:spLocks noChangeShapeType="1"/>
          </p:cNvSpPr>
          <p:nvPr/>
        </p:nvSpPr>
        <p:spPr bwMode="auto">
          <a:xfrm>
            <a:off x="2667000" y="3336925"/>
            <a:ext cx="1403350" cy="0"/>
          </a:xfrm>
          <a:prstGeom prst="line">
            <a:avLst/>
          </a:prstGeom>
          <a:noFill/>
          <a:ln w="57150">
            <a:solidFill>
              <a:schemeClr val="tx1"/>
            </a:solidFill>
            <a:round/>
            <a:headEnd/>
            <a:tailEnd type="triangle" w="med" len="med"/>
          </a:ln>
          <a:effectLst/>
        </p:spPr>
        <p:txBody>
          <a:bodyPr/>
          <a:lstStyle/>
          <a:p>
            <a:endParaRPr lang="ko-KR" altLang="en-US"/>
          </a:p>
        </p:txBody>
      </p:sp>
      <p:sp>
        <p:nvSpPr>
          <p:cNvPr id="18454" name="Text Box 22"/>
          <p:cNvSpPr txBox="1">
            <a:spLocks noChangeArrowheads="1"/>
          </p:cNvSpPr>
          <p:nvPr/>
        </p:nvSpPr>
        <p:spPr bwMode="auto">
          <a:xfrm>
            <a:off x="2819400" y="2847975"/>
            <a:ext cx="842963" cy="336550"/>
          </a:xfrm>
          <a:prstGeom prst="rect">
            <a:avLst/>
          </a:prstGeom>
          <a:noFill/>
          <a:ln w="9525">
            <a:noFill/>
            <a:miter lim="800000"/>
            <a:headEnd/>
            <a:tailEnd/>
          </a:ln>
          <a:effectLst/>
        </p:spPr>
        <p:txBody>
          <a:bodyPr wrap="none">
            <a:spAutoFit/>
          </a:bodyPr>
          <a:lstStyle/>
          <a:p>
            <a:pPr algn="ctr" latinLnBrk="1"/>
            <a:r>
              <a:rPr kumimoji="1" lang="en-US" altLang="ko-KR" sz="1600" b="1">
                <a:solidFill>
                  <a:srgbClr val="FF0000"/>
                </a:solidFill>
                <a:latin typeface="Tahoma" pitchFamily="34" charset="0"/>
                <a:ea typeface="굴림" pitchFamily="50" charset="-127"/>
              </a:rPr>
              <a:t>Little*</a:t>
            </a:r>
          </a:p>
        </p:txBody>
      </p:sp>
      <p:sp>
        <p:nvSpPr>
          <p:cNvPr id="18455" name="Line 23"/>
          <p:cNvSpPr>
            <a:spLocks noChangeShapeType="1"/>
          </p:cNvSpPr>
          <p:nvPr/>
        </p:nvSpPr>
        <p:spPr bwMode="auto">
          <a:xfrm>
            <a:off x="5732463" y="3271838"/>
            <a:ext cx="1403350" cy="0"/>
          </a:xfrm>
          <a:prstGeom prst="line">
            <a:avLst/>
          </a:prstGeom>
          <a:noFill/>
          <a:ln w="57150">
            <a:solidFill>
              <a:schemeClr val="tx1"/>
            </a:solidFill>
            <a:round/>
            <a:headEnd/>
            <a:tailEnd type="triangle" w="med" len="med"/>
          </a:ln>
          <a:effectLst/>
        </p:spPr>
        <p:txBody>
          <a:bodyPr/>
          <a:lstStyle/>
          <a:p>
            <a:endParaRPr lang="ko-KR" altLang="en-US"/>
          </a:p>
        </p:txBody>
      </p:sp>
      <p:sp>
        <p:nvSpPr>
          <p:cNvPr id="18456" name="Text Box 24"/>
          <p:cNvSpPr txBox="1">
            <a:spLocks noChangeArrowheads="1"/>
          </p:cNvSpPr>
          <p:nvPr/>
        </p:nvSpPr>
        <p:spPr bwMode="auto">
          <a:xfrm>
            <a:off x="5999163" y="2847975"/>
            <a:ext cx="717550" cy="336550"/>
          </a:xfrm>
          <a:prstGeom prst="rect">
            <a:avLst/>
          </a:prstGeom>
          <a:noFill/>
          <a:ln w="9525">
            <a:noFill/>
            <a:miter lim="800000"/>
            <a:headEnd/>
            <a:tailEnd/>
          </a:ln>
          <a:effectLst/>
        </p:spPr>
        <p:txBody>
          <a:bodyPr wrap="none">
            <a:spAutoFit/>
          </a:bodyPr>
          <a:lstStyle/>
          <a:p>
            <a:pPr algn="ctr" latinLnBrk="1"/>
            <a:r>
              <a:rPr kumimoji="1" lang="en-US" altLang="ko-KR" sz="1600" b="1">
                <a:solidFill>
                  <a:srgbClr val="FF0000"/>
                </a:solidFill>
                <a:latin typeface="Tahoma" pitchFamily="34" charset="0"/>
                <a:ea typeface="굴림" pitchFamily="50" charset="-127"/>
              </a:rPr>
              <a:t>None</a:t>
            </a:r>
          </a:p>
        </p:txBody>
      </p:sp>
      <p:sp>
        <p:nvSpPr>
          <p:cNvPr id="18458" name="Text Box 26"/>
          <p:cNvSpPr txBox="1">
            <a:spLocks noChangeArrowheads="1"/>
          </p:cNvSpPr>
          <p:nvPr/>
        </p:nvSpPr>
        <p:spPr bwMode="auto">
          <a:xfrm>
            <a:off x="7158038" y="2209800"/>
            <a:ext cx="2290762" cy="730250"/>
          </a:xfrm>
          <a:prstGeom prst="rect">
            <a:avLst/>
          </a:prstGeom>
          <a:noFill/>
          <a:ln w="9525">
            <a:noFill/>
            <a:miter lim="800000"/>
            <a:headEnd/>
            <a:tailEnd/>
          </a:ln>
          <a:effectLst/>
        </p:spPr>
        <p:txBody>
          <a:bodyPr>
            <a:spAutoFit/>
          </a:bodyPr>
          <a:lstStyle/>
          <a:p>
            <a:pPr algn="ctr" latinLnBrk="1"/>
            <a:r>
              <a:rPr kumimoji="1" lang="en-US" altLang="ko-KR" sz="1400" b="1">
                <a:latin typeface="Tahoma" pitchFamily="34" charset="0"/>
                <a:ea typeface="굴림" pitchFamily="50" charset="-127"/>
              </a:rPr>
              <a:t>Stricture,</a:t>
            </a:r>
          </a:p>
          <a:p>
            <a:pPr algn="ctr" latinLnBrk="1"/>
            <a:r>
              <a:rPr kumimoji="1" lang="en-US" altLang="ko-KR" sz="1400" b="1">
                <a:latin typeface="Tahoma" pitchFamily="34" charset="0"/>
                <a:ea typeface="굴림" pitchFamily="50" charset="-127"/>
              </a:rPr>
              <a:t>Barrett’s</a:t>
            </a:r>
          </a:p>
          <a:p>
            <a:pPr algn="ctr" latinLnBrk="1"/>
            <a:r>
              <a:rPr kumimoji="1" lang="en-US" altLang="ko-KR" sz="1400" b="1">
                <a:latin typeface="Tahoma" pitchFamily="34" charset="0"/>
                <a:ea typeface="굴림" pitchFamily="50" charset="-127"/>
              </a:rPr>
              <a:t> Esophagus</a:t>
            </a:r>
          </a:p>
        </p:txBody>
      </p:sp>
      <p:sp>
        <p:nvSpPr>
          <p:cNvPr id="18459" name="Rectangle 27"/>
          <p:cNvSpPr>
            <a:spLocks noChangeArrowheads="1"/>
          </p:cNvSpPr>
          <p:nvPr/>
        </p:nvSpPr>
        <p:spPr bwMode="auto">
          <a:xfrm>
            <a:off x="228600" y="152400"/>
            <a:ext cx="8686800" cy="1219200"/>
          </a:xfrm>
          <a:prstGeom prst="rect">
            <a:avLst/>
          </a:prstGeom>
          <a:noFill/>
          <a:ln w="9525">
            <a:noFill/>
            <a:miter lim="800000"/>
            <a:headEnd/>
            <a:tailEnd/>
          </a:ln>
          <a:effectLst/>
        </p:spPr>
        <p:txBody>
          <a:bodyPr anchor="ctr"/>
          <a:lstStyle/>
          <a:p>
            <a:pPr algn="ctr"/>
            <a:r>
              <a:rPr lang="en-US" altLang="ko-KR" sz="3600" b="1" dirty="0">
                <a:latin typeface="휴먼엑스포" pitchFamily="18" charset="-127"/>
                <a:ea typeface="휴먼엑스포" pitchFamily="18" charset="-127"/>
              </a:rPr>
              <a:t>GERD</a:t>
            </a:r>
            <a:r>
              <a:rPr lang="ko-KR" altLang="en-US" sz="3600" b="1" dirty="0">
                <a:latin typeface="휴먼엑스포" pitchFamily="18" charset="-127"/>
                <a:ea typeface="휴먼엑스포" pitchFamily="18" charset="-127"/>
              </a:rPr>
              <a:t>는 3개의 별개 질환으로 </a:t>
            </a:r>
            <a:endParaRPr lang="en-US" altLang="ko-KR" sz="3600" b="1" dirty="0" smtClean="0">
              <a:latin typeface="휴먼엑스포" pitchFamily="18" charset="-127"/>
              <a:ea typeface="휴먼엑스포" pitchFamily="18" charset="-127"/>
            </a:endParaRPr>
          </a:p>
          <a:p>
            <a:pPr algn="ctr"/>
            <a:r>
              <a:rPr lang="ko-KR" altLang="en-US" sz="3600" b="1" dirty="0" smtClean="0">
                <a:latin typeface="휴먼엑스포" pitchFamily="18" charset="-127"/>
                <a:ea typeface="휴먼엑스포" pitchFamily="18" charset="-127"/>
              </a:rPr>
              <a:t>구성 </a:t>
            </a:r>
            <a:r>
              <a:rPr lang="ko-KR" altLang="en-US" sz="3600" b="1" dirty="0">
                <a:latin typeface="휴먼엑스포" pitchFamily="18" charset="-127"/>
                <a:ea typeface="휴먼엑스포" pitchFamily="18" charset="-127"/>
              </a:rPr>
              <a:t>공통점은 </a:t>
            </a:r>
            <a:r>
              <a:rPr lang="en-US" altLang="ko-KR" sz="3600" b="1" dirty="0">
                <a:solidFill>
                  <a:srgbClr val="FF0000"/>
                </a:solidFill>
                <a:latin typeface="Tahoma" pitchFamily="34" charset="0"/>
                <a:ea typeface="굴림" pitchFamily="50" charset="-127"/>
              </a:rPr>
              <a:t>Symptom</a:t>
            </a:r>
            <a:endParaRPr lang="ko-KR" altLang="en-US" sz="3600" b="1" dirty="0">
              <a:solidFill>
                <a:srgbClr val="FF0000"/>
              </a:solidFill>
              <a:latin typeface="Tahoma" pitchFamily="34" charset="0"/>
              <a:ea typeface="굴림" pitchFamily="50" charset="-127"/>
            </a:endParaRPr>
          </a:p>
        </p:txBody>
      </p:sp>
      <p:sp>
        <p:nvSpPr>
          <p:cNvPr id="18462" name="Text Box 30"/>
          <p:cNvSpPr txBox="1">
            <a:spLocks noChangeArrowheads="1"/>
          </p:cNvSpPr>
          <p:nvPr/>
        </p:nvSpPr>
        <p:spPr bwMode="auto">
          <a:xfrm>
            <a:off x="228600" y="5257800"/>
            <a:ext cx="8763000" cy="854075"/>
          </a:xfrm>
          <a:prstGeom prst="rect">
            <a:avLst/>
          </a:prstGeom>
          <a:solidFill>
            <a:srgbClr val="FFFF00"/>
          </a:solidFill>
          <a:ln w="9525">
            <a:noFill/>
            <a:miter lim="800000"/>
            <a:headEnd/>
            <a:tailEnd/>
          </a:ln>
          <a:effectLst/>
        </p:spPr>
        <p:txBody>
          <a:bodyPr>
            <a:spAutoFit/>
          </a:bodyPr>
          <a:lstStyle/>
          <a:p>
            <a:pPr latinLnBrk="1">
              <a:buFont typeface="Wingdings" pitchFamily="2" charset="2"/>
              <a:buChar char="è"/>
            </a:pPr>
            <a:r>
              <a:rPr kumimoji="1" lang="ko-KR" altLang="en-US" sz="2500" b="1" dirty="0">
                <a:solidFill>
                  <a:srgbClr val="0000FF"/>
                </a:solidFill>
                <a:latin typeface="Tahoma" pitchFamily="34" charset="0"/>
                <a:ea typeface="굴림" pitchFamily="50" charset="-127"/>
                <a:sym typeface="Wingdings" pitchFamily="2" charset="2"/>
              </a:rPr>
              <a:t>공통점 : </a:t>
            </a:r>
            <a:r>
              <a:rPr kumimoji="1" lang="en-US" altLang="ko-KR" sz="2500" b="1" dirty="0">
                <a:solidFill>
                  <a:srgbClr val="FF0000"/>
                </a:solidFill>
                <a:latin typeface="Tahoma" pitchFamily="34" charset="0"/>
                <a:ea typeface="굴림" pitchFamily="50" charset="-127"/>
              </a:rPr>
              <a:t>a patient-centered (symptom) approach</a:t>
            </a:r>
            <a:r>
              <a:rPr kumimoji="1" lang="en-US" altLang="ko-KR" sz="2500" b="1" dirty="0">
                <a:solidFill>
                  <a:srgbClr val="0000FF"/>
                </a:solidFill>
                <a:latin typeface="Tahoma" pitchFamily="34" charset="0"/>
                <a:ea typeface="굴림" pitchFamily="50" charset="-127"/>
              </a:rPr>
              <a:t> </a:t>
            </a:r>
          </a:p>
          <a:p>
            <a:pPr latinLnBrk="1">
              <a:buFont typeface="Wingdings" pitchFamily="2" charset="2"/>
              <a:buNone/>
            </a:pPr>
            <a:r>
              <a:rPr kumimoji="1" lang="en-US" altLang="ko-KR" sz="2500" b="1" dirty="0">
                <a:solidFill>
                  <a:srgbClr val="0000FF"/>
                </a:solidFill>
                <a:latin typeface="Tahoma" pitchFamily="34" charset="0"/>
                <a:ea typeface="굴림" pitchFamily="50" charset="-127"/>
              </a:rPr>
              <a:t>                 that is </a:t>
            </a:r>
            <a:r>
              <a:rPr kumimoji="1" lang="en-US" altLang="ko-KR" sz="2500" b="1" dirty="0">
                <a:solidFill>
                  <a:srgbClr val="FF0000"/>
                </a:solidFill>
                <a:latin typeface="Tahoma" pitchFamily="34" charset="0"/>
                <a:ea typeface="굴림" pitchFamily="50" charset="-127"/>
              </a:rPr>
              <a:t>independent of endoscopic findings</a:t>
            </a:r>
            <a:r>
              <a:rPr kumimoji="1" lang="en-US" altLang="ko-KR" sz="1800" b="1" baseline="50000" dirty="0">
                <a:solidFill>
                  <a:srgbClr val="0000FF"/>
                </a:solidFill>
                <a:latin typeface="Tahoma" pitchFamily="34" charset="0"/>
                <a:ea typeface="굴림" pitchFamily="50" charset="-127"/>
              </a:rPr>
              <a:t>2</a:t>
            </a:r>
            <a:endParaRPr kumimoji="1" lang="ko-KR" altLang="en-US" sz="1800" b="1" baseline="50000" dirty="0">
              <a:solidFill>
                <a:srgbClr val="0000FF"/>
              </a:solidFill>
              <a:latin typeface="Tahoma" pitchFamily="34" charset="0"/>
              <a:ea typeface="굴림" pitchFamily="50" charset="-127"/>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152400"/>
            <a:ext cx="8686800" cy="838200"/>
          </a:xfrm>
          <a:noFill/>
          <a:ln/>
        </p:spPr>
        <p:txBody>
          <a:bodyPr>
            <a:normAutofit fontScale="90000"/>
          </a:bodyPr>
          <a:lstStyle/>
          <a:p>
            <a:pPr>
              <a:lnSpc>
                <a:spcPct val="110000"/>
              </a:lnSpc>
            </a:pPr>
            <a:r>
              <a:rPr lang="ko-KR" altLang="en-US" sz="3600" b="1" dirty="0">
                <a:latin typeface="휴먼엑스포" pitchFamily="18" charset="-127"/>
                <a:ea typeface="휴먼엑스포" pitchFamily="18" charset="-127"/>
              </a:rPr>
              <a:t>증상 (</a:t>
            </a:r>
            <a:r>
              <a:rPr lang="en-US" altLang="ko-KR" sz="3600" b="1" dirty="0">
                <a:latin typeface="휴먼엑스포" pitchFamily="18" charset="-127"/>
                <a:ea typeface="휴먼엑스포" pitchFamily="18" charset="-127"/>
              </a:rPr>
              <a:t>Heartburn)</a:t>
            </a:r>
            <a:r>
              <a:rPr lang="ko-KR" altLang="en-US" sz="3600" b="1" dirty="0">
                <a:latin typeface="휴먼엑스포" pitchFamily="18" charset="-127"/>
                <a:ea typeface="휴먼엑스포" pitchFamily="18" charset="-127"/>
              </a:rPr>
              <a:t>의 심한 정도 : 차이 없음</a:t>
            </a:r>
            <a:endParaRPr lang="en-US" altLang="ko-KR" sz="3200" b="1" dirty="0">
              <a:latin typeface="휴먼엑스포" pitchFamily="18" charset="-127"/>
              <a:ea typeface="휴먼엑스포" pitchFamily="18" charset="-127"/>
            </a:endParaRPr>
          </a:p>
        </p:txBody>
      </p:sp>
      <p:sp>
        <p:nvSpPr>
          <p:cNvPr id="22531" name="Arc 3"/>
          <p:cNvSpPr>
            <a:spLocks/>
          </p:cNvSpPr>
          <p:nvPr/>
        </p:nvSpPr>
        <p:spPr bwMode="auto">
          <a:xfrm>
            <a:off x="6121400" y="3316288"/>
            <a:ext cx="2011363" cy="1082675"/>
          </a:xfrm>
          <a:custGeom>
            <a:avLst/>
            <a:gdLst>
              <a:gd name="G0" fmla="+- 19598 0 0"/>
              <a:gd name="G1" fmla="+- 0 0 0"/>
              <a:gd name="G2" fmla="+- 21600 0 0"/>
              <a:gd name="T0" fmla="*/ 39892 w 39892"/>
              <a:gd name="T1" fmla="*/ 7397 h 21600"/>
              <a:gd name="T2" fmla="*/ 0 w 39892"/>
              <a:gd name="T3" fmla="*/ 9081 h 21600"/>
              <a:gd name="T4" fmla="*/ 19598 w 39892"/>
              <a:gd name="T5" fmla="*/ 0 h 21600"/>
            </a:gdLst>
            <a:ahLst/>
            <a:cxnLst>
              <a:cxn ang="0">
                <a:pos x="T0" y="T1"/>
              </a:cxn>
              <a:cxn ang="0">
                <a:pos x="T2" y="T3"/>
              </a:cxn>
              <a:cxn ang="0">
                <a:pos x="T4" y="T5"/>
              </a:cxn>
            </a:cxnLst>
            <a:rect l="0" t="0" r="r" b="b"/>
            <a:pathLst>
              <a:path w="39892" h="21600" fill="none" extrusionOk="0">
                <a:moveTo>
                  <a:pt x="39891" y="7396"/>
                </a:moveTo>
                <a:cubicBezTo>
                  <a:pt x="36783" y="15925"/>
                  <a:pt x="28674" y="21599"/>
                  <a:pt x="19598" y="21600"/>
                </a:cubicBezTo>
                <a:cubicBezTo>
                  <a:pt x="11184" y="21600"/>
                  <a:pt x="3536" y="16714"/>
                  <a:pt x="-1" y="9081"/>
                </a:cubicBezTo>
              </a:path>
              <a:path w="39892" h="21600" stroke="0" extrusionOk="0">
                <a:moveTo>
                  <a:pt x="39891" y="7396"/>
                </a:moveTo>
                <a:cubicBezTo>
                  <a:pt x="36783" y="15925"/>
                  <a:pt x="28674" y="21599"/>
                  <a:pt x="19598" y="21600"/>
                </a:cubicBezTo>
                <a:cubicBezTo>
                  <a:pt x="11184" y="21600"/>
                  <a:pt x="3536" y="16714"/>
                  <a:pt x="-1" y="9081"/>
                </a:cubicBezTo>
                <a:lnTo>
                  <a:pt x="19598" y="0"/>
                </a:lnTo>
                <a:close/>
              </a:path>
            </a:pathLst>
          </a:custGeom>
          <a:solidFill>
            <a:srgbClr val="FF6600"/>
          </a:solidFill>
          <a:ln w="6350">
            <a:noFill/>
            <a:round/>
            <a:headEnd/>
            <a:tailEnd/>
          </a:ln>
        </p:spPr>
        <p:txBody>
          <a:bodyPr/>
          <a:lstStyle/>
          <a:p>
            <a:endParaRPr lang="ko-KR" altLang="en-US"/>
          </a:p>
        </p:txBody>
      </p:sp>
      <p:sp>
        <p:nvSpPr>
          <p:cNvPr id="22532" name="Arc 4"/>
          <p:cNvSpPr>
            <a:spLocks/>
          </p:cNvSpPr>
          <p:nvPr/>
        </p:nvSpPr>
        <p:spPr bwMode="auto">
          <a:xfrm>
            <a:off x="6022975" y="3316288"/>
            <a:ext cx="1085850" cy="455612"/>
          </a:xfrm>
          <a:custGeom>
            <a:avLst/>
            <a:gdLst>
              <a:gd name="G0" fmla="+- 21524 0 0"/>
              <a:gd name="G1" fmla="+- 0 0 0"/>
              <a:gd name="G2" fmla="+- 21600 0 0"/>
              <a:gd name="T0" fmla="*/ 1926 w 21524"/>
              <a:gd name="T1" fmla="*/ 9081 h 9081"/>
              <a:gd name="T2" fmla="*/ 0 w 21524"/>
              <a:gd name="T3" fmla="*/ 1809 h 9081"/>
              <a:gd name="T4" fmla="*/ 21524 w 21524"/>
              <a:gd name="T5" fmla="*/ 0 h 9081"/>
            </a:gdLst>
            <a:ahLst/>
            <a:cxnLst>
              <a:cxn ang="0">
                <a:pos x="T0" y="T1"/>
              </a:cxn>
              <a:cxn ang="0">
                <a:pos x="T2" y="T3"/>
              </a:cxn>
              <a:cxn ang="0">
                <a:pos x="T4" y="T5"/>
              </a:cxn>
            </a:cxnLst>
            <a:rect l="0" t="0" r="r" b="b"/>
            <a:pathLst>
              <a:path w="21524" h="9081" fill="none" extrusionOk="0">
                <a:moveTo>
                  <a:pt x="1925" y="9081"/>
                </a:moveTo>
                <a:cubicBezTo>
                  <a:pt x="863" y="6788"/>
                  <a:pt x="211" y="4327"/>
                  <a:pt x="-1" y="1809"/>
                </a:cubicBezTo>
              </a:path>
              <a:path w="21524" h="9081" stroke="0" extrusionOk="0">
                <a:moveTo>
                  <a:pt x="1925" y="9081"/>
                </a:moveTo>
                <a:cubicBezTo>
                  <a:pt x="863" y="6788"/>
                  <a:pt x="211" y="4327"/>
                  <a:pt x="-1" y="1809"/>
                </a:cubicBezTo>
                <a:lnTo>
                  <a:pt x="21524" y="0"/>
                </a:lnTo>
                <a:close/>
              </a:path>
            </a:pathLst>
          </a:custGeom>
          <a:solidFill>
            <a:srgbClr val="FF0000"/>
          </a:solidFill>
          <a:ln w="6350">
            <a:noFill/>
            <a:round/>
            <a:headEnd/>
            <a:tailEnd/>
          </a:ln>
        </p:spPr>
        <p:txBody>
          <a:bodyPr/>
          <a:lstStyle/>
          <a:p>
            <a:endParaRPr lang="ko-KR" altLang="en-US"/>
          </a:p>
        </p:txBody>
      </p:sp>
      <p:sp>
        <p:nvSpPr>
          <p:cNvPr id="22533" name="Arc 5"/>
          <p:cNvSpPr>
            <a:spLocks/>
          </p:cNvSpPr>
          <p:nvPr/>
        </p:nvSpPr>
        <p:spPr bwMode="auto">
          <a:xfrm>
            <a:off x="6019800" y="2233613"/>
            <a:ext cx="2178050" cy="1454150"/>
          </a:xfrm>
          <a:custGeom>
            <a:avLst/>
            <a:gdLst>
              <a:gd name="G0" fmla="+- 21600 0 0"/>
              <a:gd name="G1" fmla="+- 21600 0 0"/>
              <a:gd name="G2" fmla="+- 21600 0 0"/>
              <a:gd name="T0" fmla="*/ 76 w 43200"/>
              <a:gd name="T1" fmla="*/ 23409 h 28997"/>
              <a:gd name="T2" fmla="*/ 41894 w 43200"/>
              <a:gd name="T3" fmla="*/ 28997 h 28997"/>
              <a:gd name="T4" fmla="*/ 21600 w 43200"/>
              <a:gd name="T5" fmla="*/ 21600 h 28997"/>
            </a:gdLst>
            <a:ahLst/>
            <a:cxnLst>
              <a:cxn ang="0">
                <a:pos x="T0" y="T1"/>
              </a:cxn>
              <a:cxn ang="0">
                <a:pos x="T2" y="T3"/>
              </a:cxn>
              <a:cxn ang="0">
                <a:pos x="T4" y="T5"/>
              </a:cxn>
            </a:cxnLst>
            <a:rect l="0" t="0" r="r" b="b"/>
            <a:pathLst>
              <a:path w="43200" h="28997" fill="none" extrusionOk="0">
                <a:moveTo>
                  <a:pt x="75" y="23409"/>
                </a:moveTo>
                <a:cubicBezTo>
                  <a:pt x="25" y="22807"/>
                  <a:pt x="0" y="22203"/>
                  <a:pt x="0" y="21600"/>
                </a:cubicBezTo>
                <a:cubicBezTo>
                  <a:pt x="0" y="9670"/>
                  <a:pt x="9670" y="0"/>
                  <a:pt x="21600" y="0"/>
                </a:cubicBezTo>
                <a:cubicBezTo>
                  <a:pt x="33529" y="0"/>
                  <a:pt x="43200" y="9670"/>
                  <a:pt x="43200" y="21600"/>
                </a:cubicBezTo>
                <a:cubicBezTo>
                  <a:pt x="43200" y="24123"/>
                  <a:pt x="42757" y="26626"/>
                  <a:pt x="41893" y="28996"/>
                </a:cubicBezTo>
              </a:path>
              <a:path w="43200" h="28997" stroke="0" extrusionOk="0">
                <a:moveTo>
                  <a:pt x="75" y="23409"/>
                </a:moveTo>
                <a:cubicBezTo>
                  <a:pt x="25" y="22807"/>
                  <a:pt x="0" y="22203"/>
                  <a:pt x="0" y="21600"/>
                </a:cubicBezTo>
                <a:cubicBezTo>
                  <a:pt x="0" y="9670"/>
                  <a:pt x="9670" y="0"/>
                  <a:pt x="21600" y="0"/>
                </a:cubicBezTo>
                <a:cubicBezTo>
                  <a:pt x="33529" y="0"/>
                  <a:pt x="43200" y="9670"/>
                  <a:pt x="43200" y="21600"/>
                </a:cubicBezTo>
                <a:cubicBezTo>
                  <a:pt x="43200" y="24123"/>
                  <a:pt x="42757" y="26626"/>
                  <a:pt x="41893" y="28996"/>
                </a:cubicBezTo>
                <a:lnTo>
                  <a:pt x="21600" y="21600"/>
                </a:lnTo>
                <a:close/>
              </a:path>
            </a:pathLst>
          </a:custGeom>
          <a:solidFill>
            <a:srgbClr val="FFFF66"/>
          </a:solidFill>
          <a:ln w="6350">
            <a:noFill/>
            <a:round/>
            <a:headEnd/>
            <a:tailEnd/>
          </a:ln>
        </p:spPr>
        <p:txBody>
          <a:bodyPr/>
          <a:lstStyle/>
          <a:p>
            <a:endParaRPr lang="ko-KR" altLang="en-US"/>
          </a:p>
        </p:txBody>
      </p:sp>
      <p:sp>
        <p:nvSpPr>
          <p:cNvPr id="22534" name="Rectangle 6"/>
          <p:cNvSpPr>
            <a:spLocks noChangeArrowheads="1"/>
          </p:cNvSpPr>
          <p:nvPr/>
        </p:nvSpPr>
        <p:spPr bwMode="auto">
          <a:xfrm>
            <a:off x="4515272" y="6048035"/>
            <a:ext cx="4628728" cy="809965"/>
          </a:xfrm>
          <a:prstGeom prst="rect">
            <a:avLst/>
          </a:prstGeom>
          <a:solidFill>
            <a:schemeClr val="bg1"/>
          </a:solidFill>
          <a:ln w="12700">
            <a:noFill/>
            <a:miter lim="800000"/>
            <a:headEnd/>
            <a:tailEnd/>
          </a:ln>
          <a:effectLst/>
        </p:spPr>
        <p:txBody>
          <a:bodyPr wrap="square" lIns="90487" tIns="44450" rIns="90487" bIns="44450">
            <a:spAutoFit/>
          </a:bodyPr>
          <a:lstStyle/>
          <a:p>
            <a:pPr eaLnBrk="0" hangingPunct="0">
              <a:lnSpc>
                <a:spcPct val="130000"/>
              </a:lnSpc>
            </a:pPr>
            <a:r>
              <a:rPr lang="fr-FR" sz="1200" dirty="0">
                <a:latin typeface="Tahoma" pitchFamily="34" charset="0"/>
              </a:rPr>
              <a:t>Carlsson R et al. Eur J Gastroenterol Hepatol. 1998;10:119-124.</a:t>
            </a:r>
          </a:p>
          <a:p>
            <a:pPr eaLnBrk="0" hangingPunct="0">
              <a:lnSpc>
                <a:spcPct val="130000"/>
              </a:lnSpc>
            </a:pPr>
            <a:r>
              <a:rPr lang="fr-FR" sz="1200" dirty="0">
                <a:latin typeface="Tahoma" pitchFamily="34" charset="0"/>
              </a:rPr>
              <a:t>Smout AJ et al. Scand J Gastroenterol. 1996;218:10-15. </a:t>
            </a:r>
          </a:p>
          <a:p>
            <a:pPr eaLnBrk="0" hangingPunct="0">
              <a:lnSpc>
                <a:spcPct val="130000"/>
              </a:lnSpc>
            </a:pPr>
            <a:r>
              <a:rPr lang="fr-FR" sz="1200" dirty="0">
                <a:latin typeface="Tahoma" pitchFamily="34" charset="0"/>
              </a:rPr>
              <a:t>Venables TL et al. Scand J Gastroenterol. 1997;32:965-973.</a:t>
            </a:r>
          </a:p>
        </p:txBody>
      </p:sp>
      <p:sp>
        <p:nvSpPr>
          <p:cNvPr id="22535" name="Freeform 7"/>
          <p:cNvSpPr>
            <a:spLocks/>
          </p:cNvSpPr>
          <p:nvPr/>
        </p:nvSpPr>
        <p:spPr bwMode="auto">
          <a:xfrm>
            <a:off x="1346200" y="3308350"/>
            <a:ext cx="2022475" cy="1054100"/>
          </a:xfrm>
          <a:custGeom>
            <a:avLst/>
            <a:gdLst/>
            <a:ahLst/>
            <a:cxnLst>
              <a:cxn ang="0">
                <a:pos x="1268" y="251"/>
              </a:cxn>
              <a:cxn ang="0">
                <a:pos x="1250" y="281"/>
              </a:cxn>
              <a:cxn ang="0">
                <a:pos x="1238" y="311"/>
              </a:cxn>
              <a:cxn ang="0">
                <a:pos x="1214" y="353"/>
              </a:cxn>
              <a:cxn ang="0">
                <a:pos x="1196" y="383"/>
              </a:cxn>
              <a:cxn ang="0">
                <a:pos x="1172" y="407"/>
              </a:cxn>
              <a:cxn ang="0">
                <a:pos x="1154" y="437"/>
              </a:cxn>
              <a:cxn ang="0">
                <a:pos x="1118" y="466"/>
              </a:cxn>
              <a:cxn ang="0">
                <a:pos x="1094" y="490"/>
              </a:cxn>
              <a:cxn ang="0">
                <a:pos x="1070" y="514"/>
              </a:cxn>
              <a:cxn ang="0">
                <a:pos x="1034" y="544"/>
              </a:cxn>
              <a:cxn ang="0">
                <a:pos x="1004" y="562"/>
              </a:cxn>
              <a:cxn ang="0">
                <a:pos x="974" y="580"/>
              </a:cxn>
              <a:cxn ang="0">
                <a:pos x="944" y="598"/>
              </a:cxn>
              <a:cxn ang="0">
                <a:pos x="901" y="616"/>
              </a:cxn>
              <a:cxn ang="0">
                <a:pos x="865" y="628"/>
              </a:cxn>
              <a:cxn ang="0">
                <a:pos x="835" y="634"/>
              </a:cxn>
              <a:cxn ang="0">
                <a:pos x="787" y="646"/>
              </a:cxn>
              <a:cxn ang="0">
                <a:pos x="757" y="652"/>
              </a:cxn>
              <a:cxn ang="0">
                <a:pos x="721" y="658"/>
              </a:cxn>
              <a:cxn ang="0">
                <a:pos x="685" y="664"/>
              </a:cxn>
              <a:cxn ang="0">
                <a:pos x="637" y="664"/>
              </a:cxn>
              <a:cxn ang="0">
                <a:pos x="607" y="658"/>
              </a:cxn>
              <a:cxn ang="0">
                <a:pos x="571" y="658"/>
              </a:cxn>
              <a:cxn ang="0">
                <a:pos x="523" y="652"/>
              </a:cxn>
              <a:cxn ang="0">
                <a:pos x="493" y="640"/>
              </a:cxn>
              <a:cxn ang="0">
                <a:pos x="457" y="634"/>
              </a:cxn>
              <a:cxn ang="0">
                <a:pos x="421" y="622"/>
              </a:cxn>
              <a:cxn ang="0">
                <a:pos x="378" y="604"/>
              </a:cxn>
              <a:cxn ang="0">
                <a:pos x="348" y="592"/>
              </a:cxn>
              <a:cxn ang="0">
                <a:pos x="318" y="574"/>
              </a:cxn>
              <a:cxn ang="0">
                <a:pos x="276" y="550"/>
              </a:cxn>
              <a:cxn ang="0">
                <a:pos x="252" y="526"/>
              </a:cxn>
              <a:cxn ang="0">
                <a:pos x="222" y="508"/>
              </a:cxn>
              <a:cxn ang="0">
                <a:pos x="198" y="484"/>
              </a:cxn>
              <a:cxn ang="0">
                <a:pos x="162" y="454"/>
              </a:cxn>
              <a:cxn ang="0">
                <a:pos x="144" y="425"/>
              </a:cxn>
              <a:cxn ang="0">
                <a:pos x="120" y="401"/>
              </a:cxn>
              <a:cxn ang="0">
                <a:pos x="96" y="359"/>
              </a:cxn>
              <a:cxn ang="0">
                <a:pos x="78" y="335"/>
              </a:cxn>
              <a:cxn ang="0">
                <a:pos x="60" y="299"/>
              </a:cxn>
              <a:cxn ang="0">
                <a:pos x="42" y="269"/>
              </a:cxn>
              <a:cxn ang="0">
                <a:pos x="24" y="227"/>
              </a:cxn>
              <a:cxn ang="0">
                <a:pos x="18" y="197"/>
              </a:cxn>
              <a:cxn ang="0">
                <a:pos x="6" y="161"/>
              </a:cxn>
              <a:cxn ang="0">
                <a:pos x="649" y="0"/>
              </a:cxn>
            </a:cxnLst>
            <a:rect l="0" t="0" r="r" b="b"/>
            <a:pathLst>
              <a:path w="1274" h="664">
                <a:moveTo>
                  <a:pt x="1274" y="227"/>
                </a:moveTo>
                <a:lnTo>
                  <a:pt x="1268" y="251"/>
                </a:lnTo>
                <a:lnTo>
                  <a:pt x="1262" y="257"/>
                </a:lnTo>
                <a:lnTo>
                  <a:pt x="1250" y="281"/>
                </a:lnTo>
                <a:lnTo>
                  <a:pt x="1244" y="299"/>
                </a:lnTo>
                <a:lnTo>
                  <a:pt x="1238" y="311"/>
                </a:lnTo>
                <a:lnTo>
                  <a:pt x="1226" y="335"/>
                </a:lnTo>
                <a:lnTo>
                  <a:pt x="1214" y="353"/>
                </a:lnTo>
                <a:lnTo>
                  <a:pt x="1208" y="359"/>
                </a:lnTo>
                <a:lnTo>
                  <a:pt x="1196" y="383"/>
                </a:lnTo>
                <a:lnTo>
                  <a:pt x="1190" y="389"/>
                </a:lnTo>
                <a:lnTo>
                  <a:pt x="1172" y="407"/>
                </a:lnTo>
                <a:lnTo>
                  <a:pt x="1160" y="425"/>
                </a:lnTo>
                <a:lnTo>
                  <a:pt x="1154" y="437"/>
                </a:lnTo>
                <a:lnTo>
                  <a:pt x="1136" y="454"/>
                </a:lnTo>
                <a:lnTo>
                  <a:pt x="1118" y="466"/>
                </a:lnTo>
                <a:lnTo>
                  <a:pt x="1112" y="478"/>
                </a:lnTo>
                <a:lnTo>
                  <a:pt x="1094" y="490"/>
                </a:lnTo>
                <a:lnTo>
                  <a:pt x="1076" y="508"/>
                </a:lnTo>
                <a:lnTo>
                  <a:pt x="1070" y="514"/>
                </a:lnTo>
                <a:lnTo>
                  <a:pt x="1052" y="526"/>
                </a:lnTo>
                <a:lnTo>
                  <a:pt x="1034" y="544"/>
                </a:lnTo>
                <a:lnTo>
                  <a:pt x="1022" y="550"/>
                </a:lnTo>
                <a:lnTo>
                  <a:pt x="1004" y="562"/>
                </a:lnTo>
                <a:lnTo>
                  <a:pt x="992" y="568"/>
                </a:lnTo>
                <a:lnTo>
                  <a:pt x="974" y="580"/>
                </a:lnTo>
                <a:lnTo>
                  <a:pt x="950" y="592"/>
                </a:lnTo>
                <a:lnTo>
                  <a:pt x="944" y="598"/>
                </a:lnTo>
                <a:lnTo>
                  <a:pt x="920" y="604"/>
                </a:lnTo>
                <a:lnTo>
                  <a:pt x="901" y="616"/>
                </a:lnTo>
                <a:lnTo>
                  <a:pt x="889" y="616"/>
                </a:lnTo>
                <a:lnTo>
                  <a:pt x="865" y="628"/>
                </a:lnTo>
                <a:lnTo>
                  <a:pt x="847" y="634"/>
                </a:lnTo>
                <a:lnTo>
                  <a:pt x="835" y="634"/>
                </a:lnTo>
                <a:lnTo>
                  <a:pt x="811" y="640"/>
                </a:lnTo>
                <a:lnTo>
                  <a:pt x="787" y="646"/>
                </a:lnTo>
                <a:lnTo>
                  <a:pt x="775" y="652"/>
                </a:lnTo>
                <a:lnTo>
                  <a:pt x="757" y="652"/>
                </a:lnTo>
                <a:lnTo>
                  <a:pt x="745" y="658"/>
                </a:lnTo>
                <a:lnTo>
                  <a:pt x="721" y="658"/>
                </a:lnTo>
                <a:lnTo>
                  <a:pt x="697" y="658"/>
                </a:lnTo>
                <a:lnTo>
                  <a:pt x="685" y="664"/>
                </a:lnTo>
                <a:lnTo>
                  <a:pt x="661" y="664"/>
                </a:lnTo>
                <a:lnTo>
                  <a:pt x="637" y="664"/>
                </a:lnTo>
                <a:lnTo>
                  <a:pt x="625" y="664"/>
                </a:lnTo>
                <a:lnTo>
                  <a:pt x="607" y="658"/>
                </a:lnTo>
                <a:lnTo>
                  <a:pt x="583" y="658"/>
                </a:lnTo>
                <a:lnTo>
                  <a:pt x="571" y="658"/>
                </a:lnTo>
                <a:lnTo>
                  <a:pt x="547" y="652"/>
                </a:lnTo>
                <a:lnTo>
                  <a:pt x="523" y="652"/>
                </a:lnTo>
                <a:lnTo>
                  <a:pt x="511" y="646"/>
                </a:lnTo>
                <a:lnTo>
                  <a:pt x="493" y="640"/>
                </a:lnTo>
                <a:lnTo>
                  <a:pt x="469" y="634"/>
                </a:lnTo>
                <a:lnTo>
                  <a:pt x="457" y="634"/>
                </a:lnTo>
                <a:lnTo>
                  <a:pt x="433" y="628"/>
                </a:lnTo>
                <a:lnTo>
                  <a:pt x="421" y="622"/>
                </a:lnTo>
                <a:lnTo>
                  <a:pt x="403" y="616"/>
                </a:lnTo>
                <a:lnTo>
                  <a:pt x="378" y="604"/>
                </a:lnTo>
                <a:lnTo>
                  <a:pt x="372" y="598"/>
                </a:lnTo>
                <a:lnTo>
                  <a:pt x="348" y="592"/>
                </a:lnTo>
                <a:lnTo>
                  <a:pt x="330" y="580"/>
                </a:lnTo>
                <a:lnTo>
                  <a:pt x="318" y="574"/>
                </a:lnTo>
                <a:lnTo>
                  <a:pt x="300" y="562"/>
                </a:lnTo>
                <a:lnTo>
                  <a:pt x="276" y="550"/>
                </a:lnTo>
                <a:lnTo>
                  <a:pt x="270" y="544"/>
                </a:lnTo>
                <a:lnTo>
                  <a:pt x="252" y="526"/>
                </a:lnTo>
                <a:lnTo>
                  <a:pt x="234" y="514"/>
                </a:lnTo>
                <a:lnTo>
                  <a:pt x="222" y="508"/>
                </a:lnTo>
                <a:lnTo>
                  <a:pt x="204" y="490"/>
                </a:lnTo>
                <a:lnTo>
                  <a:pt x="198" y="484"/>
                </a:lnTo>
                <a:lnTo>
                  <a:pt x="180" y="466"/>
                </a:lnTo>
                <a:lnTo>
                  <a:pt x="162" y="454"/>
                </a:lnTo>
                <a:lnTo>
                  <a:pt x="156" y="442"/>
                </a:lnTo>
                <a:lnTo>
                  <a:pt x="144" y="425"/>
                </a:lnTo>
                <a:lnTo>
                  <a:pt x="126" y="407"/>
                </a:lnTo>
                <a:lnTo>
                  <a:pt x="120" y="401"/>
                </a:lnTo>
                <a:lnTo>
                  <a:pt x="108" y="383"/>
                </a:lnTo>
                <a:lnTo>
                  <a:pt x="96" y="359"/>
                </a:lnTo>
                <a:lnTo>
                  <a:pt x="90" y="353"/>
                </a:lnTo>
                <a:lnTo>
                  <a:pt x="78" y="335"/>
                </a:lnTo>
                <a:lnTo>
                  <a:pt x="66" y="311"/>
                </a:lnTo>
                <a:lnTo>
                  <a:pt x="60" y="299"/>
                </a:lnTo>
                <a:lnTo>
                  <a:pt x="48" y="281"/>
                </a:lnTo>
                <a:lnTo>
                  <a:pt x="42" y="269"/>
                </a:lnTo>
                <a:lnTo>
                  <a:pt x="36" y="251"/>
                </a:lnTo>
                <a:lnTo>
                  <a:pt x="24" y="227"/>
                </a:lnTo>
                <a:lnTo>
                  <a:pt x="24" y="215"/>
                </a:lnTo>
                <a:lnTo>
                  <a:pt x="18" y="197"/>
                </a:lnTo>
                <a:lnTo>
                  <a:pt x="12" y="173"/>
                </a:lnTo>
                <a:lnTo>
                  <a:pt x="6" y="161"/>
                </a:lnTo>
                <a:lnTo>
                  <a:pt x="0" y="138"/>
                </a:lnTo>
                <a:lnTo>
                  <a:pt x="649" y="0"/>
                </a:lnTo>
                <a:lnTo>
                  <a:pt x="1274" y="227"/>
                </a:lnTo>
                <a:close/>
              </a:path>
            </a:pathLst>
          </a:custGeom>
          <a:solidFill>
            <a:srgbClr val="FF6600"/>
          </a:solidFill>
          <a:ln w="9525">
            <a:noFill/>
            <a:prstDash val="solid"/>
            <a:round/>
            <a:headEnd/>
            <a:tailEnd/>
          </a:ln>
        </p:spPr>
        <p:txBody>
          <a:bodyPr/>
          <a:lstStyle/>
          <a:p>
            <a:endParaRPr lang="ko-KR" altLang="en-US"/>
          </a:p>
        </p:txBody>
      </p:sp>
      <p:sp>
        <p:nvSpPr>
          <p:cNvPr id="22536" name="Freeform 8"/>
          <p:cNvSpPr>
            <a:spLocks/>
          </p:cNvSpPr>
          <p:nvPr/>
        </p:nvSpPr>
        <p:spPr bwMode="auto">
          <a:xfrm>
            <a:off x="1327150" y="3146425"/>
            <a:ext cx="1049338" cy="381000"/>
          </a:xfrm>
          <a:custGeom>
            <a:avLst/>
            <a:gdLst/>
            <a:ahLst/>
            <a:cxnLst>
              <a:cxn ang="0">
                <a:pos x="12" y="240"/>
              </a:cxn>
              <a:cxn ang="0">
                <a:pos x="12" y="228"/>
              </a:cxn>
              <a:cxn ang="0">
                <a:pos x="6" y="210"/>
              </a:cxn>
              <a:cxn ang="0">
                <a:pos x="6" y="198"/>
              </a:cxn>
              <a:cxn ang="0">
                <a:pos x="0" y="174"/>
              </a:cxn>
              <a:cxn ang="0">
                <a:pos x="0" y="162"/>
              </a:cxn>
              <a:cxn ang="0">
                <a:pos x="0" y="150"/>
              </a:cxn>
              <a:cxn ang="0">
                <a:pos x="0" y="126"/>
              </a:cxn>
              <a:cxn ang="0">
                <a:pos x="0" y="114"/>
              </a:cxn>
              <a:cxn ang="0">
                <a:pos x="0" y="90"/>
              </a:cxn>
              <a:cxn ang="0">
                <a:pos x="0" y="78"/>
              </a:cxn>
              <a:cxn ang="0">
                <a:pos x="0" y="66"/>
              </a:cxn>
              <a:cxn ang="0">
                <a:pos x="0" y="48"/>
              </a:cxn>
              <a:cxn ang="0">
                <a:pos x="0" y="36"/>
              </a:cxn>
              <a:cxn ang="0">
                <a:pos x="6" y="12"/>
              </a:cxn>
              <a:cxn ang="0">
                <a:pos x="6" y="0"/>
              </a:cxn>
              <a:cxn ang="0">
                <a:pos x="661" y="102"/>
              </a:cxn>
              <a:cxn ang="0">
                <a:pos x="12" y="240"/>
              </a:cxn>
            </a:cxnLst>
            <a:rect l="0" t="0" r="r" b="b"/>
            <a:pathLst>
              <a:path w="661" h="240">
                <a:moveTo>
                  <a:pt x="12" y="240"/>
                </a:moveTo>
                <a:lnTo>
                  <a:pt x="12" y="228"/>
                </a:lnTo>
                <a:lnTo>
                  <a:pt x="6" y="210"/>
                </a:lnTo>
                <a:lnTo>
                  <a:pt x="6" y="198"/>
                </a:lnTo>
                <a:lnTo>
                  <a:pt x="0" y="174"/>
                </a:lnTo>
                <a:lnTo>
                  <a:pt x="0" y="162"/>
                </a:lnTo>
                <a:lnTo>
                  <a:pt x="0" y="150"/>
                </a:lnTo>
                <a:lnTo>
                  <a:pt x="0" y="126"/>
                </a:lnTo>
                <a:lnTo>
                  <a:pt x="0" y="114"/>
                </a:lnTo>
                <a:lnTo>
                  <a:pt x="0" y="90"/>
                </a:lnTo>
                <a:lnTo>
                  <a:pt x="0" y="78"/>
                </a:lnTo>
                <a:lnTo>
                  <a:pt x="0" y="66"/>
                </a:lnTo>
                <a:lnTo>
                  <a:pt x="0" y="48"/>
                </a:lnTo>
                <a:lnTo>
                  <a:pt x="0" y="36"/>
                </a:lnTo>
                <a:lnTo>
                  <a:pt x="6" y="12"/>
                </a:lnTo>
                <a:lnTo>
                  <a:pt x="6" y="0"/>
                </a:lnTo>
                <a:lnTo>
                  <a:pt x="661" y="102"/>
                </a:lnTo>
                <a:lnTo>
                  <a:pt x="12" y="240"/>
                </a:lnTo>
                <a:close/>
              </a:path>
            </a:pathLst>
          </a:custGeom>
          <a:solidFill>
            <a:srgbClr val="FF0000"/>
          </a:solidFill>
          <a:ln w="9525">
            <a:noFill/>
            <a:prstDash val="solid"/>
            <a:round/>
            <a:headEnd/>
            <a:tailEnd/>
          </a:ln>
        </p:spPr>
        <p:txBody>
          <a:bodyPr/>
          <a:lstStyle/>
          <a:p>
            <a:endParaRPr lang="ko-KR" altLang="en-US"/>
          </a:p>
        </p:txBody>
      </p:sp>
      <p:sp>
        <p:nvSpPr>
          <p:cNvPr id="22537" name="Freeform 9"/>
          <p:cNvSpPr>
            <a:spLocks/>
          </p:cNvSpPr>
          <p:nvPr/>
        </p:nvSpPr>
        <p:spPr bwMode="auto">
          <a:xfrm>
            <a:off x="1336675" y="2263775"/>
            <a:ext cx="2098675" cy="1404938"/>
          </a:xfrm>
          <a:custGeom>
            <a:avLst/>
            <a:gdLst/>
            <a:ahLst/>
            <a:cxnLst>
              <a:cxn ang="0">
                <a:pos x="6" y="533"/>
              </a:cxn>
              <a:cxn ang="0">
                <a:pos x="12" y="503"/>
              </a:cxn>
              <a:cxn ang="0">
                <a:pos x="24" y="467"/>
              </a:cxn>
              <a:cxn ang="0">
                <a:pos x="30" y="431"/>
              </a:cxn>
              <a:cxn ang="0">
                <a:pos x="48" y="389"/>
              </a:cxn>
              <a:cxn ang="0">
                <a:pos x="66" y="359"/>
              </a:cxn>
              <a:cxn ang="0">
                <a:pos x="84" y="329"/>
              </a:cxn>
              <a:cxn ang="0">
                <a:pos x="102" y="299"/>
              </a:cxn>
              <a:cxn ang="0">
                <a:pos x="126" y="263"/>
              </a:cxn>
              <a:cxn ang="0">
                <a:pos x="150" y="234"/>
              </a:cxn>
              <a:cxn ang="0">
                <a:pos x="168" y="210"/>
              </a:cxn>
              <a:cxn ang="0">
                <a:pos x="204" y="174"/>
              </a:cxn>
              <a:cxn ang="0">
                <a:pos x="228" y="156"/>
              </a:cxn>
              <a:cxn ang="0">
                <a:pos x="258" y="132"/>
              </a:cxn>
              <a:cxn ang="0">
                <a:pos x="282" y="114"/>
              </a:cxn>
              <a:cxn ang="0">
                <a:pos x="324" y="90"/>
              </a:cxn>
              <a:cxn ang="0">
                <a:pos x="354" y="72"/>
              </a:cxn>
              <a:cxn ang="0">
                <a:pos x="384" y="54"/>
              </a:cxn>
              <a:cxn ang="0">
                <a:pos x="421" y="42"/>
              </a:cxn>
              <a:cxn ang="0">
                <a:pos x="463" y="30"/>
              </a:cxn>
              <a:cxn ang="0">
                <a:pos x="499" y="18"/>
              </a:cxn>
              <a:cxn ang="0">
                <a:pos x="529" y="12"/>
              </a:cxn>
              <a:cxn ang="0">
                <a:pos x="565" y="6"/>
              </a:cxn>
              <a:cxn ang="0">
                <a:pos x="613" y="0"/>
              </a:cxn>
              <a:cxn ang="0">
                <a:pos x="643" y="0"/>
              </a:cxn>
              <a:cxn ang="0">
                <a:pos x="679" y="0"/>
              </a:cxn>
              <a:cxn ang="0">
                <a:pos x="727" y="0"/>
              </a:cxn>
              <a:cxn ang="0">
                <a:pos x="763" y="6"/>
              </a:cxn>
              <a:cxn ang="0">
                <a:pos x="793" y="12"/>
              </a:cxn>
              <a:cxn ang="0">
                <a:pos x="829" y="24"/>
              </a:cxn>
              <a:cxn ang="0">
                <a:pos x="871" y="36"/>
              </a:cxn>
              <a:cxn ang="0">
                <a:pos x="907" y="48"/>
              </a:cxn>
              <a:cxn ang="0">
                <a:pos x="938" y="60"/>
              </a:cxn>
              <a:cxn ang="0">
                <a:pos x="968" y="78"/>
              </a:cxn>
              <a:cxn ang="0">
                <a:pos x="1010" y="102"/>
              </a:cxn>
              <a:cxn ang="0">
                <a:pos x="1040" y="120"/>
              </a:cxn>
              <a:cxn ang="0">
                <a:pos x="1064" y="138"/>
              </a:cxn>
              <a:cxn ang="0">
                <a:pos x="1094" y="162"/>
              </a:cxn>
              <a:cxn ang="0">
                <a:pos x="1124" y="192"/>
              </a:cxn>
              <a:cxn ang="0">
                <a:pos x="1148" y="216"/>
              </a:cxn>
              <a:cxn ang="0">
                <a:pos x="1172" y="246"/>
              </a:cxn>
              <a:cxn ang="0">
                <a:pos x="1196" y="269"/>
              </a:cxn>
              <a:cxn ang="0">
                <a:pos x="1220" y="311"/>
              </a:cxn>
              <a:cxn ang="0">
                <a:pos x="1238" y="341"/>
              </a:cxn>
              <a:cxn ang="0">
                <a:pos x="1256" y="371"/>
              </a:cxn>
              <a:cxn ang="0">
                <a:pos x="1274" y="413"/>
              </a:cxn>
              <a:cxn ang="0">
                <a:pos x="1286" y="443"/>
              </a:cxn>
              <a:cxn ang="0">
                <a:pos x="1292" y="479"/>
              </a:cxn>
              <a:cxn ang="0">
                <a:pos x="1304" y="509"/>
              </a:cxn>
              <a:cxn ang="0">
                <a:pos x="1310" y="556"/>
              </a:cxn>
              <a:cxn ang="0">
                <a:pos x="1316" y="592"/>
              </a:cxn>
              <a:cxn ang="0">
                <a:pos x="1322" y="622"/>
              </a:cxn>
              <a:cxn ang="0">
                <a:pos x="1322" y="658"/>
              </a:cxn>
              <a:cxn ang="0">
                <a:pos x="1316" y="706"/>
              </a:cxn>
              <a:cxn ang="0">
                <a:pos x="1316" y="742"/>
              </a:cxn>
              <a:cxn ang="0">
                <a:pos x="1310" y="772"/>
              </a:cxn>
              <a:cxn ang="0">
                <a:pos x="1304" y="808"/>
              </a:cxn>
              <a:cxn ang="0">
                <a:pos x="1292" y="855"/>
              </a:cxn>
              <a:cxn ang="0">
                <a:pos x="1280" y="885"/>
              </a:cxn>
              <a:cxn ang="0">
                <a:pos x="0" y="556"/>
              </a:cxn>
            </a:cxnLst>
            <a:rect l="0" t="0" r="r" b="b"/>
            <a:pathLst>
              <a:path w="1322" h="885">
                <a:moveTo>
                  <a:pt x="0" y="556"/>
                </a:moveTo>
                <a:lnTo>
                  <a:pt x="6" y="533"/>
                </a:lnTo>
                <a:lnTo>
                  <a:pt x="6" y="521"/>
                </a:lnTo>
                <a:lnTo>
                  <a:pt x="12" y="503"/>
                </a:lnTo>
                <a:lnTo>
                  <a:pt x="18" y="479"/>
                </a:lnTo>
                <a:lnTo>
                  <a:pt x="24" y="467"/>
                </a:lnTo>
                <a:lnTo>
                  <a:pt x="30" y="443"/>
                </a:lnTo>
                <a:lnTo>
                  <a:pt x="30" y="431"/>
                </a:lnTo>
                <a:lnTo>
                  <a:pt x="42" y="413"/>
                </a:lnTo>
                <a:lnTo>
                  <a:pt x="48" y="389"/>
                </a:lnTo>
                <a:lnTo>
                  <a:pt x="54" y="383"/>
                </a:lnTo>
                <a:lnTo>
                  <a:pt x="66" y="359"/>
                </a:lnTo>
                <a:lnTo>
                  <a:pt x="78" y="341"/>
                </a:lnTo>
                <a:lnTo>
                  <a:pt x="84" y="329"/>
                </a:lnTo>
                <a:lnTo>
                  <a:pt x="96" y="311"/>
                </a:lnTo>
                <a:lnTo>
                  <a:pt x="102" y="299"/>
                </a:lnTo>
                <a:lnTo>
                  <a:pt x="114" y="281"/>
                </a:lnTo>
                <a:lnTo>
                  <a:pt x="126" y="263"/>
                </a:lnTo>
                <a:lnTo>
                  <a:pt x="132" y="252"/>
                </a:lnTo>
                <a:lnTo>
                  <a:pt x="150" y="234"/>
                </a:lnTo>
                <a:lnTo>
                  <a:pt x="162" y="216"/>
                </a:lnTo>
                <a:lnTo>
                  <a:pt x="168" y="210"/>
                </a:lnTo>
                <a:lnTo>
                  <a:pt x="186" y="192"/>
                </a:lnTo>
                <a:lnTo>
                  <a:pt x="204" y="174"/>
                </a:lnTo>
                <a:lnTo>
                  <a:pt x="210" y="168"/>
                </a:lnTo>
                <a:lnTo>
                  <a:pt x="228" y="156"/>
                </a:lnTo>
                <a:lnTo>
                  <a:pt x="240" y="144"/>
                </a:lnTo>
                <a:lnTo>
                  <a:pt x="258" y="132"/>
                </a:lnTo>
                <a:lnTo>
                  <a:pt x="276" y="120"/>
                </a:lnTo>
                <a:lnTo>
                  <a:pt x="282" y="114"/>
                </a:lnTo>
                <a:lnTo>
                  <a:pt x="306" y="102"/>
                </a:lnTo>
                <a:lnTo>
                  <a:pt x="324" y="90"/>
                </a:lnTo>
                <a:lnTo>
                  <a:pt x="336" y="84"/>
                </a:lnTo>
                <a:lnTo>
                  <a:pt x="354" y="72"/>
                </a:lnTo>
                <a:lnTo>
                  <a:pt x="378" y="60"/>
                </a:lnTo>
                <a:lnTo>
                  <a:pt x="384" y="54"/>
                </a:lnTo>
                <a:lnTo>
                  <a:pt x="409" y="48"/>
                </a:lnTo>
                <a:lnTo>
                  <a:pt x="421" y="42"/>
                </a:lnTo>
                <a:lnTo>
                  <a:pt x="439" y="36"/>
                </a:lnTo>
                <a:lnTo>
                  <a:pt x="463" y="30"/>
                </a:lnTo>
                <a:lnTo>
                  <a:pt x="475" y="24"/>
                </a:lnTo>
                <a:lnTo>
                  <a:pt x="499" y="18"/>
                </a:lnTo>
                <a:lnTo>
                  <a:pt x="517" y="12"/>
                </a:lnTo>
                <a:lnTo>
                  <a:pt x="529" y="12"/>
                </a:lnTo>
                <a:lnTo>
                  <a:pt x="553" y="6"/>
                </a:lnTo>
                <a:lnTo>
                  <a:pt x="565" y="6"/>
                </a:lnTo>
                <a:lnTo>
                  <a:pt x="589" y="0"/>
                </a:lnTo>
                <a:lnTo>
                  <a:pt x="613" y="0"/>
                </a:lnTo>
                <a:lnTo>
                  <a:pt x="619" y="0"/>
                </a:lnTo>
                <a:lnTo>
                  <a:pt x="643" y="0"/>
                </a:lnTo>
                <a:lnTo>
                  <a:pt x="667" y="0"/>
                </a:lnTo>
                <a:lnTo>
                  <a:pt x="679" y="0"/>
                </a:lnTo>
                <a:lnTo>
                  <a:pt x="703" y="0"/>
                </a:lnTo>
                <a:lnTo>
                  <a:pt x="727" y="0"/>
                </a:lnTo>
                <a:lnTo>
                  <a:pt x="739" y="6"/>
                </a:lnTo>
                <a:lnTo>
                  <a:pt x="763" y="6"/>
                </a:lnTo>
                <a:lnTo>
                  <a:pt x="769" y="6"/>
                </a:lnTo>
                <a:lnTo>
                  <a:pt x="793" y="12"/>
                </a:lnTo>
                <a:lnTo>
                  <a:pt x="817" y="18"/>
                </a:lnTo>
                <a:lnTo>
                  <a:pt x="829" y="24"/>
                </a:lnTo>
                <a:lnTo>
                  <a:pt x="853" y="30"/>
                </a:lnTo>
                <a:lnTo>
                  <a:pt x="871" y="36"/>
                </a:lnTo>
                <a:lnTo>
                  <a:pt x="883" y="36"/>
                </a:lnTo>
                <a:lnTo>
                  <a:pt x="907" y="48"/>
                </a:lnTo>
                <a:lnTo>
                  <a:pt x="913" y="54"/>
                </a:lnTo>
                <a:lnTo>
                  <a:pt x="938" y="60"/>
                </a:lnTo>
                <a:lnTo>
                  <a:pt x="956" y="72"/>
                </a:lnTo>
                <a:lnTo>
                  <a:pt x="968" y="78"/>
                </a:lnTo>
                <a:lnTo>
                  <a:pt x="992" y="90"/>
                </a:lnTo>
                <a:lnTo>
                  <a:pt x="1010" y="102"/>
                </a:lnTo>
                <a:lnTo>
                  <a:pt x="1016" y="108"/>
                </a:lnTo>
                <a:lnTo>
                  <a:pt x="1040" y="120"/>
                </a:lnTo>
                <a:lnTo>
                  <a:pt x="1058" y="132"/>
                </a:lnTo>
                <a:lnTo>
                  <a:pt x="1064" y="138"/>
                </a:lnTo>
                <a:lnTo>
                  <a:pt x="1082" y="156"/>
                </a:lnTo>
                <a:lnTo>
                  <a:pt x="1094" y="162"/>
                </a:lnTo>
                <a:lnTo>
                  <a:pt x="1112" y="174"/>
                </a:lnTo>
                <a:lnTo>
                  <a:pt x="1124" y="192"/>
                </a:lnTo>
                <a:lnTo>
                  <a:pt x="1136" y="198"/>
                </a:lnTo>
                <a:lnTo>
                  <a:pt x="1148" y="216"/>
                </a:lnTo>
                <a:lnTo>
                  <a:pt x="1166" y="234"/>
                </a:lnTo>
                <a:lnTo>
                  <a:pt x="1172" y="246"/>
                </a:lnTo>
                <a:lnTo>
                  <a:pt x="1184" y="263"/>
                </a:lnTo>
                <a:lnTo>
                  <a:pt x="1196" y="269"/>
                </a:lnTo>
                <a:lnTo>
                  <a:pt x="1208" y="287"/>
                </a:lnTo>
                <a:lnTo>
                  <a:pt x="1220" y="311"/>
                </a:lnTo>
                <a:lnTo>
                  <a:pt x="1226" y="317"/>
                </a:lnTo>
                <a:lnTo>
                  <a:pt x="1238" y="341"/>
                </a:lnTo>
                <a:lnTo>
                  <a:pt x="1250" y="359"/>
                </a:lnTo>
                <a:lnTo>
                  <a:pt x="1256" y="371"/>
                </a:lnTo>
                <a:lnTo>
                  <a:pt x="1262" y="389"/>
                </a:lnTo>
                <a:lnTo>
                  <a:pt x="1274" y="413"/>
                </a:lnTo>
                <a:lnTo>
                  <a:pt x="1274" y="425"/>
                </a:lnTo>
                <a:lnTo>
                  <a:pt x="1286" y="443"/>
                </a:lnTo>
                <a:lnTo>
                  <a:pt x="1286" y="455"/>
                </a:lnTo>
                <a:lnTo>
                  <a:pt x="1292" y="479"/>
                </a:lnTo>
                <a:lnTo>
                  <a:pt x="1298" y="503"/>
                </a:lnTo>
                <a:lnTo>
                  <a:pt x="1304" y="509"/>
                </a:lnTo>
                <a:lnTo>
                  <a:pt x="1310" y="533"/>
                </a:lnTo>
                <a:lnTo>
                  <a:pt x="1310" y="556"/>
                </a:lnTo>
                <a:lnTo>
                  <a:pt x="1316" y="568"/>
                </a:lnTo>
                <a:lnTo>
                  <a:pt x="1316" y="592"/>
                </a:lnTo>
                <a:lnTo>
                  <a:pt x="1316" y="616"/>
                </a:lnTo>
                <a:lnTo>
                  <a:pt x="1322" y="622"/>
                </a:lnTo>
                <a:lnTo>
                  <a:pt x="1322" y="646"/>
                </a:lnTo>
                <a:lnTo>
                  <a:pt x="1322" y="658"/>
                </a:lnTo>
                <a:lnTo>
                  <a:pt x="1322" y="682"/>
                </a:lnTo>
                <a:lnTo>
                  <a:pt x="1316" y="706"/>
                </a:lnTo>
                <a:lnTo>
                  <a:pt x="1316" y="718"/>
                </a:lnTo>
                <a:lnTo>
                  <a:pt x="1316" y="742"/>
                </a:lnTo>
                <a:lnTo>
                  <a:pt x="1310" y="766"/>
                </a:lnTo>
                <a:lnTo>
                  <a:pt x="1310" y="772"/>
                </a:lnTo>
                <a:lnTo>
                  <a:pt x="1304" y="796"/>
                </a:lnTo>
                <a:lnTo>
                  <a:pt x="1304" y="808"/>
                </a:lnTo>
                <a:lnTo>
                  <a:pt x="1298" y="831"/>
                </a:lnTo>
                <a:lnTo>
                  <a:pt x="1292" y="855"/>
                </a:lnTo>
                <a:lnTo>
                  <a:pt x="1286" y="861"/>
                </a:lnTo>
                <a:lnTo>
                  <a:pt x="1280" y="885"/>
                </a:lnTo>
                <a:lnTo>
                  <a:pt x="655" y="658"/>
                </a:lnTo>
                <a:lnTo>
                  <a:pt x="0" y="556"/>
                </a:lnTo>
                <a:close/>
              </a:path>
            </a:pathLst>
          </a:custGeom>
          <a:solidFill>
            <a:srgbClr val="FFFF66"/>
          </a:solidFill>
          <a:ln w="9525">
            <a:noFill/>
            <a:prstDash val="solid"/>
            <a:round/>
            <a:headEnd/>
            <a:tailEnd/>
          </a:ln>
        </p:spPr>
        <p:txBody>
          <a:bodyPr/>
          <a:lstStyle/>
          <a:p>
            <a:endParaRPr lang="ko-KR" altLang="en-US"/>
          </a:p>
        </p:txBody>
      </p:sp>
      <p:sp>
        <p:nvSpPr>
          <p:cNvPr id="22538" name="Rectangle 10"/>
          <p:cNvSpPr>
            <a:spLocks noChangeArrowheads="1"/>
          </p:cNvSpPr>
          <p:nvPr/>
        </p:nvSpPr>
        <p:spPr bwMode="auto">
          <a:xfrm>
            <a:off x="4876800" y="1447800"/>
            <a:ext cx="3498850" cy="347663"/>
          </a:xfrm>
          <a:prstGeom prst="rect">
            <a:avLst/>
          </a:prstGeom>
          <a:noFill/>
          <a:ln w="12700">
            <a:noFill/>
            <a:miter lim="800000"/>
            <a:headEnd/>
            <a:tailEnd/>
          </a:ln>
          <a:effectLst/>
        </p:spPr>
        <p:txBody>
          <a:bodyPr lIns="90487" tIns="44450" rIns="90487" bIns="44450">
            <a:spAutoFit/>
          </a:bodyPr>
          <a:lstStyle/>
          <a:p>
            <a:pPr algn="ctr" eaLnBrk="0" hangingPunct="0">
              <a:lnSpc>
                <a:spcPct val="85000"/>
              </a:lnSpc>
            </a:pPr>
            <a:r>
              <a:rPr lang="fr-FR" sz="2000" b="1">
                <a:latin typeface="Tahoma" pitchFamily="34" charset="0"/>
              </a:rPr>
              <a:t>             NERD</a:t>
            </a:r>
          </a:p>
        </p:txBody>
      </p:sp>
      <p:sp>
        <p:nvSpPr>
          <p:cNvPr id="22539" name="Rectangle 11"/>
          <p:cNvSpPr>
            <a:spLocks noChangeArrowheads="1"/>
          </p:cNvSpPr>
          <p:nvPr/>
        </p:nvSpPr>
        <p:spPr bwMode="auto">
          <a:xfrm>
            <a:off x="955675" y="1447800"/>
            <a:ext cx="2852738" cy="347663"/>
          </a:xfrm>
          <a:prstGeom prst="rect">
            <a:avLst/>
          </a:prstGeom>
          <a:noFill/>
          <a:ln w="12700">
            <a:noFill/>
            <a:miter lim="800000"/>
            <a:headEnd/>
            <a:tailEnd/>
          </a:ln>
          <a:effectLst/>
        </p:spPr>
        <p:txBody>
          <a:bodyPr lIns="90487" tIns="44450" rIns="90487" bIns="44450">
            <a:spAutoFit/>
          </a:bodyPr>
          <a:lstStyle/>
          <a:p>
            <a:pPr algn="ctr" eaLnBrk="0" hangingPunct="0">
              <a:lnSpc>
                <a:spcPct val="85000"/>
              </a:lnSpc>
            </a:pPr>
            <a:r>
              <a:rPr lang="fr-FR" sz="2000" b="1">
                <a:latin typeface="Tahoma" pitchFamily="34" charset="0"/>
              </a:rPr>
              <a:t>Erosive Esophagitis</a:t>
            </a:r>
          </a:p>
        </p:txBody>
      </p:sp>
      <p:sp>
        <p:nvSpPr>
          <p:cNvPr id="22540" name="Rectangle 12"/>
          <p:cNvSpPr>
            <a:spLocks noChangeArrowheads="1"/>
          </p:cNvSpPr>
          <p:nvPr/>
        </p:nvSpPr>
        <p:spPr bwMode="auto">
          <a:xfrm>
            <a:off x="3811588" y="2711450"/>
            <a:ext cx="1585912" cy="363538"/>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fr-FR" sz="1800" b="1">
                <a:solidFill>
                  <a:schemeClr val="bg1"/>
                </a:solidFill>
              </a:rPr>
              <a:t>     Mild</a:t>
            </a:r>
          </a:p>
        </p:txBody>
      </p:sp>
      <p:sp>
        <p:nvSpPr>
          <p:cNvPr id="22541" name="Rectangle 13"/>
          <p:cNvSpPr>
            <a:spLocks noChangeArrowheads="1"/>
          </p:cNvSpPr>
          <p:nvPr/>
        </p:nvSpPr>
        <p:spPr bwMode="auto">
          <a:xfrm>
            <a:off x="3811588" y="3146425"/>
            <a:ext cx="1814512" cy="363538"/>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fr-FR" sz="1800" b="1">
                <a:solidFill>
                  <a:schemeClr val="bg1"/>
                </a:solidFill>
              </a:rPr>
              <a:t>     Moderate</a:t>
            </a:r>
          </a:p>
        </p:txBody>
      </p:sp>
      <p:sp>
        <p:nvSpPr>
          <p:cNvPr id="22542" name="Rectangle 14"/>
          <p:cNvSpPr>
            <a:spLocks noChangeArrowheads="1"/>
          </p:cNvSpPr>
          <p:nvPr/>
        </p:nvSpPr>
        <p:spPr bwMode="auto">
          <a:xfrm>
            <a:off x="3786188" y="3563938"/>
            <a:ext cx="1585912" cy="363537"/>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fr-FR" sz="1800" b="1">
                <a:solidFill>
                  <a:schemeClr val="bg1"/>
                </a:solidFill>
              </a:rPr>
              <a:t>     Severe</a:t>
            </a:r>
          </a:p>
        </p:txBody>
      </p:sp>
      <p:sp>
        <p:nvSpPr>
          <p:cNvPr id="22543" name="Rectangle 15"/>
          <p:cNvSpPr>
            <a:spLocks noChangeArrowheads="1"/>
          </p:cNvSpPr>
          <p:nvPr/>
        </p:nvSpPr>
        <p:spPr bwMode="auto">
          <a:xfrm>
            <a:off x="3876675" y="2841625"/>
            <a:ext cx="220663" cy="165100"/>
          </a:xfrm>
          <a:prstGeom prst="rect">
            <a:avLst/>
          </a:prstGeom>
          <a:solidFill>
            <a:srgbClr val="FFFF66"/>
          </a:solidFill>
          <a:ln w="12700">
            <a:solidFill>
              <a:srgbClr val="000000"/>
            </a:solidFill>
            <a:miter lim="800000"/>
            <a:headEnd/>
            <a:tailEnd/>
          </a:ln>
          <a:effectLst/>
        </p:spPr>
        <p:txBody>
          <a:bodyPr wrap="none" anchor="ctr"/>
          <a:lstStyle/>
          <a:p>
            <a:endParaRPr lang="ko-KR" altLang="en-US"/>
          </a:p>
        </p:txBody>
      </p:sp>
      <p:sp>
        <p:nvSpPr>
          <p:cNvPr id="22544" name="Rectangle 16"/>
          <p:cNvSpPr>
            <a:spLocks noChangeArrowheads="1"/>
          </p:cNvSpPr>
          <p:nvPr/>
        </p:nvSpPr>
        <p:spPr bwMode="auto">
          <a:xfrm>
            <a:off x="3876675" y="3267075"/>
            <a:ext cx="220663" cy="165100"/>
          </a:xfrm>
          <a:prstGeom prst="rect">
            <a:avLst/>
          </a:prstGeom>
          <a:solidFill>
            <a:srgbClr val="FF6600"/>
          </a:solidFill>
          <a:ln w="12700">
            <a:solidFill>
              <a:srgbClr val="003366"/>
            </a:solidFill>
            <a:miter lim="800000"/>
            <a:headEnd/>
            <a:tailEnd/>
          </a:ln>
          <a:effectLst/>
        </p:spPr>
        <p:txBody>
          <a:bodyPr wrap="none" anchor="ctr"/>
          <a:lstStyle/>
          <a:p>
            <a:endParaRPr lang="ko-KR" altLang="en-US"/>
          </a:p>
        </p:txBody>
      </p:sp>
      <p:sp>
        <p:nvSpPr>
          <p:cNvPr id="22545" name="Rectangle 17"/>
          <p:cNvSpPr>
            <a:spLocks noChangeArrowheads="1"/>
          </p:cNvSpPr>
          <p:nvPr/>
        </p:nvSpPr>
        <p:spPr bwMode="auto">
          <a:xfrm>
            <a:off x="3876675" y="3694113"/>
            <a:ext cx="220663" cy="165100"/>
          </a:xfrm>
          <a:prstGeom prst="rect">
            <a:avLst/>
          </a:prstGeom>
          <a:solidFill>
            <a:srgbClr val="FF0000"/>
          </a:solidFill>
          <a:ln w="12700">
            <a:solidFill>
              <a:schemeClr val="bg2"/>
            </a:solidFill>
            <a:miter lim="800000"/>
            <a:headEnd/>
            <a:tailEnd/>
          </a:ln>
          <a:effectLst/>
        </p:spPr>
        <p:txBody>
          <a:bodyPr wrap="none" anchor="ctr"/>
          <a:lstStyle/>
          <a:p>
            <a:endParaRPr lang="ko-KR" altLang="en-US"/>
          </a:p>
        </p:txBody>
      </p:sp>
      <p:sp>
        <p:nvSpPr>
          <p:cNvPr id="22546" name="Rectangle 18"/>
          <p:cNvSpPr>
            <a:spLocks noChangeArrowheads="1"/>
          </p:cNvSpPr>
          <p:nvPr/>
        </p:nvSpPr>
        <p:spPr bwMode="auto">
          <a:xfrm>
            <a:off x="3810000" y="2727325"/>
            <a:ext cx="1585913" cy="363538"/>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fr-FR" sz="1800" b="1"/>
              <a:t>     Mild</a:t>
            </a:r>
          </a:p>
        </p:txBody>
      </p:sp>
      <p:sp>
        <p:nvSpPr>
          <p:cNvPr id="22547" name="Rectangle 19"/>
          <p:cNvSpPr>
            <a:spLocks noChangeArrowheads="1"/>
          </p:cNvSpPr>
          <p:nvPr/>
        </p:nvSpPr>
        <p:spPr bwMode="auto">
          <a:xfrm>
            <a:off x="3824288" y="3167063"/>
            <a:ext cx="1814512" cy="363537"/>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fr-FR" sz="1800" b="1"/>
              <a:t>     Moderate</a:t>
            </a:r>
          </a:p>
        </p:txBody>
      </p:sp>
      <p:sp>
        <p:nvSpPr>
          <p:cNvPr id="22548" name="Rectangle 20"/>
          <p:cNvSpPr>
            <a:spLocks noChangeArrowheads="1"/>
          </p:cNvSpPr>
          <p:nvPr/>
        </p:nvSpPr>
        <p:spPr bwMode="auto">
          <a:xfrm>
            <a:off x="3798888" y="3565525"/>
            <a:ext cx="1585912" cy="363538"/>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fr-FR" sz="1800" b="1"/>
              <a:t>     Severe</a:t>
            </a:r>
          </a:p>
        </p:txBody>
      </p:sp>
      <p:sp>
        <p:nvSpPr>
          <p:cNvPr id="22549" name="Text Box 21"/>
          <p:cNvSpPr txBox="1">
            <a:spLocks noChangeArrowheads="1"/>
          </p:cNvSpPr>
          <p:nvPr/>
        </p:nvSpPr>
        <p:spPr bwMode="auto">
          <a:xfrm>
            <a:off x="304800" y="4691063"/>
            <a:ext cx="8534400" cy="320675"/>
          </a:xfrm>
          <a:prstGeom prst="rect">
            <a:avLst/>
          </a:prstGeom>
          <a:noFill/>
          <a:ln w="15875">
            <a:noFill/>
            <a:miter lim="800000"/>
            <a:headEnd/>
            <a:tailEnd/>
          </a:ln>
          <a:effectLst/>
        </p:spPr>
        <p:txBody>
          <a:bodyPr>
            <a:spAutoFit/>
          </a:bodyPr>
          <a:lstStyle/>
          <a:p>
            <a:pPr algn="ctr" eaLnBrk="0" hangingPunct="0">
              <a:spcBef>
                <a:spcPct val="50000"/>
              </a:spcBef>
            </a:pPr>
            <a:r>
              <a:rPr lang="fr-FR" altLang="ko-KR" sz="1500" b="1" dirty="0">
                <a:latin typeface="Tahoma" pitchFamily="34" charset="0"/>
                <a:ea typeface="굴림" pitchFamily="50" charset="-127"/>
              </a:rPr>
              <a:t>Heartburn </a:t>
            </a:r>
            <a:r>
              <a:rPr lang="ko-KR" altLang="fr-FR" sz="1500" b="1" dirty="0">
                <a:latin typeface="Tahoma" pitchFamily="34" charset="0"/>
                <a:ea typeface="굴림" pitchFamily="50" charset="-127"/>
              </a:rPr>
              <a:t>증상의 지속 기간 </a:t>
            </a:r>
            <a:r>
              <a:rPr lang="ko-KR" altLang="fr-FR" sz="1500" b="1" dirty="0">
                <a:solidFill>
                  <a:srgbClr val="0000FF"/>
                </a:solidFill>
                <a:latin typeface="Tahoma" pitchFamily="34" charset="0"/>
                <a:ea typeface="굴림" pitchFamily="50" charset="-127"/>
              </a:rPr>
              <a:t>(</a:t>
            </a:r>
            <a:r>
              <a:rPr lang="fr-FR" altLang="ko-KR" sz="1500" b="1" dirty="0">
                <a:solidFill>
                  <a:srgbClr val="0000FF"/>
                </a:solidFill>
                <a:latin typeface="Tahoma" pitchFamily="34" charset="0"/>
                <a:ea typeface="굴림" pitchFamily="50" charset="-127"/>
              </a:rPr>
              <a:t>duration)</a:t>
            </a:r>
            <a:r>
              <a:rPr lang="ko-KR" altLang="fr-FR" sz="1500" b="1" dirty="0">
                <a:solidFill>
                  <a:srgbClr val="0000FF"/>
                </a:solidFill>
                <a:latin typeface="Tahoma" pitchFamily="34" charset="0"/>
                <a:ea typeface="굴림" pitchFamily="50" charset="-127"/>
              </a:rPr>
              <a:t>에 있어서도 두 군간 차이는 </a:t>
            </a:r>
            <a:r>
              <a:rPr lang="ko-KR" altLang="fr-FR" sz="1500" b="1" dirty="0" smtClean="0">
                <a:solidFill>
                  <a:srgbClr val="0000FF"/>
                </a:solidFill>
                <a:latin typeface="Tahoma" pitchFamily="34" charset="0"/>
                <a:ea typeface="굴림" pitchFamily="50" charset="-127"/>
              </a:rPr>
              <a:t>없</a:t>
            </a:r>
            <a:r>
              <a:rPr lang="ko-KR" altLang="en-US" sz="1500" b="1" dirty="0" smtClean="0">
                <a:solidFill>
                  <a:srgbClr val="0000FF"/>
                </a:solidFill>
                <a:latin typeface="Tahoma" pitchFamily="34" charset="0"/>
                <a:ea typeface="굴림" pitchFamily="50" charset="-127"/>
              </a:rPr>
              <a:t>음</a:t>
            </a:r>
            <a:r>
              <a:rPr lang="ko-KR" altLang="fr-FR" sz="1500" b="1" dirty="0" smtClean="0">
                <a:solidFill>
                  <a:srgbClr val="0000FF"/>
                </a:solidFill>
                <a:latin typeface="Tahoma" pitchFamily="34" charset="0"/>
                <a:ea typeface="굴림" pitchFamily="50" charset="-127"/>
              </a:rPr>
              <a:t>.</a:t>
            </a:r>
            <a:r>
              <a:rPr lang="ko-KR" altLang="fr-FR" sz="1500" b="1" dirty="0" smtClean="0">
                <a:latin typeface="Tahoma" pitchFamily="34" charset="0"/>
                <a:ea typeface="굴림" pitchFamily="50" charset="-127"/>
              </a:rPr>
              <a:t> </a:t>
            </a:r>
            <a:r>
              <a:rPr lang="fr-FR" sz="1500" b="1" dirty="0" smtClean="0">
                <a:latin typeface="Tahoma" pitchFamily="34" charset="0"/>
              </a:rPr>
              <a:t> </a:t>
            </a:r>
            <a:r>
              <a:rPr lang="fr-FR" sz="1500" b="1" dirty="0">
                <a:latin typeface="Tahoma" pitchFamily="34" charset="0"/>
              </a:rPr>
              <a:t>N = 1,532</a:t>
            </a:r>
            <a:endParaRPr lang="en-US" altLang="ko-KR" sz="1500" b="1" dirty="0">
              <a:latin typeface="Tahoma" pitchFamily="34" charset="0"/>
              <a:ea typeface="굴림" pitchFamily="50" charset="-127"/>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4213" y="260350"/>
            <a:ext cx="7772400" cy="1152426"/>
          </a:xfrm>
        </p:spPr>
        <p:txBody>
          <a:bodyPr/>
          <a:lstStyle/>
          <a:p>
            <a:r>
              <a:rPr lang="en-US" altLang="ko-KR" b="1" dirty="0">
                <a:solidFill>
                  <a:srgbClr val="002060"/>
                </a:solidFill>
                <a:effectLst/>
                <a:latin typeface="휴먼엑스포" pitchFamily="18" charset="-127"/>
                <a:ea typeface="휴먼엑스포" pitchFamily="18" charset="-127"/>
              </a:rPr>
              <a:t>Alarm Symptoms</a:t>
            </a:r>
          </a:p>
        </p:txBody>
      </p:sp>
      <p:sp>
        <p:nvSpPr>
          <p:cNvPr id="35843" name="Rectangle 3"/>
          <p:cNvSpPr>
            <a:spLocks noGrp="1" noChangeArrowheads="1"/>
          </p:cNvSpPr>
          <p:nvPr>
            <p:ph type="body" idx="1"/>
          </p:nvPr>
        </p:nvSpPr>
        <p:spPr>
          <a:xfrm>
            <a:off x="539552" y="1412776"/>
            <a:ext cx="8136904" cy="5040560"/>
          </a:xfrm>
        </p:spPr>
        <p:txBody>
          <a:bodyPr>
            <a:normAutofit/>
          </a:bodyPr>
          <a:lstStyle/>
          <a:p>
            <a:pPr>
              <a:lnSpc>
                <a:spcPct val="90000"/>
              </a:lnSpc>
            </a:pPr>
            <a:r>
              <a:rPr lang="en-US" altLang="ko-KR" sz="2400" dirty="0" smtClean="0">
                <a:latin typeface="+mj-lt"/>
                <a:ea typeface="돋움체" pitchFamily="49" charset="-127"/>
              </a:rPr>
              <a:t> Weight </a:t>
            </a:r>
            <a:r>
              <a:rPr lang="en-US" altLang="ko-KR" sz="2400" dirty="0">
                <a:latin typeface="+mj-lt"/>
                <a:ea typeface="돋움체" pitchFamily="49" charset="-127"/>
              </a:rPr>
              <a:t>loss</a:t>
            </a:r>
          </a:p>
          <a:p>
            <a:pPr>
              <a:lnSpc>
                <a:spcPct val="90000"/>
              </a:lnSpc>
            </a:pPr>
            <a:r>
              <a:rPr lang="en-US" altLang="ko-KR" sz="2400" dirty="0">
                <a:latin typeface="+mj-lt"/>
                <a:ea typeface="돋움체" pitchFamily="49" charset="-127"/>
              </a:rPr>
              <a:t> Anemia</a:t>
            </a:r>
          </a:p>
          <a:p>
            <a:pPr>
              <a:lnSpc>
                <a:spcPct val="90000"/>
              </a:lnSpc>
            </a:pPr>
            <a:r>
              <a:rPr lang="en-US" altLang="ko-KR" sz="2400" dirty="0">
                <a:latin typeface="+mj-lt"/>
                <a:ea typeface="돋움체" pitchFamily="49" charset="-127"/>
              </a:rPr>
              <a:t> </a:t>
            </a:r>
            <a:r>
              <a:rPr lang="en-US" altLang="ko-KR" sz="2400" dirty="0" err="1">
                <a:latin typeface="+mj-lt"/>
                <a:ea typeface="돋움체" pitchFamily="49" charset="-127"/>
              </a:rPr>
              <a:t>Hematemesis</a:t>
            </a:r>
            <a:endParaRPr lang="en-US" altLang="ko-KR" sz="2400" dirty="0">
              <a:latin typeface="+mj-lt"/>
              <a:ea typeface="돋움체" pitchFamily="49" charset="-127"/>
            </a:endParaRPr>
          </a:p>
          <a:p>
            <a:pPr>
              <a:lnSpc>
                <a:spcPct val="90000"/>
              </a:lnSpc>
            </a:pPr>
            <a:r>
              <a:rPr lang="en-US" altLang="ko-KR" sz="2400" dirty="0">
                <a:latin typeface="+mj-lt"/>
                <a:ea typeface="돋움체" pitchFamily="49" charset="-127"/>
              </a:rPr>
              <a:t> </a:t>
            </a:r>
            <a:r>
              <a:rPr lang="en-US" altLang="ko-KR" sz="2400" dirty="0" err="1">
                <a:latin typeface="+mj-lt"/>
                <a:ea typeface="돋움체" pitchFamily="49" charset="-127"/>
              </a:rPr>
              <a:t>Melena</a:t>
            </a:r>
            <a:endParaRPr lang="en-US" altLang="ko-KR" sz="2400" dirty="0">
              <a:latin typeface="+mj-lt"/>
              <a:ea typeface="돋움체" pitchFamily="49" charset="-127"/>
            </a:endParaRPr>
          </a:p>
          <a:p>
            <a:pPr>
              <a:lnSpc>
                <a:spcPct val="90000"/>
              </a:lnSpc>
            </a:pPr>
            <a:r>
              <a:rPr lang="en-US" altLang="ko-KR" sz="2400" dirty="0">
                <a:latin typeface="+mj-lt"/>
                <a:ea typeface="돋움체" pitchFamily="49" charset="-127"/>
              </a:rPr>
              <a:t> Family </a:t>
            </a:r>
            <a:r>
              <a:rPr lang="en-US" altLang="ko-KR" sz="2400" dirty="0" err="1">
                <a:latin typeface="+mj-lt"/>
                <a:ea typeface="돋움체" pitchFamily="49" charset="-127"/>
              </a:rPr>
              <a:t>Hx</a:t>
            </a:r>
            <a:r>
              <a:rPr lang="en-US" altLang="ko-KR" sz="2400" dirty="0">
                <a:latin typeface="+mj-lt"/>
                <a:ea typeface="돋움체" pitchFamily="49" charset="-127"/>
              </a:rPr>
              <a:t> of gastric and/or </a:t>
            </a:r>
            <a:r>
              <a:rPr lang="en-US" altLang="ko-KR" sz="2400" dirty="0" err="1" smtClean="0">
                <a:latin typeface="+mj-lt"/>
                <a:ea typeface="돋움체" pitchFamily="49" charset="-127"/>
              </a:rPr>
              <a:t>Eso</a:t>
            </a:r>
            <a:r>
              <a:rPr lang="en-US" altLang="ko-KR" sz="2400" dirty="0" smtClean="0">
                <a:latin typeface="+mj-lt"/>
                <a:ea typeface="돋움체" pitchFamily="49" charset="-127"/>
              </a:rPr>
              <a:t>. cancer</a:t>
            </a:r>
            <a:endParaRPr lang="en-US" altLang="ko-KR" sz="2400" dirty="0">
              <a:latin typeface="+mj-lt"/>
              <a:ea typeface="돋움체" pitchFamily="49" charset="-127"/>
            </a:endParaRPr>
          </a:p>
          <a:p>
            <a:pPr>
              <a:lnSpc>
                <a:spcPct val="90000"/>
              </a:lnSpc>
            </a:pPr>
            <a:r>
              <a:rPr lang="en-US" altLang="ko-KR" sz="2400" dirty="0">
                <a:latin typeface="+mj-lt"/>
                <a:ea typeface="돋움체" pitchFamily="49" charset="-127"/>
              </a:rPr>
              <a:t> NSAID </a:t>
            </a:r>
          </a:p>
          <a:p>
            <a:pPr>
              <a:lnSpc>
                <a:spcPct val="90000"/>
              </a:lnSpc>
            </a:pPr>
            <a:r>
              <a:rPr lang="en-US" altLang="ko-KR" sz="2400" dirty="0">
                <a:latin typeface="+mj-lt"/>
                <a:ea typeface="돋움체" pitchFamily="49" charset="-127"/>
              </a:rPr>
              <a:t> Progressive </a:t>
            </a:r>
            <a:r>
              <a:rPr lang="en-US" altLang="ko-KR" sz="2400" dirty="0" err="1" smtClean="0">
                <a:latin typeface="+mj-lt"/>
                <a:ea typeface="돋움체" pitchFamily="49" charset="-127"/>
              </a:rPr>
              <a:t>dysphagia</a:t>
            </a:r>
            <a:endParaRPr lang="en-US" altLang="ko-KR" sz="2400" dirty="0">
              <a:latin typeface="+mj-lt"/>
              <a:ea typeface="돋움체" pitchFamily="49" charset="-127"/>
            </a:endParaRPr>
          </a:p>
          <a:p>
            <a:pPr>
              <a:lnSpc>
                <a:spcPct val="90000"/>
              </a:lnSpc>
            </a:pPr>
            <a:r>
              <a:rPr lang="en-US" altLang="ko-KR" sz="2400" dirty="0">
                <a:latin typeface="+mj-lt"/>
                <a:ea typeface="돋움체" pitchFamily="49" charset="-127"/>
              </a:rPr>
              <a:t> Age&gt;40 years in areas with </a:t>
            </a:r>
            <a:endParaRPr lang="en-US" altLang="ko-KR" sz="2400" dirty="0" smtClean="0">
              <a:latin typeface="+mj-lt"/>
              <a:ea typeface="돋움체" pitchFamily="49" charset="-127"/>
            </a:endParaRPr>
          </a:p>
          <a:p>
            <a:pPr>
              <a:lnSpc>
                <a:spcPct val="90000"/>
              </a:lnSpc>
              <a:buNone/>
            </a:pPr>
            <a:r>
              <a:rPr lang="en-US" altLang="ko-KR" sz="2400" dirty="0" smtClean="0">
                <a:latin typeface="+mj-lt"/>
                <a:ea typeface="돋움체" pitchFamily="49" charset="-127"/>
              </a:rPr>
              <a:t>       high </a:t>
            </a:r>
            <a:r>
              <a:rPr lang="en-US" altLang="ko-KR" sz="2400" dirty="0">
                <a:latin typeface="+mj-lt"/>
                <a:ea typeface="돋움체" pitchFamily="49" charset="-127"/>
              </a:rPr>
              <a:t>prevalence </a:t>
            </a:r>
            <a:endParaRPr lang="en-US" altLang="ko-KR" sz="2400" dirty="0" smtClean="0">
              <a:latin typeface="+mj-lt"/>
              <a:ea typeface="돋움체" pitchFamily="49" charset="-127"/>
            </a:endParaRPr>
          </a:p>
          <a:p>
            <a:pPr>
              <a:lnSpc>
                <a:spcPct val="90000"/>
              </a:lnSpc>
              <a:buNone/>
            </a:pPr>
            <a:r>
              <a:rPr lang="en-US" altLang="ko-KR" sz="2400" dirty="0" smtClean="0">
                <a:latin typeface="+mj-lt"/>
                <a:ea typeface="돋움체" pitchFamily="49" charset="-127"/>
              </a:rPr>
              <a:t>       of gastric </a:t>
            </a:r>
            <a:r>
              <a:rPr lang="en-US" altLang="ko-KR" sz="2400" dirty="0">
                <a:latin typeface="+mj-lt"/>
                <a:ea typeface="돋움체" pitchFamily="49" charset="-127"/>
              </a:rPr>
              <a:t>cancer</a:t>
            </a:r>
          </a:p>
        </p:txBody>
      </p:sp>
      <p:pic>
        <p:nvPicPr>
          <p:cNvPr id="105473" name="Picture 1"/>
          <p:cNvPicPr>
            <a:picLocks noChangeAspect="1" noChangeArrowheads="1"/>
          </p:cNvPicPr>
          <p:nvPr/>
        </p:nvPicPr>
        <p:blipFill>
          <a:blip r:embed="rId2" cstate="print"/>
          <a:srcRect/>
          <a:stretch>
            <a:fillRect/>
          </a:stretch>
        </p:blipFill>
        <p:spPr bwMode="auto">
          <a:xfrm>
            <a:off x="5004048" y="3789040"/>
            <a:ext cx="3909550" cy="20608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836712"/>
            <a:ext cx="8229600" cy="1224136"/>
          </a:xfrm>
        </p:spPr>
        <p:txBody>
          <a:bodyPr>
            <a:normAutofit fontScale="90000"/>
          </a:bodyPr>
          <a:lstStyle/>
          <a:p>
            <a:r>
              <a:rPr lang="en-US" altLang="ko-KR" b="1" dirty="0" smtClean="0">
                <a:latin typeface="휴먼엑스포" pitchFamily="18" charset="-127"/>
                <a:ea typeface="휴먼엑스포" pitchFamily="18" charset="-127"/>
              </a:rPr>
              <a:t>GERD </a:t>
            </a:r>
            <a:r>
              <a:rPr lang="ko-KR" altLang="en-US" b="1" dirty="0" smtClean="0">
                <a:latin typeface="휴먼엑스포" pitchFamily="18" charset="-127"/>
                <a:ea typeface="휴먼엑스포" pitchFamily="18" charset="-127"/>
              </a:rPr>
              <a:t>진단 </a:t>
            </a:r>
            <a:r>
              <a:rPr lang="en-US" altLang="ko-KR" b="1" dirty="0" smtClean="0">
                <a:latin typeface="휴먼엑스포" pitchFamily="18" charset="-127"/>
                <a:ea typeface="휴먼엑스포" pitchFamily="18" charset="-127"/>
              </a:rPr>
              <a:t>: PPI Test </a:t>
            </a:r>
            <a:br>
              <a:rPr lang="en-US" altLang="ko-KR" b="1" dirty="0" smtClean="0">
                <a:latin typeface="휴먼엑스포" pitchFamily="18" charset="-127"/>
                <a:ea typeface="휴먼엑스포" pitchFamily="18" charset="-127"/>
              </a:rPr>
            </a:br>
            <a:r>
              <a:rPr lang="en-US" altLang="ko-KR" sz="3600" b="1" dirty="0" smtClean="0">
                <a:latin typeface="휴먼엑스포" pitchFamily="18" charset="-127"/>
                <a:ea typeface="휴먼엑스포" pitchFamily="18" charset="-127"/>
              </a:rPr>
              <a:t>(Empirical Therapy)</a:t>
            </a:r>
            <a:endParaRPr lang="ko-KR" altLang="en-US" b="1" dirty="0">
              <a:latin typeface="휴먼엑스포" pitchFamily="18" charset="-127"/>
              <a:ea typeface="휴먼엑스포" pitchFamily="18" charset="-127"/>
            </a:endParaRPr>
          </a:p>
        </p:txBody>
      </p:sp>
      <p:pic>
        <p:nvPicPr>
          <p:cNvPr id="5" name="Picture 7" descr="http://medwebstudents2.files.wordpress.com/2008/08/helicobacter_dano.jpg"/>
          <p:cNvPicPr>
            <a:picLocks noGrp="1" noChangeAspect="1" noChangeArrowheads="1"/>
          </p:cNvPicPr>
          <p:nvPr>
            <p:ph idx="1"/>
          </p:nvPr>
        </p:nvPicPr>
        <p:blipFill>
          <a:blip r:embed="rId2" cstate="print"/>
          <a:srcRect/>
          <a:stretch>
            <a:fillRect/>
          </a:stretch>
        </p:blipFill>
        <p:spPr bwMode="auto">
          <a:xfrm>
            <a:off x="2987824" y="2996952"/>
            <a:ext cx="3070860" cy="30327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4000" b="1" dirty="0" err="1" smtClean="0">
                <a:latin typeface="휴먼엑스포" pitchFamily="18" charset="-127"/>
                <a:ea typeface="휴먼엑스포" pitchFamily="18" charset="-127"/>
              </a:rPr>
              <a:t>Cx</a:t>
            </a:r>
            <a:r>
              <a:rPr lang="en-US" altLang="ko-KR" sz="4000" b="1" dirty="0" smtClean="0">
                <a:latin typeface="휴먼엑스포" pitchFamily="18" charset="-127"/>
                <a:ea typeface="휴먼엑스포" pitchFamily="18" charset="-127"/>
              </a:rPr>
              <a:t>.  from excessive cough (1)</a:t>
            </a:r>
            <a:endParaRPr lang="ko-KR" altLang="en-US" sz="4000" b="1" dirty="0">
              <a:latin typeface="휴먼엑스포" pitchFamily="18" charset="-127"/>
              <a:ea typeface="휴먼엑스포" pitchFamily="18" charset="-127"/>
            </a:endParaRPr>
          </a:p>
        </p:txBody>
      </p:sp>
      <p:sp>
        <p:nvSpPr>
          <p:cNvPr id="3" name="내용 개체 틀 2"/>
          <p:cNvSpPr>
            <a:spLocks noGrp="1"/>
          </p:cNvSpPr>
          <p:nvPr>
            <p:ph idx="1"/>
          </p:nvPr>
        </p:nvSpPr>
        <p:spPr/>
        <p:txBody>
          <a:bodyPr>
            <a:normAutofit lnSpcReduction="10000"/>
          </a:bodyPr>
          <a:lstStyle/>
          <a:p>
            <a:pPr>
              <a:lnSpc>
                <a:spcPct val="90000"/>
              </a:lnSpc>
            </a:pPr>
            <a:r>
              <a:rPr lang="en-US" altLang="ko-KR" sz="2800" b="1" dirty="0" smtClean="0">
                <a:latin typeface="Arial" pitchFamily="34" charset="0"/>
              </a:rPr>
              <a:t>Respiratory </a:t>
            </a:r>
          </a:p>
          <a:p>
            <a:pPr lvl="1">
              <a:lnSpc>
                <a:spcPct val="90000"/>
              </a:lnSpc>
            </a:pPr>
            <a:r>
              <a:rPr lang="en-US" altLang="ko-KR" sz="2400" b="1" dirty="0" err="1" smtClean="0">
                <a:solidFill>
                  <a:srgbClr val="FF0000"/>
                </a:solidFill>
                <a:latin typeface="Arial" pitchFamily="34" charset="0"/>
              </a:rPr>
              <a:t>Pneumothorax</a:t>
            </a:r>
            <a:endParaRPr lang="en-US" altLang="ko-KR" sz="2400" b="1" dirty="0" smtClean="0">
              <a:solidFill>
                <a:srgbClr val="FF0000"/>
              </a:solidFill>
              <a:latin typeface="Arial" pitchFamily="34" charset="0"/>
            </a:endParaRPr>
          </a:p>
          <a:p>
            <a:pPr lvl="1">
              <a:lnSpc>
                <a:spcPct val="90000"/>
              </a:lnSpc>
            </a:pPr>
            <a:r>
              <a:rPr lang="en-US" altLang="ko-KR" sz="2400" b="1" dirty="0" smtClean="0">
                <a:latin typeface="Arial" pitchFamily="34" charset="0"/>
              </a:rPr>
              <a:t>Spontaneous emphysema</a:t>
            </a:r>
          </a:p>
          <a:p>
            <a:pPr lvl="1">
              <a:lnSpc>
                <a:spcPct val="90000"/>
              </a:lnSpc>
            </a:pPr>
            <a:r>
              <a:rPr lang="en-US" altLang="ko-KR" sz="2400" b="1" dirty="0" err="1" smtClean="0">
                <a:latin typeface="Arial" pitchFamily="34" charset="0"/>
              </a:rPr>
              <a:t>Pneumomediastinum</a:t>
            </a:r>
            <a:endParaRPr lang="en-US" altLang="ko-KR" sz="2400" b="1" dirty="0" smtClean="0">
              <a:latin typeface="Arial" pitchFamily="34" charset="0"/>
            </a:endParaRPr>
          </a:p>
          <a:p>
            <a:pPr lvl="1">
              <a:lnSpc>
                <a:spcPct val="90000"/>
              </a:lnSpc>
            </a:pPr>
            <a:r>
              <a:rPr lang="en-US" altLang="ko-KR" sz="2400" b="1" dirty="0" err="1" smtClean="0">
                <a:latin typeface="Arial" pitchFamily="34" charset="0"/>
              </a:rPr>
              <a:t>Pneumoperitoneum</a:t>
            </a:r>
            <a:endParaRPr lang="en-US" altLang="ko-KR" sz="2400" b="1" dirty="0" smtClean="0">
              <a:latin typeface="Arial" pitchFamily="34" charset="0"/>
            </a:endParaRPr>
          </a:p>
          <a:p>
            <a:pPr lvl="1">
              <a:lnSpc>
                <a:spcPct val="90000"/>
              </a:lnSpc>
            </a:pPr>
            <a:r>
              <a:rPr lang="en-US" altLang="ko-KR" sz="2400" b="1" dirty="0" smtClean="0">
                <a:latin typeface="Arial" pitchFamily="34" charset="0"/>
              </a:rPr>
              <a:t>Laryngeal damage</a:t>
            </a:r>
          </a:p>
          <a:p>
            <a:pPr lvl="1">
              <a:lnSpc>
                <a:spcPct val="90000"/>
              </a:lnSpc>
            </a:pPr>
            <a:endParaRPr lang="en-US" altLang="ko-KR" sz="2400" b="1" dirty="0" smtClean="0">
              <a:latin typeface="Arial" pitchFamily="34" charset="0"/>
            </a:endParaRPr>
          </a:p>
          <a:p>
            <a:pPr>
              <a:lnSpc>
                <a:spcPct val="90000"/>
              </a:lnSpc>
            </a:pPr>
            <a:r>
              <a:rPr lang="en-US" altLang="ko-KR" sz="2800" b="1" dirty="0" smtClean="0">
                <a:latin typeface="Arial" pitchFamily="34" charset="0"/>
              </a:rPr>
              <a:t>Cardiovascular </a:t>
            </a:r>
          </a:p>
          <a:p>
            <a:pPr lvl="1">
              <a:lnSpc>
                <a:spcPct val="90000"/>
              </a:lnSpc>
            </a:pPr>
            <a:r>
              <a:rPr lang="en-US" altLang="ko-KR" sz="2400" b="1" dirty="0" smtClean="0">
                <a:latin typeface="Arial" pitchFamily="34" charset="0"/>
              </a:rPr>
              <a:t>Cardiac </a:t>
            </a:r>
            <a:r>
              <a:rPr lang="en-US" altLang="ko-KR" sz="2400" b="1" dirty="0" err="1" smtClean="0">
                <a:latin typeface="Arial" pitchFamily="34" charset="0"/>
              </a:rPr>
              <a:t>dysrhythmias</a:t>
            </a:r>
            <a:endParaRPr lang="en-US" altLang="ko-KR" sz="2400" b="1" dirty="0" smtClean="0">
              <a:latin typeface="Arial" pitchFamily="34" charset="0"/>
            </a:endParaRPr>
          </a:p>
          <a:p>
            <a:pPr lvl="1">
              <a:lnSpc>
                <a:spcPct val="90000"/>
              </a:lnSpc>
            </a:pPr>
            <a:r>
              <a:rPr lang="en-US" altLang="ko-KR" sz="2400" b="1" dirty="0" smtClean="0">
                <a:latin typeface="Arial" pitchFamily="34" charset="0"/>
              </a:rPr>
              <a:t>Loss of consciousness</a:t>
            </a:r>
          </a:p>
          <a:p>
            <a:pPr lvl="1">
              <a:lnSpc>
                <a:spcPct val="90000"/>
              </a:lnSpc>
            </a:pPr>
            <a:r>
              <a:rPr lang="en-US" altLang="ko-KR" sz="2400" b="1" dirty="0" err="1" smtClean="0">
                <a:latin typeface="Arial" pitchFamily="34" charset="0"/>
              </a:rPr>
              <a:t>Subconjunctival</a:t>
            </a:r>
            <a:r>
              <a:rPr lang="en-US" altLang="ko-KR" sz="2400" b="1" dirty="0" smtClean="0">
                <a:latin typeface="Arial" pitchFamily="34" charset="0"/>
              </a:rPr>
              <a:t> hemorrhage</a:t>
            </a:r>
          </a:p>
          <a:p>
            <a:endParaRPr lang="ko-KR" alt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3657600" y="6381328"/>
            <a:ext cx="5486400" cy="300038"/>
          </a:xfrm>
          <a:prstGeom prst="rect">
            <a:avLst/>
          </a:prstGeom>
          <a:noFill/>
          <a:ln w="9525">
            <a:noFill/>
            <a:miter lim="800000"/>
            <a:headEnd/>
            <a:tailEnd/>
          </a:ln>
          <a:effectLst/>
        </p:spPr>
        <p:txBody>
          <a:bodyPr>
            <a:spAutoFit/>
          </a:bodyPr>
          <a:lstStyle/>
          <a:p>
            <a:pPr algn="r" eaLnBrk="0" latinLnBrk="0" hangingPunct="0">
              <a:lnSpc>
                <a:spcPct val="85000"/>
              </a:lnSpc>
            </a:pPr>
            <a:r>
              <a:rPr kumimoji="0" lang="en-US" altLang="ko-KR" sz="1600" b="1" dirty="0">
                <a:latin typeface="Tahoma" pitchFamily="34" charset="0"/>
                <a:cs typeface="Arial" charset="0"/>
              </a:rPr>
              <a:t>Sakai J et al Gastroenterology 2002: abstract</a:t>
            </a:r>
          </a:p>
        </p:txBody>
      </p:sp>
      <p:sp>
        <p:nvSpPr>
          <p:cNvPr id="257027" name="AutoShape 3"/>
          <p:cNvSpPr>
            <a:spLocks noChangeArrowheads="1"/>
          </p:cNvSpPr>
          <p:nvPr/>
        </p:nvSpPr>
        <p:spPr bwMode="auto">
          <a:xfrm>
            <a:off x="3386138" y="3276600"/>
            <a:ext cx="276225" cy="671513"/>
          </a:xfrm>
          <a:prstGeom prst="downArrow">
            <a:avLst>
              <a:gd name="adj1" fmla="val 50000"/>
              <a:gd name="adj2" fmla="val 60776"/>
            </a:avLst>
          </a:prstGeom>
          <a:solidFill>
            <a:srgbClr val="FF0000"/>
          </a:solidFill>
          <a:ln w="9525">
            <a:noFill/>
            <a:miter lim="800000"/>
            <a:headEnd/>
            <a:tailEnd/>
          </a:ln>
          <a:effectLst/>
        </p:spPr>
        <p:txBody>
          <a:bodyPr wrap="none" anchor="ctr"/>
          <a:lstStyle/>
          <a:p>
            <a:endParaRPr lang="ko-KR" altLang="en-US"/>
          </a:p>
        </p:txBody>
      </p:sp>
      <p:sp>
        <p:nvSpPr>
          <p:cNvPr id="257028" name="Text Box 4"/>
          <p:cNvSpPr txBox="1">
            <a:spLocks noChangeArrowheads="1"/>
          </p:cNvSpPr>
          <p:nvPr/>
        </p:nvSpPr>
        <p:spPr bwMode="auto">
          <a:xfrm>
            <a:off x="2932113" y="2403475"/>
            <a:ext cx="1098550" cy="822325"/>
          </a:xfrm>
          <a:prstGeom prst="rect">
            <a:avLst/>
          </a:prstGeom>
          <a:noFill/>
          <a:ln w="9525">
            <a:noFill/>
            <a:miter lim="800000"/>
            <a:headEnd/>
            <a:tailEnd/>
          </a:ln>
          <a:effectLst/>
        </p:spPr>
        <p:txBody>
          <a:bodyPr wrap="none">
            <a:spAutoFit/>
          </a:bodyPr>
          <a:lstStyle/>
          <a:p>
            <a:pPr algn="ctr" latinLnBrk="0"/>
            <a:r>
              <a:rPr kumimoji="0" lang="nl-NL" sz="2400" b="1">
                <a:solidFill>
                  <a:srgbClr val="FF0000"/>
                </a:solidFill>
                <a:latin typeface="Tahoma" pitchFamily="34" charset="0"/>
              </a:rPr>
              <a:t>Pariet</a:t>
            </a:r>
          </a:p>
          <a:p>
            <a:pPr algn="ctr" latinLnBrk="0"/>
            <a:r>
              <a:rPr kumimoji="0" lang="nl-NL" sz="2400" b="1">
                <a:solidFill>
                  <a:srgbClr val="FF0000"/>
                </a:solidFill>
                <a:latin typeface="Tahoma" pitchFamily="34" charset="0"/>
              </a:rPr>
              <a:t>20</a:t>
            </a:r>
          </a:p>
        </p:txBody>
      </p:sp>
      <p:sp>
        <p:nvSpPr>
          <p:cNvPr id="257029" name="AutoShape 5"/>
          <p:cNvSpPr>
            <a:spLocks noChangeArrowheads="1"/>
          </p:cNvSpPr>
          <p:nvPr/>
        </p:nvSpPr>
        <p:spPr bwMode="auto">
          <a:xfrm>
            <a:off x="4335463" y="3276600"/>
            <a:ext cx="274637" cy="671513"/>
          </a:xfrm>
          <a:prstGeom prst="downArrow">
            <a:avLst>
              <a:gd name="adj1" fmla="val 50000"/>
              <a:gd name="adj2" fmla="val 61127"/>
            </a:avLst>
          </a:prstGeom>
          <a:solidFill>
            <a:schemeClr val="accent2"/>
          </a:solidFill>
          <a:ln w="9525">
            <a:noFill/>
            <a:miter lim="800000"/>
            <a:headEnd/>
            <a:tailEnd/>
          </a:ln>
          <a:effectLst/>
        </p:spPr>
        <p:txBody>
          <a:bodyPr wrap="none" anchor="ctr"/>
          <a:lstStyle/>
          <a:p>
            <a:endParaRPr lang="ko-KR" altLang="en-US"/>
          </a:p>
        </p:txBody>
      </p:sp>
      <p:sp>
        <p:nvSpPr>
          <p:cNvPr id="257030" name="Text Box 6"/>
          <p:cNvSpPr txBox="1">
            <a:spLocks noChangeArrowheads="1"/>
          </p:cNvSpPr>
          <p:nvPr/>
        </p:nvSpPr>
        <p:spPr bwMode="auto">
          <a:xfrm>
            <a:off x="4064000" y="2403475"/>
            <a:ext cx="781050" cy="822325"/>
          </a:xfrm>
          <a:prstGeom prst="rect">
            <a:avLst/>
          </a:prstGeom>
          <a:noFill/>
          <a:ln w="9525">
            <a:noFill/>
            <a:miter lim="800000"/>
            <a:headEnd/>
            <a:tailEnd/>
          </a:ln>
          <a:effectLst/>
        </p:spPr>
        <p:txBody>
          <a:bodyPr wrap="none">
            <a:spAutoFit/>
          </a:bodyPr>
          <a:lstStyle/>
          <a:p>
            <a:pPr algn="ctr" latinLnBrk="0"/>
            <a:r>
              <a:rPr kumimoji="0" lang="nl-NL" sz="2400" b="1">
                <a:solidFill>
                  <a:schemeClr val="accent2"/>
                </a:solidFill>
                <a:latin typeface="Tahoma" pitchFamily="34" charset="0"/>
              </a:rPr>
              <a:t>OME</a:t>
            </a:r>
          </a:p>
          <a:p>
            <a:pPr algn="ctr" latinLnBrk="0"/>
            <a:r>
              <a:rPr kumimoji="0" lang="nl-NL" sz="2400" b="1">
                <a:solidFill>
                  <a:schemeClr val="accent2"/>
                </a:solidFill>
                <a:latin typeface="Tahoma" pitchFamily="34" charset="0"/>
              </a:rPr>
              <a:t>20</a:t>
            </a:r>
            <a:endParaRPr kumimoji="0" lang="nl-NL" sz="2400" b="1">
              <a:latin typeface="Tahoma" pitchFamily="34" charset="0"/>
            </a:endParaRPr>
          </a:p>
        </p:txBody>
      </p:sp>
      <p:sp>
        <p:nvSpPr>
          <p:cNvPr id="257031" name="AutoShape 7"/>
          <p:cNvSpPr>
            <a:spLocks noChangeArrowheads="1"/>
          </p:cNvSpPr>
          <p:nvPr/>
        </p:nvSpPr>
        <p:spPr bwMode="auto">
          <a:xfrm>
            <a:off x="7004050" y="3200400"/>
            <a:ext cx="274638" cy="671513"/>
          </a:xfrm>
          <a:prstGeom prst="downArrow">
            <a:avLst>
              <a:gd name="adj1" fmla="val 50000"/>
              <a:gd name="adj2" fmla="val 61127"/>
            </a:avLst>
          </a:prstGeom>
          <a:solidFill>
            <a:schemeClr val="accent2"/>
          </a:solidFill>
          <a:ln w="9525">
            <a:noFill/>
            <a:miter lim="800000"/>
            <a:headEnd/>
            <a:tailEnd/>
          </a:ln>
          <a:effectLst/>
        </p:spPr>
        <p:txBody>
          <a:bodyPr wrap="none" anchor="ctr"/>
          <a:lstStyle/>
          <a:p>
            <a:pPr algn="ctr"/>
            <a:endParaRPr lang="en-US" sz="2400">
              <a:solidFill>
                <a:schemeClr val="accent2"/>
              </a:solidFill>
              <a:latin typeface="Tahoma" pitchFamily="34" charset="0"/>
            </a:endParaRPr>
          </a:p>
        </p:txBody>
      </p:sp>
      <p:sp>
        <p:nvSpPr>
          <p:cNvPr id="257032" name="Text Box 8"/>
          <p:cNvSpPr txBox="1">
            <a:spLocks noChangeArrowheads="1"/>
          </p:cNvSpPr>
          <p:nvPr/>
        </p:nvSpPr>
        <p:spPr bwMode="auto">
          <a:xfrm>
            <a:off x="6729413" y="2403475"/>
            <a:ext cx="801687" cy="822325"/>
          </a:xfrm>
          <a:prstGeom prst="rect">
            <a:avLst/>
          </a:prstGeom>
          <a:noFill/>
          <a:ln w="9525">
            <a:noFill/>
            <a:miter lim="800000"/>
            <a:headEnd/>
            <a:tailEnd/>
          </a:ln>
          <a:effectLst/>
        </p:spPr>
        <p:txBody>
          <a:bodyPr wrap="none">
            <a:spAutoFit/>
          </a:bodyPr>
          <a:lstStyle/>
          <a:p>
            <a:pPr algn="ctr" latinLnBrk="0"/>
            <a:r>
              <a:rPr kumimoji="0" lang="nl-NL" sz="2400" b="1">
                <a:solidFill>
                  <a:schemeClr val="accent2"/>
                </a:solidFill>
                <a:latin typeface="Tahoma" pitchFamily="34" charset="0"/>
              </a:rPr>
              <a:t>LAN</a:t>
            </a:r>
          </a:p>
          <a:p>
            <a:pPr algn="ctr" latinLnBrk="0"/>
            <a:r>
              <a:rPr kumimoji="0" lang="nl-NL" sz="2400" b="1">
                <a:solidFill>
                  <a:schemeClr val="accent2"/>
                </a:solidFill>
                <a:latin typeface="Tahoma" pitchFamily="34" charset="0"/>
              </a:rPr>
              <a:t>30</a:t>
            </a:r>
          </a:p>
        </p:txBody>
      </p:sp>
      <p:grpSp>
        <p:nvGrpSpPr>
          <p:cNvPr id="2" name="Group 9"/>
          <p:cNvGrpSpPr>
            <a:grpSpLocks/>
          </p:cNvGrpSpPr>
          <p:nvPr/>
        </p:nvGrpSpPr>
        <p:grpSpPr bwMode="auto">
          <a:xfrm>
            <a:off x="1287463" y="3913188"/>
            <a:ext cx="6348412" cy="201612"/>
            <a:chOff x="1638" y="2465"/>
            <a:chExt cx="3581" cy="168"/>
          </a:xfrm>
        </p:grpSpPr>
        <p:sp>
          <p:nvSpPr>
            <p:cNvPr id="257034" name="Line 10"/>
            <p:cNvSpPr>
              <a:spLocks noChangeShapeType="1"/>
            </p:cNvSpPr>
            <p:nvPr/>
          </p:nvSpPr>
          <p:spPr bwMode="auto">
            <a:xfrm>
              <a:off x="1641" y="2633"/>
              <a:ext cx="3578" cy="0"/>
            </a:xfrm>
            <a:prstGeom prst="line">
              <a:avLst/>
            </a:prstGeom>
            <a:noFill/>
            <a:ln w="28575">
              <a:solidFill>
                <a:schemeClr val="tx2"/>
              </a:solidFill>
              <a:round/>
              <a:headEnd/>
              <a:tailEnd/>
            </a:ln>
            <a:effectLst/>
          </p:spPr>
          <p:txBody>
            <a:bodyPr wrap="none" anchor="ctr"/>
            <a:lstStyle/>
            <a:p>
              <a:endParaRPr lang="ko-KR" altLang="en-US"/>
            </a:p>
          </p:txBody>
        </p:sp>
        <p:grpSp>
          <p:nvGrpSpPr>
            <p:cNvPr id="3" name="Group 11"/>
            <p:cNvGrpSpPr>
              <a:grpSpLocks/>
            </p:cNvGrpSpPr>
            <p:nvPr/>
          </p:nvGrpSpPr>
          <p:grpSpPr bwMode="auto">
            <a:xfrm>
              <a:off x="1638" y="2465"/>
              <a:ext cx="3578" cy="168"/>
              <a:chOff x="852" y="2112"/>
              <a:chExt cx="3180" cy="228"/>
            </a:xfrm>
          </p:grpSpPr>
          <p:sp>
            <p:nvSpPr>
              <p:cNvPr id="257036" name="Line 12"/>
              <p:cNvSpPr>
                <a:spLocks noChangeShapeType="1"/>
              </p:cNvSpPr>
              <p:nvPr/>
            </p:nvSpPr>
            <p:spPr bwMode="auto">
              <a:xfrm flipV="1">
                <a:off x="852" y="2112"/>
                <a:ext cx="0" cy="228"/>
              </a:xfrm>
              <a:prstGeom prst="line">
                <a:avLst/>
              </a:prstGeom>
              <a:noFill/>
              <a:ln w="28575">
                <a:solidFill>
                  <a:schemeClr val="tx2"/>
                </a:solidFill>
                <a:round/>
                <a:headEnd/>
                <a:tailEnd/>
              </a:ln>
              <a:effectLst/>
            </p:spPr>
            <p:txBody>
              <a:bodyPr wrap="none" anchor="ctr"/>
              <a:lstStyle/>
              <a:p>
                <a:endParaRPr lang="ko-KR" altLang="en-US"/>
              </a:p>
            </p:txBody>
          </p:sp>
          <p:sp>
            <p:nvSpPr>
              <p:cNvPr id="257037" name="Line 13"/>
              <p:cNvSpPr>
                <a:spLocks noChangeShapeType="1"/>
              </p:cNvSpPr>
              <p:nvPr/>
            </p:nvSpPr>
            <p:spPr bwMode="auto">
              <a:xfrm flipV="1">
                <a:off x="1306" y="2112"/>
                <a:ext cx="0" cy="228"/>
              </a:xfrm>
              <a:prstGeom prst="line">
                <a:avLst/>
              </a:prstGeom>
              <a:noFill/>
              <a:ln w="28575">
                <a:solidFill>
                  <a:schemeClr val="tx2"/>
                </a:solidFill>
                <a:round/>
                <a:headEnd/>
                <a:tailEnd/>
              </a:ln>
              <a:effectLst/>
            </p:spPr>
            <p:txBody>
              <a:bodyPr wrap="none" anchor="ctr"/>
              <a:lstStyle/>
              <a:p>
                <a:endParaRPr lang="ko-KR" altLang="en-US"/>
              </a:p>
            </p:txBody>
          </p:sp>
          <p:sp>
            <p:nvSpPr>
              <p:cNvPr id="257038" name="Line 14"/>
              <p:cNvSpPr>
                <a:spLocks noChangeShapeType="1"/>
              </p:cNvSpPr>
              <p:nvPr/>
            </p:nvSpPr>
            <p:spPr bwMode="auto">
              <a:xfrm flipV="1">
                <a:off x="1760" y="2112"/>
                <a:ext cx="0" cy="228"/>
              </a:xfrm>
              <a:prstGeom prst="line">
                <a:avLst/>
              </a:prstGeom>
              <a:noFill/>
              <a:ln w="28575">
                <a:solidFill>
                  <a:schemeClr val="tx2"/>
                </a:solidFill>
                <a:round/>
                <a:headEnd/>
                <a:tailEnd/>
              </a:ln>
              <a:effectLst/>
            </p:spPr>
            <p:txBody>
              <a:bodyPr wrap="none" anchor="ctr"/>
              <a:lstStyle/>
              <a:p>
                <a:endParaRPr lang="ko-KR" altLang="en-US"/>
              </a:p>
            </p:txBody>
          </p:sp>
          <p:sp>
            <p:nvSpPr>
              <p:cNvPr id="257039" name="Line 15"/>
              <p:cNvSpPr>
                <a:spLocks noChangeShapeType="1"/>
              </p:cNvSpPr>
              <p:nvPr/>
            </p:nvSpPr>
            <p:spPr bwMode="auto">
              <a:xfrm flipV="1">
                <a:off x="2214" y="2112"/>
                <a:ext cx="0" cy="228"/>
              </a:xfrm>
              <a:prstGeom prst="line">
                <a:avLst/>
              </a:prstGeom>
              <a:noFill/>
              <a:ln w="28575">
                <a:solidFill>
                  <a:schemeClr val="tx2"/>
                </a:solidFill>
                <a:round/>
                <a:headEnd/>
                <a:tailEnd/>
              </a:ln>
              <a:effectLst/>
            </p:spPr>
            <p:txBody>
              <a:bodyPr wrap="none" anchor="ctr"/>
              <a:lstStyle/>
              <a:p>
                <a:endParaRPr lang="ko-KR" altLang="en-US"/>
              </a:p>
            </p:txBody>
          </p:sp>
          <p:sp>
            <p:nvSpPr>
              <p:cNvPr id="257040" name="Line 16"/>
              <p:cNvSpPr>
                <a:spLocks noChangeShapeType="1"/>
              </p:cNvSpPr>
              <p:nvPr/>
            </p:nvSpPr>
            <p:spPr bwMode="auto">
              <a:xfrm flipV="1">
                <a:off x="2669" y="2112"/>
                <a:ext cx="0" cy="228"/>
              </a:xfrm>
              <a:prstGeom prst="line">
                <a:avLst/>
              </a:prstGeom>
              <a:noFill/>
              <a:ln w="28575">
                <a:solidFill>
                  <a:schemeClr val="tx2"/>
                </a:solidFill>
                <a:round/>
                <a:headEnd/>
                <a:tailEnd/>
              </a:ln>
              <a:effectLst/>
            </p:spPr>
            <p:txBody>
              <a:bodyPr wrap="none" anchor="ctr"/>
              <a:lstStyle/>
              <a:p>
                <a:endParaRPr lang="ko-KR" altLang="en-US"/>
              </a:p>
            </p:txBody>
          </p:sp>
          <p:sp>
            <p:nvSpPr>
              <p:cNvPr id="257041" name="Line 17"/>
              <p:cNvSpPr>
                <a:spLocks noChangeShapeType="1"/>
              </p:cNvSpPr>
              <p:nvPr/>
            </p:nvSpPr>
            <p:spPr bwMode="auto">
              <a:xfrm flipV="1">
                <a:off x="3123" y="2112"/>
                <a:ext cx="0" cy="228"/>
              </a:xfrm>
              <a:prstGeom prst="line">
                <a:avLst/>
              </a:prstGeom>
              <a:noFill/>
              <a:ln w="28575">
                <a:solidFill>
                  <a:schemeClr val="tx2"/>
                </a:solidFill>
                <a:round/>
                <a:headEnd/>
                <a:tailEnd/>
              </a:ln>
              <a:effectLst/>
            </p:spPr>
            <p:txBody>
              <a:bodyPr wrap="none" anchor="ctr"/>
              <a:lstStyle/>
              <a:p>
                <a:endParaRPr lang="ko-KR" altLang="en-US"/>
              </a:p>
            </p:txBody>
          </p:sp>
          <p:sp>
            <p:nvSpPr>
              <p:cNvPr id="257042" name="Line 18"/>
              <p:cNvSpPr>
                <a:spLocks noChangeShapeType="1"/>
              </p:cNvSpPr>
              <p:nvPr/>
            </p:nvSpPr>
            <p:spPr bwMode="auto">
              <a:xfrm flipV="1">
                <a:off x="4032" y="2112"/>
                <a:ext cx="0" cy="228"/>
              </a:xfrm>
              <a:prstGeom prst="line">
                <a:avLst/>
              </a:prstGeom>
              <a:noFill/>
              <a:ln w="28575">
                <a:solidFill>
                  <a:schemeClr val="tx2"/>
                </a:solidFill>
                <a:round/>
                <a:headEnd/>
                <a:tailEnd/>
              </a:ln>
              <a:effectLst/>
            </p:spPr>
            <p:txBody>
              <a:bodyPr wrap="none" anchor="ctr"/>
              <a:lstStyle/>
              <a:p>
                <a:endParaRPr lang="ko-KR" altLang="en-US"/>
              </a:p>
            </p:txBody>
          </p:sp>
          <p:sp>
            <p:nvSpPr>
              <p:cNvPr id="257043" name="Line 19"/>
              <p:cNvSpPr>
                <a:spLocks noChangeShapeType="1"/>
              </p:cNvSpPr>
              <p:nvPr/>
            </p:nvSpPr>
            <p:spPr bwMode="auto">
              <a:xfrm flipV="1">
                <a:off x="3577" y="2112"/>
                <a:ext cx="0" cy="228"/>
              </a:xfrm>
              <a:prstGeom prst="line">
                <a:avLst/>
              </a:prstGeom>
              <a:noFill/>
              <a:ln w="28575">
                <a:solidFill>
                  <a:schemeClr val="tx2"/>
                </a:solidFill>
                <a:round/>
                <a:headEnd/>
                <a:tailEnd/>
              </a:ln>
              <a:effectLst/>
            </p:spPr>
            <p:txBody>
              <a:bodyPr wrap="none" anchor="ctr"/>
              <a:lstStyle/>
              <a:p>
                <a:endParaRPr lang="ko-KR" altLang="en-US"/>
              </a:p>
            </p:txBody>
          </p:sp>
        </p:grpSp>
      </p:grpSp>
      <p:sp>
        <p:nvSpPr>
          <p:cNvPr id="257044" name="Text Box 20"/>
          <p:cNvSpPr txBox="1">
            <a:spLocks noChangeArrowheads="1"/>
          </p:cNvSpPr>
          <p:nvPr/>
        </p:nvSpPr>
        <p:spPr bwMode="auto">
          <a:xfrm>
            <a:off x="1557338" y="4098925"/>
            <a:ext cx="415925" cy="457200"/>
          </a:xfrm>
          <a:prstGeom prst="rect">
            <a:avLst/>
          </a:prstGeom>
          <a:noFill/>
          <a:ln w="9525">
            <a:noFill/>
            <a:miter lim="800000"/>
            <a:headEnd/>
            <a:tailEnd/>
          </a:ln>
          <a:effectLst/>
        </p:spPr>
        <p:txBody>
          <a:bodyPr wrap="none">
            <a:spAutoFit/>
          </a:bodyPr>
          <a:lstStyle/>
          <a:p>
            <a:pPr algn="ctr" latinLnBrk="0"/>
            <a:r>
              <a:rPr kumimoji="0" lang="nl-NL" sz="2400" b="1">
                <a:latin typeface="Tahoma" pitchFamily="34" charset="0"/>
              </a:rPr>
              <a:t>1 </a:t>
            </a:r>
          </a:p>
        </p:txBody>
      </p:sp>
      <p:sp>
        <p:nvSpPr>
          <p:cNvPr id="257045" name="Text Box 21"/>
          <p:cNvSpPr txBox="1">
            <a:spLocks noChangeArrowheads="1"/>
          </p:cNvSpPr>
          <p:nvPr/>
        </p:nvSpPr>
        <p:spPr bwMode="auto">
          <a:xfrm>
            <a:off x="2506663" y="4114800"/>
            <a:ext cx="414337" cy="457200"/>
          </a:xfrm>
          <a:prstGeom prst="rect">
            <a:avLst/>
          </a:prstGeom>
          <a:noFill/>
          <a:ln w="9525">
            <a:noFill/>
            <a:miter lim="800000"/>
            <a:headEnd/>
            <a:tailEnd/>
          </a:ln>
          <a:effectLst/>
        </p:spPr>
        <p:txBody>
          <a:bodyPr wrap="none">
            <a:spAutoFit/>
          </a:bodyPr>
          <a:lstStyle/>
          <a:p>
            <a:pPr algn="ctr" latinLnBrk="0"/>
            <a:r>
              <a:rPr kumimoji="0" lang="nl-NL" sz="2400" b="1">
                <a:latin typeface="Tahoma" pitchFamily="34" charset="0"/>
              </a:rPr>
              <a:t>2 </a:t>
            </a:r>
          </a:p>
        </p:txBody>
      </p:sp>
      <p:sp>
        <p:nvSpPr>
          <p:cNvPr id="257046" name="Text Box 22"/>
          <p:cNvSpPr txBox="1">
            <a:spLocks noChangeArrowheads="1"/>
          </p:cNvSpPr>
          <p:nvPr/>
        </p:nvSpPr>
        <p:spPr bwMode="auto">
          <a:xfrm>
            <a:off x="3319463" y="4114800"/>
            <a:ext cx="414337" cy="457200"/>
          </a:xfrm>
          <a:prstGeom prst="rect">
            <a:avLst/>
          </a:prstGeom>
          <a:noFill/>
          <a:ln w="9525">
            <a:noFill/>
            <a:miter lim="800000"/>
            <a:headEnd/>
            <a:tailEnd/>
          </a:ln>
          <a:effectLst/>
        </p:spPr>
        <p:txBody>
          <a:bodyPr wrap="none">
            <a:spAutoFit/>
          </a:bodyPr>
          <a:lstStyle/>
          <a:p>
            <a:pPr algn="ctr" latinLnBrk="0"/>
            <a:r>
              <a:rPr kumimoji="0" lang="nl-NL" sz="2400" b="1">
                <a:latin typeface="Tahoma" pitchFamily="34" charset="0"/>
              </a:rPr>
              <a:t>3 </a:t>
            </a:r>
          </a:p>
        </p:txBody>
      </p:sp>
      <p:sp>
        <p:nvSpPr>
          <p:cNvPr id="257047" name="Text Box 23"/>
          <p:cNvSpPr txBox="1">
            <a:spLocks noChangeArrowheads="1"/>
          </p:cNvSpPr>
          <p:nvPr/>
        </p:nvSpPr>
        <p:spPr bwMode="auto">
          <a:xfrm>
            <a:off x="4267200" y="4114800"/>
            <a:ext cx="414338" cy="457200"/>
          </a:xfrm>
          <a:prstGeom prst="rect">
            <a:avLst/>
          </a:prstGeom>
          <a:noFill/>
          <a:ln w="9525">
            <a:noFill/>
            <a:miter lim="800000"/>
            <a:headEnd/>
            <a:tailEnd/>
          </a:ln>
          <a:effectLst/>
        </p:spPr>
        <p:txBody>
          <a:bodyPr wrap="none">
            <a:spAutoFit/>
          </a:bodyPr>
          <a:lstStyle/>
          <a:p>
            <a:pPr algn="ctr" latinLnBrk="0"/>
            <a:r>
              <a:rPr kumimoji="0" lang="nl-NL" sz="2400" b="1">
                <a:latin typeface="Tahoma" pitchFamily="34" charset="0"/>
              </a:rPr>
              <a:t>4 </a:t>
            </a:r>
          </a:p>
        </p:txBody>
      </p:sp>
      <p:sp>
        <p:nvSpPr>
          <p:cNvPr id="257048" name="Text Box 24"/>
          <p:cNvSpPr txBox="1">
            <a:spLocks noChangeArrowheads="1"/>
          </p:cNvSpPr>
          <p:nvPr/>
        </p:nvSpPr>
        <p:spPr bwMode="auto">
          <a:xfrm>
            <a:off x="5214938" y="4114800"/>
            <a:ext cx="415925" cy="457200"/>
          </a:xfrm>
          <a:prstGeom prst="rect">
            <a:avLst/>
          </a:prstGeom>
          <a:noFill/>
          <a:ln w="9525">
            <a:noFill/>
            <a:miter lim="800000"/>
            <a:headEnd/>
            <a:tailEnd/>
          </a:ln>
          <a:effectLst/>
        </p:spPr>
        <p:txBody>
          <a:bodyPr wrap="none">
            <a:spAutoFit/>
          </a:bodyPr>
          <a:lstStyle/>
          <a:p>
            <a:pPr algn="ctr" latinLnBrk="0"/>
            <a:r>
              <a:rPr kumimoji="0" lang="nl-NL" sz="2400" b="1">
                <a:latin typeface="Tahoma" pitchFamily="34" charset="0"/>
              </a:rPr>
              <a:t>5 </a:t>
            </a:r>
          </a:p>
        </p:txBody>
      </p:sp>
      <p:sp>
        <p:nvSpPr>
          <p:cNvPr id="257049" name="Text Box 25"/>
          <p:cNvSpPr txBox="1">
            <a:spLocks noChangeArrowheads="1"/>
          </p:cNvSpPr>
          <p:nvPr/>
        </p:nvSpPr>
        <p:spPr bwMode="auto">
          <a:xfrm>
            <a:off x="6096000" y="4114800"/>
            <a:ext cx="414338" cy="457200"/>
          </a:xfrm>
          <a:prstGeom prst="rect">
            <a:avLst/>
          </a:prstGeom>
          <a:noFill/>
          <a:ln w="9525">
            <a:noFill/>
            <a:miter lim="800000"/>
            <a:headEnd/>
            <a:tailEnd/>
          </a:ln>
          <a:effectLst/>
        </p:spPr>
        <p:txBody>
          <a:bodyPr wrap="none">
            <a:spAutoFit/>
          </a:bodyPr>
          <a:lstStyle/>
          <a:p>
            <a:pPr algn="ctr" latinLnBrk="0"/>
            <a:r>
              <a:rPr kumimoji="0" lang="nl-NL" sz="2400" b="1">
                <a:latin typeface="Tahoma" pitchFamily="34" charset="0"/>
              </a:rPr>
              <a:t>6 </a:t>
            </a:r>
          </a:p>
        </p:txBody>
      </p:sp>
      <p:sp>
        <p:nvSpPr>
          <p:cNvPr id="257050" name="Text Box 26"/>
          <p:cNvSpPr txBox="1">
            <a:spLocks noChangeArrowheads="1"/>
          </p:cNvSpPr>
          <p:nvPr/>
        </p:nvSpPr>
        <p:spPr bwMode="auto">
          <a:xfrm>
            <a:off x="6977063" y="4114800"/>
            <a:ext cx="414337" cy="457200"/>
          </a:xfrm>
          <a:prstGeom prst="rect">
            <a:avLst/>
          </a:prstGeom>
          <a:noFill/>
          <a:ln w="9525">
            <a:noFill/>
            <a:miter lim="800000"/>
            <a:headEnd/>
            <a:tailEnd/>
          </a:ln>
          <a:effectLst/>
        </p:spPr>
        <p:txBody>
          <a:bodyPr wrap="none">
            <a:spAutoFit/>
          </a:bodyPr>
          <a:lstStyle/>
          <a:p>
            <a:pPr algn="ctr" latinLnBrk="0"/>
            <a:r>
              <a:rPr kumimoji="0" lang="nl-NL" sz="2400" b="1">
                <a:latin typeface="Tahoma" pitchFamily="34" charset="0"/>
              </a:rPr>
              <a:t>7 </a:t>
            </a:r>
          </a:p>
        </p:txBody>
      </p:sp>
      <p:sp>
        <p:nvSpPr>
          <p:cNvPr id="257051" name="Text Box 27"/>
          <p:cNvSpPr txBox="1">
            <a:spLocks noChangeArrowheads="1"/>
          </p:cNvSpPr>
          <p:nvPr/>
        </p:nvSpPr>
        <p:spPr bwMode="auto">
          <a:xfrm>
            <a:off x="7369175" y="4114800"/>
            <a:ext cx="1019175" cy="457200"/>
          </a:xfrm>
          <a:prstGeom prst="rect">
            <a:avLst/>
          </a:prstGeom>
          <a:noFill/>
          <a:ln w="9525">
            <a:noFill/>
            <a:miter lim="800000"/>
            <a:headEnd/>
            <a:tailEnd/>
          </a:ln>
          <a:effectLst/>
        </p:spPr>
        <p:txBody>
          <a:bodyPr wrap="none">
            <a:spAutoFit/>
          </a:bodyPr>
          <a:lstStyle/>
          <a:p>
            <a:pPr latinLnBrk="0"/>
            <a:r>
              <a:rPr kumimoji="0" lang="nl-NL" sz="2400" b="1">
                <a:latin typeface="Tahoma" pitchFamily="34" charset="0"/>
              </a:rPr>
              <a:t> Days</a:t>
            </a:r>
          </a:p>
        </p:txBody>
      </p:sp>
      <p:sp>
        <p:nvSpPr>
          <p:cNvPr id="257052" name="Text Box 28"/>
          <p:cNvSpPr txBox="1">
            <a:spLocks noChangeArrowheads="1"/>
          </p:cNvSpPr>
          <p:nvPr/>
        </p:nvSpPr>
        <p:spPr bwMode="auto">
          <a:xfrm>
            <a:off x="347663" y="2330450"/>
            <a:ext cx="2014537" cy="946150"/>
          </a:xfrm>
          <a:prstGeom prst="rect">
            <a:avLst/>
          </a:prstGeom>
          <a:noFill/>
          <a:ln w="9525">
            <a:noFill/>
            <a:miter lim="800000"/>
            <a:headEnd/>
            <a:tailEnd/>
          </a:ln>
          <a:effectLst/>
        </p:spPr>
        <p:txBody>
          <a:bodyPr wrap="none">
            <a:spAutoFit/>
          </a:bodyPr>
          <a:lstStyle/>
          <a:p>
            <a:pPr latinLnBrk="0"/>
            <a:r>
              <a:rPr kumimoji="0" lang="nl-NL" sz="2800" b="1" dirty="0">
                <a:latin typeface="Tahoma" pitchFamily="34" charset="0"/>
              </a:rPr>
              <a:t>Heartburn</a:t>
            </a:r>
          </a:p>
          <a:p>
            <a:pPr latinLnBrk="0"/>
            <a:r>
              <a:rPr kumimoji="0" lang="nl-NL" sz="2800" b="1" dirty="0">
                <a:latin typeface="Tahoma" pitchFamily="34" charset="0"/>
              </a:rPr>
              <a:t>score</a:t>
            </a:r>
          </a:p>
        </p:txBody>
      </p:sp>
      <p:sp>
        <p:nvSpPr>
          <p:cNvPr id="257053" name="Rectangle 29"/>
          <p:cNvSpPr>
            <a:spLocks noChangeArrowheads="1"/>
          </p:cNvSpPr>
          <p:nvPr/>
        </p:nvSpPr>
        <p:spPr bwMode="auto">
          <a:xfrm>
            <a:off x="2482850" y="3371850"/>
            <a:ext cx="163513" cy="641350"/>
          </a:xfrm>
          <a:prstGeom prst="rect">
            <a:avLst/>
          </a:prstGeom>
          <a:noFill/>
          <a:ln w="9525">
            <a:noFill/>
            <a:miter lim="800000"/>
            <a:headEnd/>
            <a:tailEnd/>
          </a:ln>
          <a:effectLst/>
        </p:spPr>
        <p:txBody>
          <a:bodyPr wrap="none">
            <a:spAutoFit/>
          </a:bodyPr>
          <a:lstStyle/>
          <a:p>
            <a:pPr eaLnBrk="0" latinLnBrk="0" hangingPunct="0"/>
            <a:endParaRPr kumimoji="0" lang="nl-NL" sz="3600" b="1">
              <a:latin typeface="Tahoma" pitchFamily="34" charset="0"/>
            </a:endParaRPr>
          </a:p>
        </p:txBody>
      </p:sp>
      <p:sp>
        <p:nvSpPr>
          <p:cNvPr id="257054" name="Rectangle 30"/>
          <p:cNvSpPr>
            <a:spLocks noGrp="1" noChangeArrowheads="1"/>
          </p:cNvSpPr>
          <p:nvPr>
            <p:ph type="title"/>
          </p:nvPr>
        </p:nvSpPr>
        <p:spPr bwMode="auto">
          <a:xfrm>
            <a:off x="0" y="95250"/>
            <a:ext cx="9144000" cy="1219200"/>
          </a:xfrm>
          <a:noFill/>
          <a:ln>
            <a:miter lim="800000"/>
            <a:headEnd/>
            <a:tailEnd/>
          </a:ln>
        </p:spPr>
        <p:txBody>
          <a:bodyPr vert="horz" wrap="square" lIns="91440" tIns="45720" rIns="91440" bIns="45720" numCol="1" anchor="ctr" anchorCtr="0" compatLnSpc="1">
            <a:prstTxWarp prst="textNoShape">
              <a:avLst/>
            </a:prstTxWarp>
            <a:normAutofit fontScale="90000"/>
          </a:bodyPr>
          <a:lstStyle/>
          <a:p>
            <a:pPr>
              <a:lnSpc>
                <a:spcPct val="120000"/>
              </a:lnSpc>
            </a:pPr>
            <a:r>
              <a:rPr lang="en-US" altLang="ko-KR" sz="3600" b="1" dirty="0">
                <a:solidFill>
                  <a:schemeClr val="tx1"/>
                </a:solidFill>
                <a:latin typeface="휴먼엑스포" pitchFamily="18" charset="-127"/>
                <a:ea typeface="휴먼엑스포" pitchFamily="18" charset="-127"/>
              </a:rPr>
              <a:t>GERD </a:t>
            </a:r>
            <a:r>
              <a:rPr lang="ko-KR" altLang="en-US" sz="3600" b="1" dirty="0">
                <a:solidFill>
                  <a:schemeClr val="tx1"/>
                </a:solidFill>
                <a:latin typeface="휴먼엑스포" pitchFamily="18" charset="-127"/>
                <a:ea typeface="휴먼엑스포" pitchFamily="18" charset="-127"/>
              </a:rPr>
              <a:t>진단 </a:t>
            </a:r>
            <a:r>
              <a:rPr lang="en-US" altLang="ko-KR" sz="3600" b="1" dirty="0">
                <a:solidFill>
                  <a:schemeClr val="tx1"/>
                </a:solidFill>
                <a:latin typeface="휴먼엑스포" pitchFamily="18" charset="-127"/>
                <a:ea typeface="휴먼엑스포" pitchFamily="18" charset="-127"/>
              </a:rPr>
              <a:t>: PPI Test (Empirical Therapy</a:t>
            </a:r>
            <a:r>
              <a:rPr lang="en-US" altLang="ko-KR" sz="3600" b="1" dirty="0" smtClean="0">
                <a:solidFill>
                  <a:schemeClr val="tx1"/>
                </a:solidFill>
                <a:latin typeface="휴먼엑스포" pitchFamily="18" charset="-127"/>
                <a:ea typeface="휴먼엑스포" pitchFamily="18" charset="-127"/>
              </a:rPr>
              <a:t>)</a:t>
            </a:r>
            <a:endParaRPr lang="en-US" altLang="ko-KR" sz="2800" b="1" dirty="0">
              <a:latin typeface="휴먼엑스포" pitchFamily="18" charset="-127"/>
              <a:ea typeface="휴먼엑스포" pitchFamily="18" charset="-127"/>
            </a:endParaRP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11188" y="260350"/>
            <a:ext cx="7772400" cy="762000"/>
          </a:xfrm>
        </p:spPr>
        <p:txBody>
          <a:bodyPr>
            <a:normAutofit fontScale="90000"/>
          </a:bodyPr>
          <a:lstStyle/>
          <a:p>
            <a:r>
              <a:rPr lang="en-US" altLang="ko-KR" b="1" dirty="0">
                <a:effectLst/>
                <a:latin typeface="휴먼엑스포" pitchFamily="18" charset="-127"/>
                <a:ea typeface="휴먼엑스포" pitchFamily="18" charset="-127"/>
              </a:rPr>
              <a:t>Empiric Therapy for GERD</a:t>
            </a:r>
          </a:p>
        </p:txBody>
      </p:sp>
      <p:sp>
        <p:nvSpPr>
          <p:cNvPr id="37891" name="Rectangle 3"/>
          <p:cNvSpPr>
            <a:spLocks noGrp="1" noChangeArrowheads="1"/>
          </p:cNvSpPr>
          <p:nvPr>
            <p:ph type="body" idx="1"/>
          </p:nvPr>
        </p:nvSpPr>
        <p:spPr>
          <a:xfrm>
            <a:off x="611188" y="1773238"/>
            <a:ext cx="8137525" cy="4176712"/>
          </a:xfrm>
        </p:spPr>
        <p:txBody>
          <a:bodyPr>
            <a:normAutofit lnSpcReduction="10000"/>
          </a:bodyPr>
          <a:lstStyle/>
          <a:p>
            <a:pPr marL="609600" indent="-609600">
              <a:lnSpc>
                <a:spcPct val="80000"/>
              </a:lnSpc>
              <a:buFontTx/>
              <a:buChar char="•"/>
            </a:pPr>
            <a:endParaRPr lang="en-US" altLang="ko-KR" sz="2400" dirty="0"/>
          </a:p>
          <a:p>
            <a:pPr marL="609600" indent="-609600">
              <a:lnSpc>
                <a:spcPct val="80000"/>
              </a:lnSpc>
              <a:buFontTx/>
              <a:buChar char="•"/>
            </a:pPr>
            <a:endParaRPr lang="en-US" altLang="ko-KR" sz="2400" dirty="0"/>
          </a:p>
          <a:p>
            <a:pPr marL="609600" indent="-609600">
              <a:lnSpc>
                <a:spcPct val="80000"/>
              </a:lnSpc>
              <a:buFontTx/>
              <a:buNone/>
            </a:pPr>
            <a:r>
              <a:rPr lang="en-US" altLang="ko-KR" sz="2400" dirty="0"/>
              <a:t> </a:t>
            </a:r>
            <a:r>
              <a:rPr lang="en-US" altLang="ko-KR" sz="2400" dirty="0">
                <a:latin typeface="+mj-ea"/>
                <a:ea typeface="+mj-ea"/>
              </a:rPr>
              <a:t>1. </a:t>
            </a:r>
            <a:r>
              <a:rPr lang="en-US" altLang="ko-KR" sz="2800" b="1" dirty="0">
                <a:latin typeface="+mj-ea"/>
                <a:ea typeface="+mj-ea"/>
              </a:rPr>
              <a:t>GERD </a:t>
            </a:r>
            <a:r>
              <a:rPr lang="ko-KR" altLang="en-US" sz="2800" b="1" dirty="0">
                <a:latin typeface="+mj-ea"/>
                <a:ea typeface="+mj-ea"/>
              </a:rPr>
              <a:t>증상인 경우 </a:t>
            </a:r>
            <a:r>
              <a:rPr lang="en-US" altLang="ko-KR" sz="2400" dirty="0" smtClean="0">
                <a:latin typeface="+mj-ea"/>
                <a:ea typeface="+mj-ea"/>
              </a:rPr>
              <a:t>: </a:t>
            </a:r>
            <a:r>
              <a:rPr lang="en-US" altLang="ko-KR" sz="2400" b="1" dirty="0" smtClean="0">
                <a:solidFill>
                  <a:srgbClr val="FF0000"/>
                </a:solidFill>
                <a:latin typeface="+mj-ea"/>
                <a:ea typeface="+mj-ea"/>
              </a:rPr>
              <a:t>standard </a:t>
            </a:r>
            <a:r>
              <a:rPr lang="en-US" altLang="ko-KR" sz="2400" b="1" dirty="0">
                <a:solidFill>
                  <a:srgbClr val="FF0000"/>
                </a:solidFill>
                <a:latin typeface="+mj-ea"/>
                <a:ea typeface="+mj-ea"/>
              </a:rPr>
              <a:t>dose PPI 2</a:t>
            </a:r>
            <a:r>
              <a:rPr lang="ko-KR" altLang="en-US" sz="2400" b="1" dirty="0" smtClean="0">
                <a:solidFill>
                  <a:srgbClr val="FF0000"/>
                </a:solidFill>
                <a:latin typeface="+mj-ea"/>
                <a:ea typeface="+mj-ea"/>
              </a:rPr>
              <a:t>주</a:t>
            </a:r>
            <a:endParaRPr lang="en-US" altLang="ko-KR" sz="2400" b="1" dirty="0" smtClean="0">
              <a:solidFill>
                <a:srgbClr val="FF0000"/>
              </a:solidFill>
              <a:latin typeface="+mj-ea"/>
              <a:ea typeface="+mj-ea"/>
            </a:endParaRPr>
          </a:p>
          <a:p>
            <a:pPr marL="609600" indent="-609600">
              <a:lnSpc>
                <a:spcPct val="80000"/>
              </a:lnSpc>
              <a:buFontTx/>
              <a:buNone/>
            </a:pPr>
            <a:endParaRPr lang="ko-KR" altLang="en-US" sz="2400" dirty="0">
              <a:latin typeface="+mj-ea"/>
              <a:ea typeface="+mj-ea"/>
            </a:endParaRPr>
          </a:p>
          <a:p>
            <a:pPr marL="609600" indent="-609600">
              <a:lnSpc>
                <a:spcPct val="80000"/>
              </a:lnSpc>
              <a:buFontTx/>
              <a:buNone/>
            </a:pPr>
            <a:r>
              <a:rPr lang="ko-KR" altLang="en-US" sz="2400" dirty="0">
                <a:latin typeface="+mj-ea"/>
                <a:ea typeface="+mj-ea"/>
              </a:rPr>
              <a:t> </a:t>
            </a:r>
            <a:r>
              <a:rPr lang="en-US" altLang="ko-KR" sz="2400" dirty="0">
                <a:latin typeface="+mj-ea"/>
                <a:ea typeface="+mj-ea"/>
              </a:rPr>
              <a:t>2. </a:t>
            </a:r>
            <a:r>
              <a:rPr lang="en-US" altLang="ko-KR" sz="2800" b="1" dirty="0">
                <a:latin typeface="+mj-ea"/>
                <a:ea typeface="+mj-ea"/>
              </a:rPr>
              <a:t>Extra-esophageal/atypical </a:t>
            </a:r>
            <a:r>
              <a:rPr lang="en-US" altLang="ko-KR" sz="2800" b="1" dirty="0" err="1">
                <a:latin typeface="+mj-ea"/>
                <a:ea typeface="+mj-ea"/>
              </a:rPr>
              <a:t>Sx</a:t>
            </a:r>
            <a:r>
              <a:rPr lang="ko-KR" altLang="en-US" sz="2800" b="1" dirty="0">
                <a:latin typeface="+mj-ea"/>
                <a:ea typeface="+mj-ea"/>
              </a:rPr>
              <a:t>인 경우 </a:t>
            </a:r>
            <a:endParaRPr lang="ko-KR" altLang="en-US" sz="2400" b="1" dirty="0">
              <a:latin typeface="+mj-ea"/>
              <a:ea typeface="+mj-ea"/>
            </a:endParaRPr>
          </a:p>
          <a:p>
            <a:pPr marL="609600" indent="-609600">
              <a:lnSpc>
                <a:spcPct val="80000"/>
              </a:lnSpc>
              <a:buFont typeface="Wingdings" pitchFamily="2" charset="2"/>
              <a:buNone/>
            </a:pPr>
            <a:r>
              <a:rPr lang="ko-KR" altLang="en-US" sz="2400" dirty="0">
                <a:latin typeface="+mj-ea"/>
                <a:ea typeface="+mj-ea"/>
              </a:rPr>
              <a:t>          </a:t>
            </a:r>
            <a:r>
              <a:rPr lang="en-US" altLang="ko-KR" sz="2400" b="1" dirty="0">
                <a:solidFill>
                  <a:srgbClr val="FF0000"/>
                </a:solidFill>
                <a:latin typeface="+mj-ea"/>
                <a:ea typeface="+mj-ea"/>
              </a:rPr>
              <a:t>twice-daily </a:t>
            </a:r>
            <a:r>
              <a:rPr lang="en-US" altLang="ko-KR" sz="2400" b="1" dirty="0" smtClean="0">
                <a:solidFill>
                  <a:srgbClr val="FF0000"/>
                </a:solidFill>
                <a:latin typeface="+mj-ea"/>
                <a:ea typeface="+mj-ea"/>
              </a:rPr>
              <a:t>half dose </a:t>
            </a:r>
            <a:r>
              <a:rPr lang="en-US" altLang="ko-KR" sz="2400" b="1" dirty="0">
                <a:solidFill>
                  <a:srgbClr val="FF0000"/>
                </a:solidFill>
                <a:latin typeface="+mj-ea"/>
                <a:ea typeface="+mj-ea"/>
              </a:rPr>
              <a:t>2</a:t>
            </a:r>
            <a:r>
              <a:rPr lang="ko-KR" altLang="en-US" sz="2400" b="1" dirty="0">
                <a:solidFill>
                  <a:srgbClr val="FF0000"/>
                </a:solidFill>
                <a:latin typeface="+mj-ea"/>
                <a:ea typeface="+mj-ea"/>
              </a:rPr>
              <a:t>주</a:t>
            </a:r>
          </a:p>
          <a:p>
            <a:pPr marL="609600" indent="-609600">
              <a:lnSpc>
                <a:spcPct val="80000"/>
              </a:lnSpc>
              <a:buFont typeface="Wingdings" pitchFamily="2" charset="2"/>
              <a:buNone/>
            </a:pPr>
            <a:endParaRPr lang="ko-KR" altLang="en-US" sz="2400" dirty="0">
              <a:latin typeface="+mj-ea"/>
              <a:ea typeface="+mj-ea"/>
            </a:endParaRPr>
          </a:p>
          <a:p>
            <a:pPr marL="609600" indent="-609600">
              <a:lnSpc>
                <a:spcPct val="80000"/>
              </a:lnSpc>
              <a:buFont typeface="Wingdings" pitchFamily="2" charset="2"/>
              <a:buNone/>
            </a:pPr>
            <a:r>
              <a:rPr lang="ko-KR" altLang="en-US" sz="2400" dirty="0">
                <a:latin typeface="+mj-ea"/>
                <a:ea typeface="+mj-ea"/>
              </a:rPr>
              <a:t>         </a:t>
            </a:r>
            <a:r>
              <a:rPr lang="en-US" altLang="ko-KR" sz="2400" dirty="0">
                <a:latin typeface="+mj-ea"/>
                <a:ea typeface="+mj-ea"/>
              </a:rPr>
              <a:t>Sensitivity      78-90%</a:t>
            </a:r>
          </a:p>
          <a:p>
            <a:pPr marL="609600" indent="-609600">
              <a:lnSpc>
                <a:spcPct val="80000"/>
              </a:lnSpc>
              <a:buFont typeface="Wingdings" pitchFamily="2" charset="2"/>
              <a:buNone/>
            </a:pPr>
            <a:r>
              <a:rPr lang="en-US" altLang="ko-KR" sz="2400" dirty="0">
                <a:latin typeface="+mj-ea"/>
                <a:ea typeface="+mj-ea"/>
              </a:rPr>
              <a:t>         Specificity    </a:t>
            </a:r>
            <a:r>
              <a:rPr lang="en-US" altLang="ko-KR" sz="2400" dirty="0" smtClean="0">
                <a:latin typeface="+mj-ea"/>
                <a:ea typeface="+mj-ea"/>
              </a:rPr>
              <a:t>  </a:t>
            </a:r>
            <a:r>
              <a:rPr lang="en-US" altLang="ko-KR" sz="2400" dirty="0">
                <a:latin typeface="+mj-ea"/>
                <a:ea typeface="+mj-ea"/>
              </a:rPr>
              <a:t>60-80%</a:t>
            </a:r>
          </a:p>
          <a:p>
            <a:pPr marL="609600" indent="-609600">
              <a:lnSpc>
                <a:spcPct val="80000"/>
              </a:lnSpc>
              <a:buFont typeface="Wingdings" pitchFamily="2" charset="2"/>
              <a:buNone/>
            </a:pPr>
            <a:endParaRPr lang="en-US" altLang="ko-KR" sz="2400" dirty="0">
              <a:latin typeface="+mj-ea"/>
              <a:ea typeface="+mj-ea"/>
            </a:endParaRPr>
          </a:p>
          <a:p>
            <a:pPr marL="609600" indent="-609600">
              <a:lnSpc>
                <a:spcPct val="80000"/>
              </a:lnSpc>
              <a:buFont typeface="Wingdings" pitchFamily="2" charset="2"/>
              <a:buNone/>
            </a:pPr>
            <a:r>
              <a:rPr lang="en-US" altLang="ko-KR" sz="2400" dirty="0">
                <a:latin typeface="+mj-ea"/>
                <a:ea typeface="+mj-ea"/>
              </a:rPr>
              <a:t>   If effective </a:t>
            </a:r>
            <a:r>
              <a:rPr lang="en-US" altLang="ko-KR" sz="2400" dirty="0">
                <a:latin typeface="+mj-ea"/>
                <a:ea typeface="+mj-ea"/>
                <a:cs typeface="Times New Roman" pitchFamily="18" charset="0"/>
              </a:rPr>
              <a:t>→</a:t>
            </a:r>
            <a:r>
              <a:rPr lang="en-US" altLang="ko-KR" sz="2400" dirty="0">
                <a:latin typeface="+mj-ea"/>
                <a:ea typeface="+mj-ea"/>
              </a:rPr>
              <a:t> </a:t>
            </a:r>
            <a:r>
              <a:rPr lang="ko-KR" altLang="en-US" sz="2400" dirty="0">
                <a:latin typeface="+mj-ea"/>
                <a:ea typeface="+mj-ea"/>
              </a:rPr>
              <a:t>추가 </a:t>
            </a:r>
            <a:r>
              <a:rPr lang="en-US" altLang="ko-KR" sz="2400" dirty="0">
                <a:latin typeface="+mj-ea"/>
                <a:ea typeface="+mj-ea"/>
              </a:rPr>
              <a:t>4</a:t>
            </a:r>
            <a:r>
              <a:rPr lang="ko-KR" altLang="en-US" sz="2400" dirty="0">
                <a:latin typeface="+mj-ea"/>
                <a:ea typeface="+mj-ea"/>
              </a:rPr>
              <a:t>주 치료 </a:t>
            </a:r>
            <a:r>
              <a:rPr lang="ko-KR" altLang="en-US" sz="2400" dirty="0">
                <a:latin typeface="+mj-ea"/>
                <a:ea typeface="+mj-ea"/>
                <a:cs typeface="Times New Roman" pitchFamily="18" charset="0"/>
              </a:rPr>
              <a:t>→</a:t>
            </a:r>
            <a:r>
              <a:rPr lang="ko-KR" altLang="en-US" sz="2400" dirty="0">
                <a:latin typeface="+mj-ea"/>
                <a:ea typeface="+mj-ea"/>
              </a:rPr>
              <a:t> </a:t>
            </a:r>
            <a:r>
              <a:rPr lang="en-US" altLang="ko-KR" sz="2400" dirty="0">
                <a:latin typeface="+mj-ea"/>
                <a:ea typeface="+mj-ea"/>
              </a:rPr>
              <a:t>on demand</a:t>
            </a:r>
          </a:p>
          <a:p>
            <a:pPr marL="609600" indent="-609600">
              <a:lnSpc>
                <a:spcPct val="80000"/>
              </a:lnSpc>
              <a:buFont typeface="Wingdings" pitchFamily="2" charset="2"/>
              <a:buNone/>
            </a:pPr>
            <a:r>
              <a:rPr lang="en-US" altLang="ko-KR" sz="2400" dirty="0">
                <a:latin typeface="+mj-ea"/>
                <a:ea typeface="+mj-ea"/>
              </a:rPr>
              <a:t>   If ineffective </a:t>
            </a:r>
            <a:r>
              <a:rPr lang="en-US" altLang="ko-KR" sz="2400" dirty="0">
                <a:latin typeface="+mj-ea"/>
                <a:ea typeface="+mj-ea"/>
                <a:cs typeface="Times New Roman" pitchFamily="18" charset="0"/>
              </a:rPr>
              <a:t>→</a:t>
            </a:r>
            <a:r>
              <a:rPr lang="en-US" altLang="ko-KR" sz="2400" dirty="0">
                <a:latin typeface="+mj-ea"/>
                <a:ea typeface="+mj-ea"/>
              </a:rPr>
              <a:t> further diagnostic testing</a:t>
            </a:r>
          </a:p>
        </p:txBody>
      </p:sp>
      <p:sp>
        <p:nvSpPr>
          <p:cNvPr id="37894" name="Oval 6"/>
          <p:cNvSpPr>
            <a:spLocks noChangeArrowheads="1"/>
          </p:cNvSpPr>
          <p:nvPr/>
        </p:nvSpPr>
        <p:spPr bwMode="auto">
          <a:xfrm>
            <a:off x="3059831" y="1196975"/>
            <a:ext cx="3168353" cy="914400"/>
          </a:xfrm>
          <a:prstGeom prst="ellipse">
            <a:avLst/>
          </a:prstGeom>
          <a:solidFill>
            <a:schemeClr val="accent1"/>
          </a:solidFill>
          <a:ln w="9525">
            <a:solidFill>
              <a:schemeClr val="tx1"/>
            </a:solidFill>
            <a:round/>
            <a:headEnd/>
            <a:tailEnd/>
          </a:ln>
          <a:effectLst/>
        </p:spPr>
        <p:txBody>
          <a:bodyPr wrap="none" anchor="ctr"/>
          <a:lstStyle/>
          <a:p>
            <a:pPr eaLnBrk="1" latinLnBrk="1" hangingPunct="1">
              <a:spcBef>
                <a:spcPct val="0"/>
              </a:spcBef>
            </a:pPr>
            <a:r>
              <a:rPr kumimoji="1" lang="en-US" altLang="ko-KR" sz="2800" b="1" dirty="0" smtClean="0"/>
              <a:t>   PPI  </a:t>
            </a:r>
            <a:r>
              <a:rPr kumimoji="1" lang="en-US" altLang="ko-KR" sz="2800" b="1" dirty="0"/>
              <a:t>Test</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Oval 5"/>
          <p:cNvSpPr>
            <a:spLocks noChangeArrowheads="1"/>
          </p:cNvSpPr>
          <p:nvPr/>
        </p:nvSpPr>
        <p:spPr bwMode="auto">
          <a:xfrm>
            <a:off x="395536" y="476672"/>
            <a:ext cx="3888432" cy="1368152"/>
          </a:xfrm>
          <a:prstGeom prst="ellipse">
            <a:avLst/>
          </a:prstGeom>
          <a:solidFill>
            <a:schemeClr val="accent1"/>
          </a:solidFill>
          <a:ln w="9525">
            <a:solidFill>
              <a:schemeClr val="tx1"/>
            </a:solidFill>
            <a:round/>
            <a:headEnd/>
            <a:tailEnd/>
          </a:ln>
          <a:effectLst/>
        </p:spPr>
        <p:txBody>
          <a:bodyPr wrap="none" anchor="ctr"/>
          <a:lstStyle/>
          <a:p>
            <a:pPr eaLnBrk="1" latinLnBrk="1" hangingPunct="1">
              <a:spcBef>
                <a:spcPct val="0"/>
              </a:spcBef>
            </a:pPr>
            <a:r>
              <a:rPr kumimoji="1" lang="en-US" altLang="ko-KR" sz="2800" b="1" dirty="0">
                <a:solidFill>
                  <a:srgbClr val="FFFF00"/>
                </a:solidFill>
                <a:latin typeface="Arial" pitchFamily="34" charset="0"/>
              </a:rPr>
              <a:t>Empirical Therapy</a:t>
            </a:r>
          </a:p>
        </p:txBody>
      </p:sp>
      <p:sp>
        <p:nvSpPr>
          <p:cNvPr id="7176" name="Oval 8"/>
          <p:cNvSpPr>
            <a:spLocks noChangeArrowheads="1"/>
          </p:cNvSpPr>
          <p:nvPr/>
        </p:nvSpPr>
        <p:spPr bwMode="auto">
          <a:xfrm>
            <a:off x="5004048" y="476250"/>
            <a:ext cx="3744665" cy="1296566"/>
          </a:xfrm>
          <a:prstGeom prst="ellipse">
            <a:avLst/>
          </a:prstGeom>
          <a:solidFill>
            <a:schemeClr val="accent1"/>
          </a:solidFill>
          <a:ln w="9525">
            <a:solidFill>
              <a:schemeClr val="tx1"/>
            </a:solidFill>
            <a:round/>
            <a:headEnd/>
            <a:tailEnd/>
          </a:ln>
          <a:effectLst/>
        </p:spPr>
        <p:txBody>
          <a:bodyPr wrap="none" anchor="ctr"/>
          <a:lstStyle/>
          <a:p>
            <a:pPr eaLnBrk="1" latinLnBrk="1" hangingPunct="1">
              <a:spcBef>
                <a:spcPct val="0"/>
              </a:spcBef>
            </a:pPr>
            <a:r>
              <a:rPr kumimoji="1" lang="en-US" altLang="ko-KR" sz="2800" b="1" dirty="0">
                <a:solidFill>
                  <a:srgbClr val="FFFF00"/>
                </a:solidFill>
                <a:latin typeface="Arial" pitchFamily="34" charset="0"/>
              </a:rPr>
              <a:t>Early </a:t>
            </a:r>
            <a:r>
              <a:rPr kumimoji="1" lang="en-US" altLang="ko-KR" sz="2800" b="1" dirty="0" smtClean="0">
                <a:solidFill>
                  <a:srgbClr val="FFFF00"/>
                </a:solidFill>
                <a:latin typeface="Arial" pitchFamily="34" charset="0"/>
              </a:rPr>
              <a:t>Endoscopy</a:t>
            </a:r>
          </a:p>
        </p:txBody>
      </p:sp>
      <p:sp>
        <p:nvSpPr>
          <p:cNvPr id="7177" name="Text Box 9"/>
          <p:cNvSpPr txBox="1">
            <a:spLocks noChangeArrowheads="1"/>
          </p:cNvSpPr>
          <p:nvPr/>
        </p:nvSpPr>
        <p:spPr bwMode="auto">
          <a:xfrm>
            <a:off x="4283968" y="908720"/>
            <a:ext cx="863600" cy="519113"/>
          </a:xfrm>
          <a:prstGeom prst="rect">
            <a:avLst/>
          </a:prstGeom>
          <a:noFill/>
          <a:ln w="9525">
            <a:noFill/>
            <a:miter lim="800000"/>
            <a:headEnd/>
            <a:tailEnd/>
          </a:ln>
          <a:effectLst/>
        </p:spPr>
        <p:txBody>
          <a:bodyPr>
            <a:spAutoFit/>
          </a:bodyPr>
          <a:lstStyle/>
          <a:p>
            <a:pPr algn="l" eaLnBrk="1" latinLnBrk="1" hangingPunct="1"/>
            <a:r>
              <a:rPr kumimoji="1" lang="en-US" altLang="ko-KR" sz="2800" b="1" dirty="0">
                <a:latin typeface="Arial" pitchFamily="34" charset="0"/>
              </a:rPr>
              <a:t>OR</a:t>
            </a:r>
          </a:p>
        </p:txBody>
      </p:sp>
      <p:sp>
        <p:nvSpPr>
          <p:cNvPr id="7178" name="Text Box 10"/>
          <p:cNvSpPr txBox="1">
            <a:spLocks noChangeArrowheads="1"/>
          </p:cNvSpPr>
          <p:nvPr/>
        </p:nvSpPr>
        <p:spPr bwMode="auto">
          <a:xfrm>
            <a:off x="323528" y="2781300"/>
            <a:ext cx="4464497" cy="1569660"/>
          </a:xfrm>
          <a:prstGeom prst="rect">
            <a:avLst/>
          </a:prstGeom>
          <a:noFill/>
          <a:ln w="9525">
            <a:noFill/>
            <a:miter lim="800000"/>
            <a:headEnd/>
            <a:tailEnd/>
          </a:ln>
          <a:effectLst/>
        </p:spPr>
        <p:txBody>
          <a:bodyPr wrap="square">
            <a:spAutoFit/>
          </a:bodyPr>
          <a:lstStyle/>
          <a:p>
            <a:pPr algn="l" eaLnBrk="1" latinLnBrk="1" hangingPunct="1"/>
            <a:r>
              <a:rPr kumimoji="1" lang="en-US" altLang="ko-KR" sz="2400" b="1" dirty="0">
                <a:solidFill>
                  <a:schemeClr val="tx2"/>
                </a:solidFill>
              </a:rPr>
              <a:t>Decrease patient’s </a:t>
            </a:r>
            <a:r>
              <a:rPr kumimoji="1" lang="en-US" altLang="ko-KR" sz="2400" b="1" dirty="0" smtClean="0">
                <a:solidFill>
                  <a:schemeClr val="tx2"/>
                </a:solidFill>
              </a:rPr>
              <a:t>   </a:t>
            </a:r>
          </a:p>
          <a:p>
            <a:pPr algn="l" eaLnBrk="1" latinLnBrk="1" hangingPunct="1"/>
            <a:r>
              <a:rPr kumimoji="1" lang="en-US" altLang="ko-KR" sz="2400" b="1" dirty="0" smtClean="0">
                <a:solidFill>
                  <a:schemeClr val="tx2"/>
                </a:solidFill>
              </a:rPr>
              <a:t>              discomfort</a:t>
            </a:r>
            <a:endParaRPr kumimoji="1" lang="en-US" altLang="ko-KR" sz="2400" b="1" dirty="0">
              <a:solidFill>
                <a:schemeClr val="tx2"/>
              </a:solidFill>
            </a:endParaRPr>
          </a:p>
          <a:p>
            <a:pPr algn="l" eaLnBrk="1" latinLnBrk="1" hangingPunct="1"/>
            <a:r>
              <a:rPr kumimoji="1" lang="en-US" altLang="ko-KR" sz="2400" b="1" dirty="0">
                <a:solidFill>
                  <a:schemeClr val="tx2"/>
                </a:solidFill>
              </a:rPr>
              <a:t>Decrease invasive test</a:t>
            </a:r>
          </a:p>
          <a:p>
            <a:pPr algn="l" eaLnBrk="1" latinLnBrk="1" hangingPunct="1"/>
            <a:r>
              <a:rPr kumimoji="1" lang="en-US" altLang="ko-KR" sz="2400" b="1" dirty="0">
                <a:solidFill>
                  <a:schemeClr val="tx2"/>
                </a:solidFill>
              </a:rPr>
              <a:t>Significant cost savings</a:t>
            </a:r>
          </a:p>
        </p:txBody>
      </p:sp>
      <p:sp>
        <p:nvSpPr>
          <p:cNvPr id="7180" name="Text Box 12"/>
          <p:cNvSpPr txBox="1">
            <a:spLocks noChangeArrowheads="1"/>
          </p:cNvSpPr>
          <p:nvPr/>
        </p:nvSpPr>
        <p:spPr bwMode="auto">
          <a:xfrm>
            <a:off x="5219700" y="2781300"/>
            <a:ext cx="3924300" cy="2647950"/>
          </a:xfrm>
          <a:prstGeom prst="rect">
            <a:avLst/>
          </a:prstGeom>
          <a:noFill/>
          <a:ln w="9525">
            <a:noFill/>
            <a:miter lim="800000"/>
            <a:headEnd/>
            <a:tailEnd/>
          </a:ln>
          <a:effectLst/>
        </p:spPr>
        <p:txBody>
          <a:bodyPr>
            <a:spAutoFit/>
          </a:bodyPr>
          <a:lstStyle/>
          <a:p>
            <a:pPr algn="l" eaLnBrk="1" latinLnBrk="1" hangingPunct="1"/>
            <a:r>
              <a:rPr kumimoji="1" lang="en-US" altLang="ko-KR" sz="2400" b="1"/>
              <a:t>Alarm features</a:t>
            </a:r>
          </a:p>
          <a:p>
            <a:pPr algn="l" eaLnBrk="1" latinLnBrk="1" hangingPunct="1"/>
            <a:r>
              <a:rPr kumimoji="1" lang="en-US" altLang="ko-KR" sz="2400" b="1"/>
              <a:t>Atypical symptoms</a:t>
            </a:r>
          </a:p>
          <a:p>
            <a:pPr algn="l" eaLnBrk="1" latinLnBrk="1" hangingPunct="1"/>
            <a:r>
              <a:rPr kumimoji="1" lang="en-US" altLang="ko-KR" sz="2400" b="1"/>
              <a:t>Refractory to initial Tx</a:t>
            </a:r>
          </a:p>
          <a:p>
            <a:pPr algn="l" eaLnBrk="1" latinLnBrk="1" hangingPunct="1"/>
            <a:r>
              <a:rPr kumimoji="1" lang="en-US" altLang="ko-KR" sz="2400" b="1"/>
              <a:t>Preoperative assessment</a:t>
            </a:r>
          </a:p>
          <a:p>
            <a:pPr algn="l" eaLnBrk="1" latinLnBrk="1" hangingPunct="1"/>
            <a:r>
              <a:rPr kumimoji="1" lang="en-US" altLang="ko-KR" sz="2400" b="1"/>
              <a:t>Reassurance</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2"/>
          <p:cNvPicPr>
            <a:picLocks noChangeArrowheads="1"/>
          </p:cNvPicPr>
          <p:nvPr/>
        </p:nvPicPr>
        <p:blipFill>
          <a:blip r:embed="rId3" cstate="print"/>
          <a:srcRect/>
          <a:stretch>
            <a:fillRect/>
          </a:stretch>
        </p:blipFill>
        <p:spPr bwMode="auto">
          <a:xfrm>
            <a:off x="4899025" y="4065588"/>
            <a:ext cx="1827213" cy="2000250"/>
          </a:xfrm>
          <a:prstGeom prst="rect">
            <a:avLst/>
          </a:prstGeom>
          <a:noFill/>
          <a:ln w="9525">
            <a:noFill/>
            <a:miter lim="800000"/>
            <a:headEnd/>
            <a:tailEnd/>
          </a:ln>
          <a:effectLst/>
        </p:spPr>
      </p:pic>
      <p:pic>
        <p:nvPicPr>
          <p:cNvPr id="50179" name="Picture 3"/>
          <p:cNvPicPr>
            <a:picLocks noChangeArrowheads="1"/>
          </p:cNvPicPr>
          <p:nvPr/>
        </p:nvPicPr>
        <p:blipFill>
          <a:blip r:embed="rId4" cstate="print"/>
          <a:srcRect/>
          <a:stretch>
            <a:fillRect/>
          </a:stretch>
        </p:blipFill>
        <p:spPr bwMode="auto">
          <a:xfrm>
            <a:off x="4899025" y="1670050"/>
            <a:ext cx="1838325" cy="2014538"/>
          </a:xfrm>
          <a:prstGeom prst="rect">
            <a:avLst/>
          </a:prstGeom>
          <a:noFill/>
          <a:ln w="9525">
            <a:noFill/>
            <a:miter lim="800000"/>
            <a:headEnd/>
            <a:tailEnd/>
          </a:ln>
          <a:effectLst/>
        </p:spPr>
      </p:pic>
      <p:pic>
        <p:nvPicPr>
          <p:cNvPr id="50180" name="Picture 4"/>
          <p:cNvPicPr>
            <a:picLocks noChangeArrowheads="1"/>
          </p:cNvPicPr>
          <p:nvPr/>
        </p:nvPicPr>
        <p:blipFill>
          <a:blip r:embed="rId5" cstate="print"/>
          <a:srcRect/>
          <a:stretch>
            <a:fillRect/>
          </a:stretch>
        </p:blipFill>
        <p:spPr bwMode="auto">
          <a:xfrm>
            <a:off x="762000" y="4065588"/>
            <a:ext cx="1825625" cy="2001837"/>
          </a:xfrm>
          <a:prstGeom prst="rect">
            <a:avLst/>
          </a:prstGeom>
          <a:noFill/>
          <a:ln w="9525">
            <a:noFill/>
            <a:miter lim="800000"/>
            <a:headEnd/>
            <a:tailEnd/>
          </a:ln>
          <a:effectLst/>
        </p:spPr>
      </p:pic>
      <p:pic>
        <p:nvPicPr>
          <p:cNvPr id="50181" name="Picture 5"/>
          <p:cNvPicPr>
            <a:picLocks noChangeArrowheads="1"/>
          </p:cNvPicPr>
          <p:nvPr/>
        </p:nvPicPr>
        <p:blipFill>
          <a:blip r:embed="rId6" cstate="print"/>
          <a:srcRect/>
          <a:stretch>
            <a:fillRect/>
          </a:stretch>
        </p:blipFill>
        <p:spPr bwMode="auto">
          <a:xfrm>
            <a:off x="762000" y="1670050"/>
            <a:ext cx="1831975" cy="2008188"/>
          </a:xfrm>
          <a:prstGeom prst="rect">
            <a:avLst/>
          </a:prstGeom>
          <a:noFill/>
          <a:ln w="9525">
            <a:noFill/>
            <a:miter lim="800000"/>
            <a:headEnd/>
            <a:tailEnd/>
          </a:ln>
          <a:effectLst/>
        </p:spPr>
      </p:pic>
      <p:sp>
        <p:nvSpPr>
          <p:cNvPr id="50182" name="Rectangle 6"/>
          <p:cNvSpPr>
            <a:spLocks noChangeArrowheads="1"/>
          </p:cNvSpPr>
          <p:nvPr/>
        </p:nvSpPr>
        <p:spPr bwMode="auto">
          <a:xfrm>
            <a:off x="2724150" y="1670050"/>
            <a:ext cx="2043113" cy="1833563"/>
          </a:xfrm>
          <a:prstGeom prst="rect">
            <a:avLst/>
          </a:prstGeom>
          <a:noFill/>
          <a:ln w="9525">
            <a:noFill/>
            <a:miter lim="800000"/>
            <a:headEnd/>
            <a:tailEnd/>
          </a:ln>
          <a:effectLst/>
        </p:spPr>
        <p:txBody>
          <a:bodyPr lIns="92075" tIns="46038" rIns="92075" bIns="46038">
            <a:spAutoFit/>
          </a:bodyPr>
          <a:lstStyle/>
          <a:p>
            <a:pPr marL="92075" algn="l">
              <a:spcBef>
                <a:spcPct val="0"/>
              </a:spcBef>
            </a:pPr>
            <a:r>
              <a:rPr lang="en-US" altLang="ko-KR" sz="1800" b="1">
                <a:effectLst>
                  <a:outerShdw blurRad="38100" dist="38100" dir="2700000" algn="tl">
                    <a:srgbClr val="003366"/>
                  </a:outerShdw>
                </a:effectLst>
              </a:rPr>
              <a:t>Grade A</a:t>
            </a:r>
            <a:endParaRPr lang="en-US" altLang="ko-KR" sz="1600">
              <a:effectLst>
                <a:outerShdw blurRad="38100" dist="38100" dir="2700000" algn="tl">
                  <a:srgbClr val="003366"/>
                </a:outerShdw>
              </a:effectLst>
            </a:endParaRPr>
          </a:p>
          <a:p>
            <a:pPr marL="92075" algn="l">
              <a:spcBef>
                <a:spcPct val="0"/>
              </a:spcBef>
            </a:pPr>
            <a:endParaRPr lang="en-US" altLang="ko-KR" sz="1600">
              <a:effectLst>
                <a:outerShdw blurRad="38100" dist="38100" dir="2700000" algn="tl">
                  <a:srgbClr val="003366"/>
                </a:outerShdw>
              </a:effectLst>
            </a:endParaRPr>
          </a:p>
          <a:p>
            <a:pPr marL="92075" algn="l">
              <a:spcBef>
                <a:spcPct val="0"/>
              </a:spcBef>
            </a:pPr>
            <a:r>
              <a:rPr lang="en-US" altLang="ko-KR" sz="1600">
                <a:effectLst>
                  <a:outerShdw blurRad="38100" dist="38100" dir="2700000" algn="tl">
                    <a:srgbClr val="003366"/>
                  </a:outerShdw>
                </a:effectLst>
              </a:rPr>
              <a:t>Mucosal breaks confined to the mucosal fold, each no longer than 5 mm.</a:t>
            </a:r>
          </a:p>
          <a:p>
            <a:pPr marL="92075" algn="l">
              <a:spcBef>
                <a:spcPct val="0"/>
              </a:spcBef>
            </a:pPr>
            <a:endParaRPr lang="en-US" altLang="ko-KR" sz="1600">
              <a:effectLst>
                <a:outerShdw blurRad="38100" dist="38100" dir="2700000" algn="tl">
                  <a:srgbClr val="003366"/>
                </a:outerShdw>
              </a:effectLst>
            </a:endParaRPr>
          </a:p>
        </p:txBody>
      </p:sp>
      <p:sp>
        <p:nvSpPr>
          <p:cNvPr id="50183" name="Rectangle 7"/>
          <p:cNvSpPr>
            <a:spLocks noChangeArrowheads="1"/>
          </p:cNvSpPr>
          <p:nvPr/>
        </p:nvSpPr>
        <p:spPr bwMode="auto">
          <a:xfrm>
            <a:off x="6870700" y="1670050"/>
            <a:ext cx="2273300" cy="2078038"/>
          </a:xfrm>
          <a:prstGeom prst="rect">
            <a:avLst/>
          </a:prstGeom>
          <a:noFill/>
          <a:ln w="9525">
            <a:noFill/>
            <a:miter lim="800000"/>
            <a:headEnd/>
            <a:tailEnd/>
          </a:ln>
          <a:effectLst/>
        </p:spPr>
        <p:txBody>
          <a:bodyPr lIns="92075" tIns="46038" rIns="92075" bIns="46038">
            <a:spAutoFit/>
          </a:bodyPr>
          <a:lstStyle/>
          <a:p>
            <a:pPr marL="92075" algn="l">
              <a:spcBef>
                <a:spcPct val="0"/>
              </a:spcBef>
            </a:pPr>
            <a:r>
              <a:rPr lang="en-US" altLang="ko-KR" sz="1800" b="1">
                <a:effectLst>
                  <a:outerShdw blurRad="38100" dist="38100" dir="2700000" algn="tl">
                    <a:srgbClr val="003366"/>
                  </a:outerShdw>
                </a:effectLst>
              </a:rPr>
              <a:t>Grade B</a:t>
            </a:r>
            <a:endParaRPr lang="en-US" altLang="ko-KR" sz="2000" b="1">
              <a:effectLst>
                <a:outerShdw blurRad="38100" dist="38100" dir="2700000" algn="tl">
                  <a:srgbClr val="003366"/>
                </a:outerShdw>
              </a:effectLst>
            </a:endParaRPr>
          </a:p>
          <a:p>
            <a:pPr marL="92075" algn="l">
              <a:spcBef>
                <a:spcPct val="0"/>
              </a:spcBef>
            </a:pPr>
            <a:endParaRPr lang="en-US" altLang="ko-KR" sz="1600">
              <a:effectLst>
                <a:outerShdw blurRad="38100" dist="38100" dir="2700000" algn="tl">
                  <a:srgbClr val="003366"/>
                </a:outerShdw>
              </a:effectLst>
            </a:endParaRPr>
          </a:p>
          <a:p>
            <a:pPr marL="92075" algn="l">
              <a:spcBef>
                <a:spcPct val="0"/>
              </a:spcBef>
            </a:pPr>
            <a:r>
              <a:rPr lang="en-US" altLang="ko-KR" sz="1600">
                <a:effectLst>
                  <a:outerShdw blurRad="38100" dist="38100" dir="2700000" algn="tl">
                    <a:srgbClr val="003366"/>
                  </a:outerShdw>
                </a:effectLst>
              </a:rPr>
              <a:t>At least one mucosal break longer than</a:t>
            </a:r>
          </a:p>
          <a:p>
            <a:pPr marL="92075" algn="l">
              <a:spcBef>
                <a:spcPct val="0"/>
              </a:spcBef>
            </a:pPr>
            <a:r>
              <a:rPr lang="en-US" altLang="ko-KR" sz="1600">
                <a:effectLst>
                  <a:outerShdw blurRad="38100" dist="38100" dir="2700000" algn="tl">
                    <a:srgbClr val="003366"/>
                  </a:outerShdw>
                </a:effectLst>
              </a:rPr>
              <a:t>5 mm confined to the mucosal fold but</a:t>
            </a:r>
          </a:p>
          <a:p>
            <a:pPr marL="92075" algn="l">
              <a:spcBef>
                <a:spcPct val="0"/>
              </a:spcBef>
            </a:pPr>
            <a:r>
              <a:rPr lang="en-US" altLang="ko-KR" sz="1600">
                <a:effectLst>
                  <a:outerShdw blurRad="38100" dist="38100" dir="2700000" algn="tl">
                    <a:srgbClr val="003366"/>
                  </a:outerShdw>
                </a:effectLst>
              </a:rPr>
              <a:t>not continuous between two folds.</a:t>
            </a:r>
          </a:p>
        </p:txBody>
      </p:sp>
      <p:sp>
        <p:nvSpPr>
          <p:cNvPr id="50184" name="Rectangle 8"/>
          <p:cNvSpPr>
            <a:spLocks noChangeArrowheads="1"/>
          </p:cNvSpPr>
          <p:nvPr/>
        </p:nvSpPr>
        <p:spPr bwMode="auto">
          <a:xfrm>
            <a:off x="2724150" y="4065588"/>
            <a:ext cx="2022475" cy="2322512"/>
          </a:xfrm>
          <a:prstGeom prst="rect">
            <a:avLst/>
          </a:prstGeom>
          <a:noFill/>
          <a:ln w="9525">
            <a:noFill/>
            <a:miter lim="800000"/>
            <a:headEnd/>
            <a:tailEnd/>
          </a:ln>
          <a:effectLst/>
        </p:spPr>
        <p:txBody>
          <a:bodyPr lIns="92075" tIns="46038" rIns="92075" bIns="46038">
            <a:spAutoFit/>
          </a:bodyPr>
          <a:lstStyle/>
          <a:p>
            <a:pPr marL="92075" algn="l">
              <a:spcBef>
                <a:spcPct val="0"/>
              </a:spcBef>
            </a:pPr>
            <a:r>
              <a:rPr lang="en-US" altLang="ko-KR" sz="1800" b="1">
                <a:effectLst>
                  <a:outerShdw blurRad="38100" dist="38100" dir="2700000" algn="tl">
                    <a:srgbClr val="003366"/>
                  </a:outerShdw>
                </a:effectLst>
              </a:rPr>
              <a:t>Grade C</a:t>
            </a:r>
          </a:p>
          <a:p>
            <a:pPr marL="92075" algn="l">
              <a:spcBef>
                <a:spcPct val="0"/>
              </a:spcBef>
            </a:pPr>
            <a:endParaRPr lang="en-US" altLang="ko-KR" sz="1600">
              <a:effectLst>
                <a:outerShdw blurRad="38100" dist="38100" dir="2700000" algn="tl">
                  <a:srgbClr val="003366"/>
                </a:outerShdw>
              </a:effectLst>
            </a:endParaRPr>
          </a:p>
          <a:p>
            <a:pPr marL="92075" algn="l">
              <a:spcBef>
                <a:spcPct val="0"/>
              </a:spcBef>
            </a:pPr>
            <a:r>
              <a:rPr lang="en-US" altLang="ko-KR" sz="1600">
                <a:effectLst>
                  <a:outerShdw blurRad="38100" dist="38100" dir="2700000" algn="tl">
                    <a:srgbClr val="003366"/>
                  </a:outerShdw>
                </a:effectLst>
              </a:rPr>
              <a:t>Mucosal breaks that are continuous</a:t>
            </a:r>
          </a:p>
          <a:p>
            <a:pPr marL="92075" algn="l">
              <a:spcBef>
                <a:spcPct val="0"/>
              </a:spcBef>
            </a:pPr>
            <a:r>
              <a:rPr lang="en-US" altLang="ko-KR" sz="1600">
                <a:effectLst>
                  <a:outerShdw blurRad="38100" dist="38100" dir="2700000" algn="tl">
                    <a:srgbClr val="003366"/>
                  </a:outerShdw>
                </a:effectLst>
              </a:rPr>
              <a:t>between the tops of mucosal folds</a:t>
            </a:r>
          </a:p>
          <a:p>
            <a:pPr marL="92075" algn="l">
              <a:spcBef>
                <a:spcPct val="0"/>
              </a:spcBef>
            </a:pPr>
            <a:r>
              <a:rPr lang="en-US" altLang="ko-KR" sz="1600">
                <a:effectLst>
                  <a:outerShdw blurRad="38100" dist="38100" dir="2700000" algn="tl">
                    <a:srgbClr val="003366"/>
                  </a:outerShdw>
                </a:effectLst>
              </a:rPr>
              <a:t>but not circumferential.</a:t>
            </a:r>
          </a:p>
          <a:p>
            <a:pPr marL="92075" algn="l">
              <a:spcBef>
                <a:spcPct val="0"/>
              </a:spcBef>
            </a:pPr>
            <a:endParaRPr lang="en-US" altLang="ko-KR" sz="1600">
              <a:effectLst>
                <a:outerShdw blurRad="38100" dist="38100" dir="2700000" algn="tl">
                  <a:srgbClr val="003366"/>
                </a:outerShdw>
              </a:effectLst>
            </a:endParaRPr>
          </a:p>
        </p:txBody>
      </p:sp>
      <p:sp>
        <p:nvSpPr>
          <p:cNvPr id="50185" name="Rectangle 9"/>
          <p:cNvSpPr>
            <a:spLocks noChangeArrowheads="1"/>
          </p:cNvSpPr>
          <p:nvPr/>
        </p:nvSpPr>
        <p:spPr bwMode="auto">
          <a:xfrm>
            <a:off x="6870700" y="4065588"/>
            <a:ext cx="1966913" cy="2078037"/>
          </a:xfrm>
          <a:prstGeom prst="rect">
            <a:avLst/>
          </a:prstGeom>
          <a:noFill/>
          <a:ln w="9525">
            <a:noFill/>
            <a:miter lim="800000"/>
            <a:headEnd/>
            <a:tailEnd/>
          </a:ln>
          <a:effectLst/>
        </p:spPr>
        <p:txBody>
          <a:bodyPr lIns="92075" tIns="46038" rIns="92075" bIns="46038">
            <a:spAutoFit/>
          </a:bodyPr>
          <a:lstStyle/>
          <a:p>
            <a:pPr marL="92075" algn="l">
              <a:spcBef>
                <a:spcPct val="0"/>
              </a:spcBef>
            </a:pPr>
            <a:r>
              <a:rPr lang="en-US" altLang="ko-KR" sz="1800" b="1">
                <a:effectLst>
                  <a:outerShdw blurRad="38100" dist="38100" dir="2700000" algn="tl">
                    <a:srgbClr val="003366"/>
                  </a:outerShdw>
                </a:effectLst>
              </a:rPr>
              <a:t>Grade D</a:t>
            </a:r>
            <a:endParaRPr lang="en-US" altLang="ko-KR" sz="1600">
              <a:effectLst>
                <a:outerShdw blurRad="38100" dist="38100" dir="2700000" algn="tl">
                  <a:srgbClr val="003366"/>
                </a:outerShdw>
              </a:effectLst>
            </a:endParaRPr>
          </a:p>
          <a:p>
            <a:pPr marL="92075" algn="l">
              <a:spcBef>
                <a:spcPct val="0"/>
              </a:spcBef>
            </a:pPr>
            <a:endParaRPr lang="en-US" altLang="ko-KR" sz="1600">
              <a:effectLst>
                <a:outerShdw blurRad="38100" dist="38100" dir="2700000" algn="tl">
                  <a:srgbClr val="003366"/>
                </a:outerShdw>
              </a:effectLst>
            </a:endParaRPr>
          </a:p>
          <a:p>
            <a:pPr marL="92075" algn="l">
              <a:spcBef>
                <a:spcPct val="0"/>
              </a:spcBef>
            </a:pPr>
            <a:r>
              <a:rPr lang="en-US" altLang="ko-KR" sz="1600">
                <a:effectLst>
                  <a:outerShdw blurRad="38100" dist="38100" dir="2700000" algn="tl">
                    <a:srgbClr val="003366"/>
                  </a:outerShdw>
                </a:effectLst>
              </a:rPr>
              <a:t>Extensive mucosal breaks engaging at</a:t>
            </a:r>
          </a:p>
          <a:p>
            <a:pPr marL="92075" algn="l">
              <a:spcBef>
                <a:spcPct val="0"/>
              </a:spcBef>
            </a:pPr>
            <a:r>
              <a:rPr lang="en-US" altLang="ko-KR" sz="1600">
                <a:effectLst>
                  <a:outerShdw blurRad="38100" dist="38100" dir="2700000" algn="tl">
                    <a:srgbClr val="003366"/>
                  </a:outerShdw>
                </a:effectLst>
              </a:rPr>
              <a:t>least 75% of the esophageal</a:t>
            </a:r>
          </a:p>
          <a:p>
            <a:pPr marL="92075" algn="l">
              <a:spcBef>
                <a:spcPct val="0"/>
              </a:spcBef>
            </a:pPr>
            <a:r>
              <a:rPr lang="en-US" altLang="ko-KR" sz="1600">
                <a:effectLst>
                  <a:outerShdw blurRad="38100" dist="38100" dir="2700000" algn="tl">
                    <a:srgbClr val="003366"/>
                  </a:outerShdw>
                </a:effectLst>
              </a:rPr>
              <a:t>circumference.</a:t>
            </a:r>
          </a:p>
          <a:p>
            <a:pPr marL="92075" algn="l">
              <a:spcBef>
                <a:spcPct val="0"/>
              </a:spcBef>
            </a:pPr>
            <a:endParaRPr lang="en-US" altLang="ko-KR" sz="1600">
              <a:effectLst>
                <a:outerShdw blurRad="38100" dist="38100" dir="2700000" algn="tl">
                  <a:srgbClr val="003366"/>
                </a:outerShdw>
              </a:effectLst>
            </a:endParaRPr>
          </a:p>
        </p:txBody>
      </p:sp>
      <p:sp>
        <p:nvSpPr>
          <p:cNvPr id="50186" name="Line 10"/>
          <p:cNvSpPr>
            <a:spLocks noChangeShapeType="1"/>
          </p:cNvSpPr>
          <p:nvPr/>
        </p:nvSpPr>
        <p:spPr bwMode="auto">
          <a:xfrm>
            <a:off x="1014413" y="3860800"/>
            <a:ext cx="7445375" cy="0"/>
          </a:xfrm>
          <a:prstGeom prst="line">
            <a:avLst/>
          </a:prstGeom>
          <a:noFill/>
          <a:ln w="25400">
            <a:solidFill>
              <a:schemeClr val="tx1"/>
            </a:solidFill>
            <a:round/>
            <a:headEnd type="none" w="sm" len="sm"/>
            <a:tailEnd type="none" w="sm" len="sm"/>
          </a:ln>
          <a:effectLst/>
        </p:spPr>
        <p:txBody>
          <a:bodyPr wrap="none" anchor="ctr"/>
          <a:lstStyle/>
          <a:p>
            <a:endParaRPr lang="ko-KR" altLang="en-US"/>
          </a:p>
        </p:txBody>
      </p:sp>
      <p:sp>
        <p:nvSpPr>
          <p:cNvPr id="50187" name="Rectangle 11"/>
          <p:cNvSpPr>
            <a:spLocks noChangeArrowheads="1"/>
          </p:cNvSpPr>
          <p:nvPr/>
        </p:nvSpPr>
        <p:spPr bwMode="blackWhite">
          <a:xfrm>
            <a:off x="23813" y="404813"/>
            <a:ext cx="9120187" cy="677862"/>
          </a:xfrm>
          <a:prstGeom prst="rect">
            <a:avLst/>
          </a:prstGeom>
          <a:noFill/>
          <a:ln w="12700">
            <a:noFill/>
            <a:miter lim="800000"/>
            <a:headEnd/>
            <a:tailEnd/>
          </a:ln>
          <a:effectLst/>
        </p:spPr>
        <p:txBody>
          <a:bodyPr lIns="92560" tIns="45468" rIns="92560" bIns="45468" anchor="ctr" anchorCtr="1"/>
          <a:lstStyle/>
          <a:p>
            <a:pPr eaLnBrk="1" latinLnBrk="1" hangingPunct="1">
              <a:spcBef>
                <a:spcPct val="0"/>
              </a:spcBef>
            </a:pPr>
            <a:r>
              <a:rPr kumimoji="1" lang="en-US" altLang="ko-KR" sz="4000" b="1" dirty="0">
                <a:latin typeface="Arial" pitchFamily="34" charset="0"/>
              </a:rPr>
              <a:t>Los Angeles classification (1999)</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sz="quarter"/>
          </p:nvPr>
        </p:nvSpPr>
        <p:spPr>
          <a:xfrm>
            <a:off x="457200" y="381000"/>
            <a:ext cx="8229600" cy="671513"/>
          </a:xfrm>
        </p:spPr>
        <p:txBody>
          <a:bodyPr>
            <a:normAutofit fontScale="90000"/>
          </a:bodyPr>
          <a:lstStyle/>
          <a:p>
            <a:r>
              <a:rPr lang="en-US" altLang="ko-KR" b="1" dirty="0">
                <a:effectLst/>
                <a:latin typeface="휴먼엑스포" pitchFamily="18" charset="-127"/>
                <a:ea typeface="휴먼엑스포" pitchFamily="18" charset="-127"/>
              </a:rPr>
              <a:t>LA Classification, Grade A</a:t>
            </a:r>
          </a:p>
        </p:txBody>
      </p:sp>
      <p:pic>
        <p:nvPicPr>
          <p:cNvPr id="172036" name="Picture 4"/>
          <p:cNvPicPr>
            <a:picLocks noGrp="1" noChangeArrowheads="1"/>
          </p:cNvPicPr>
          <p:nvPr>
            <p:ph sz="quarter" idx="1"/>
          </p:nvPr>
        </p:nvPicPr>
        <p:blipFill>
          <a:blip r:embed="rId2" cstate="print"/>
          <a:srcRect/>
          <a:stretch>
            <a:fillRect/>
          </a:stretch>
        </p:blipFill>
        <p:spPr>
          <a:xfrm>
            <a:off x="755650" y="1557338"/>
            <a:ext cx="1733550" cy="1733550"/>
          </a:xfrm>
          <a:noFill/>
          <a:ln/>
        </p:spPr>
      </p:pic>
      <p:pic>
        <p:nvPicPr>
          <p:cNvPr id="172039" name="Picture 7" descr="A2"/>
          <p:cNvPicPr>
            <a:picLocks noGrp="1" noChangeAspect="1" noChangeArrowheads="1"/>
          </p:cNvPicPr>
          <p:nvPr>
            <p:ph sz="quarter" idx="2"/>
          </p:nvPr>
        </p:nvPicPr>
        <p:blipFill>
          <a:blip r:embed="rId3" cstate="print"/>
          <a:srcRect/>
          <a:stretch>
            <a:fillRect/>
          </a:stretch>
        </p:blipFill>
        <p:spPr>
          <a:xfrm>
            <a:off x="5940425" y="3716338"/>
            <a:ext cx="2592388" cy="2441575"/>
          </a:xfrm>
          <a:noFill/>
          <a:ln/>
        </p:spPr>
      </p:pic>
      <p:pic>
        <p:nvPicPr>
          <p:cNvPr id="172041" name="Picture 9" descr="A7"/>
          <p:cNvPicPr>
            <a:picLocks noGrp="1" noChangeAspect="1" noChangeArrowheads="1"/>
          </p:cNvPicPr>
          <p:nvPr>
            <p:ph sz="quarter" idx="3"/>
          </p:nvPr>
        </p:nvPicPr>
        <p:blipFill>
          <a:blip r:embed="rId4" cstate="print"/>
          <a:srcRect/>
          <a:stretch>
            <a:fillRect/>
          </a:stretch>
        </p:blipFill>
        <p:spPr>
          <a:xfrm>
            <a:off x="827088" y="3716338"/>
            <a:ext cx="2592387" cy="2447925"/>
          </a:xfrm>
          <a:noFill/>
          <a:ln/>
        </p:spPr>
      </p:pic>
      <p:sp>
        <p:nvSpPr>
          <p:cNvPr id="172038" name="Text Box 6"/>
          <p:cNvSpPr txBox="1">
            <a:spLocks noChangeArrowheads="1"/>
          </p:cNvSpPr>
          <p:nvPr/>
        </p:nvSpPr>
        <p:spPr bwMode="auto">
          <a:xfrm>
            <a:off x="3132138" y="1773238"/>
            <a:ext cx="5688012" cy="822325"/>
          </a:xfrm>
          <a:prstGeom prst="rect">
            <a:avLst/>
          </a:prstGeom>
          <a:noFill/>
          <a:ln w="9525">
            <a:noFill/>
            <a:miter lim="800000"/>
            <a:headEnd/>
            <a:tailEnd/>
          </a:ln>
          <a:effectLst/>
        </p:spPr>
        <p:txBody>
          <a:bodyPr>
            <a:spAutoFit/>
          </a:bodyPr>
          <a:lstStyle/>
          <a:p>
            <a:pPr algn="l" eaLnBrk="1" latinLnBrk="1" hangingPunct="1"/>
            <a:r>
              <a:rPr kumimoji="1" lang="en-US" altLang="ko-KR" sz="2400"/>
              <a:t>One or more mucosal breaks confined to the mucosal folds, each no longer than 5mm</a:t>
            </a:r>
          </a:p>
        </p:txBody>
      </p:sp>
      <p:pic>
        <p:nvPicPr>
          <p:cNvPr id="172054" name="Picture 22" descr="A9"/>
          <p:cNvPicPr>
            <a:picLocks noGrp="1" noChangeAspect="1" noChangeArrowheads="1"/>
          </p:cNvPicPr>
          <p:nvPr>
            <p:ph sz="quarter" idx="4"/>
          </p:nvPr>
        </p:nvPicPr>
        <p:blipFill>
          <a:blip r:embed="rId5" cstate="print"/>
          <a:srcRect/>
          <a:stretch>
            <a:fillRect/>
          </a:stretch>
        </p:blipFill>
        <p:spPr>
          <a:xfrm>
            <a:off x="3419475" y="3716338"/>
            <a:ext cx="2520950" cy="2449512"/>
          </a:xfrm>
          <a:noFill/>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sz="quarter"/>
          </p:nvPr>
        </p:nvSpPr>
        <p:spPr>
          <a:xfrm>
            <a:off x="457200" y="276225"/>
            <a:ext cx="8229600" cy="887413"/>
          </a:xfrm>
        </p:spPr>
        <p:txBody>
          <a:bodyPr>
            <a:normAutofit/>
          </a:bodyPr>
          <a:lstStyle/>
          <a:p>
            <a:r>
              <a:rPr lang="en-US" altLang="ko-KR" sz="3600" b="1" dirty="0">
                <a:effectLst/>
                <a:latin typeface="휴먼엑스포" pitchFamily="18" charset="-127"/>
                <a:ea typeface="휴먼엑스포" pitchFamily="18" charset="-127"/>
              </a:rPr>
              <a:t>LA Classification, Grade B</a:t>
            </a:r>
          </a:p>
        </p:txBody>
      </p:sp>
      <p:pic>
        <p:nvPicPr>
          <p:cNvPr id="177156" name="Picture 4"/>
          <p:cNvPicPr>
            <a:picLocks noGrp="1" noChangeArrowheads="1"/>
          </p:cNvPicPr>
          <p:nvPr>
            <p:ph sz="quarter" idx="1"/>
          </p:nvPr>
        </p:nvPicPr>
        <p:blipFill>
          <a:blip r:embed="rId2" cstate="print"/>
          <a:srcRect/>
          <a:stretch>
            <a:fillRect/>
          </a:stretch>
        </p:blipFill>
        <p:spPr>
          <a:xfrm>
            <a:off x="539750" y="1700213"/>
            <a:ext cx="1739900" cy="1739900"/>
          </a:xfrm>
          <a:noFill/>
          <a:ln/>
        </p:spPr>
      </p:pic>
      <p:pic>
        <p:nvPicPr>
          <p:cNvPr id="177159" name="Picture 7" descr="42"/>
          <p:cNvPicPr>
            <a:picLocks noGrp="1" noChangeAspect="1" noChangeArrowheads="1"/>
          </p:cNvPicPr>
          <p:nvPr>
            <p:ph sz="quarter" idx="2"/>
          </p:nvPr>
        </p:nvPicPr>
        <p:blipFill>
          <a:blip r:embed="rId3" cstate="print"/>
          <a:srcRect/>
          <a:stretch>
            <a:fillRect/>
          </a:stretch>
        </p:blipFill>
        <p:spPr>
          <a:xfrm>
            <a:off x="6084888" y="3933825"/>
            <a:ext cx="2374900" cy="2303463"/>
          </a:xfrm>
          <a:noFill/>
          <a:ln/>
        </p:spPr>
      </p:pic>
      <p:sp>
        <p:nvSpPr>
          <p:cNvPr id="177158" name="Text Box 6"/>
          <p:cNvSpPr txBox="1">
            <a:spLocks noChangeArrowheads="1"/>
          </p:cNvSpPr>
          <p:nvPr/>
        </p:nvSpPr>
        <p:spPr bwMode="auto">
          <a:xfrm>
            <a:off x="2700338" y="1557338"/>
            <a:ext cx="6192837" cy="1187450"/>
          </a:xfrm>
          <a:prstGeom prst="rect">
            <a:avLst/>
          </a:prstGeom>
          <a:noFill/>
          <a:ln w="9525">
            <a:noFill/>
            <a:miter lim="800000"/>
            <a:headEnd/>
            <a:tailEnd/>
          </a:ln>
          <a:effectLst/>
        </p:spPr>
        <p:txBody>
          <a:bodyPr>
            <a:spAutoFit/>
          </a:bodyPr>
          <a:lstStyle/>
          <a:p>
            <a:pPr algn="l" eaLnBrk="1" latinLnBrk="1" hangingPunct="1"/>
            <a:r>
              <a:rPr kumimoji="1" lang="en-US" altLang="ko-KR" sz="2400"/>
              <a:t>One or more mucosal break more than 5mm long, that does not extend between the tops of two mucosal folds</a:t>
            </a:r>
          </a:p>
        </p:txBody>
      </p:sp>
      <p:pic>
        <p:nvPicPr>
          <p:cNvPr id="177163" name="Picture 11" descr="B3"/>
          <p:cNvPicPr>
            <a:picLocks noGrp="1" noChangeAspect="1" noChangeArrowheads="1"/>
          </p:cNvPicPr>
          <p:nvPr>
            <p:ph sz="quarter" idx="4"/>
          </p:nvPr>
        </p:nvPicPr>
        <p:blipFill>
          <a:blip r:embed="rId4" cstate="print"/>
          <a:srcRect/>
          <a:stretch>
            <a:fillRect/>
          </a:stretch>
        </p:blipFill>
        <p:spPr>
          <a:xfrm>
            <a:off x="971550" y="3933825"/>
            <a:ext cx="2520950" cy="2360613"/>
          </a:xfrm>
          <a:noFill/>
          <a:ln/>
        </p:spPr>
      </p:pic>
      <p:pic>
        <p:nvPicPr>
          <p:cNvPr id="177165" name="Picture 13" descr="Bak_10_1"/>
          <p:cNvPicPr>
            <a:picLocks noChangeAspect="1" noChangeArrowheads="1"/>
          </p:cNvPicPr>
          <p:nvPr/>
        </p:nvPicPr>
        <p:blipFill>
          <a:blip r:embed="rId5" cstate="print"/>
          <a:srcRect/>
          <a:stretch>
            <a:fillRect/>
          </a:stretch>
        </p:blipFill>
        <p:spPr bwMode="auto">
          <a:xfrm>
            <a:off x="3492500" y="3933825"/>
            <a:ext cx="2592388" cy="2339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sz="quarter"/>
          </p:nvPr>
        </p:nvSpPr>
        <p:spPr>
          <a:xfrm>
            <a:off x="457200" y="381000"/>
            <a:ext cx="8229600" cy="671513"/>
          </a:xfrm>
        </p:spPr>
        <p:txBody>
          <a:bodyPr>
            <a:normAutofit fontScale="90000"/>
          </a:bodyPr>
          <a:lstStyle/>
          <a:p>
            <a:r>
              <a:rPr lang="en-US" altLang="ko-KR" b="1" dirty="0">
                <a:effectLst/>
                <a:latin typeface="휴먼엑스포" pitchFamily="18" charset="-127"/>
                <a:ea typeface="휴먼엑스포" pitchFamily="18" charset="-127"/>
              </a:rPr>
              <a:t>LA Classification, Grade C</a:t>
            </a:r>
          </a:p>
        </p:txBody>
      </p:sp>
      <p:pic>
        <p:nvPicPr>
          <p:cNvPr id="182276" name="Picture 4"/>
          <p:cNvPicPr>
            <a:picLocks noGrp="1" noChangeArrowheads="1"/>
          </p:cNvPicPr>
          <p:nvPr>
            <p:ph sz="quarter" idx="1"/>
          </p:nvPr>
        </p:nvPicPr>
        <p:blipFill>
          <a:blip r:embed="rId2" cstate="print"/>
          <a:srcRect/>
          <a:stretch>
            <a:fillRect/>
          </a:stretch>
        </p:blipFill>
        <p:spPr>
          <a:xfrm>
            <a:off x="611188" y="1412875"/>
            <a:ext cx="1728787" cy="1728788"/>
          </a:xfrm>
          <a:noFill/>
          <a:ln/>
        </p:spPr>
      </p:pic>
      <p:pic>
        <p:nvPicPr>
          <p:cNvPr id="182279" name="Picture 7" descr="Bak_17_1"/>
          <p:cNvPicPr>
            <a:picLocks noGrp="1" noChangeAspect="1" noChangeArrowheads="1"/>
          </p:cNvPicPr>
          <p:nvPr>
            <p:ph sz="quarter" idx="2"/>
          </p:nvPr>
        </p:nvPicPr>
        <p:blipFill>
          <a:blip r:embed="rId3" cstate="print"/>
          <a:srcRect/>
          <a:stretch>
            <a:fillRect/>
          </a:stretch>
        </p:blipFill>
        <p:spPr>
          <a:xfrm>
            <a:off x="5795963" y="3573463"/>
            <a:ext cx="2592387" cy="2339975"/>
          </a:xfrm>
          <a:noFill/>
          <a:ln/>
        </p:spPr>
      </p:pic>
      <p:pic>
        <p:nvPicPr>
          <p:cNvPr id="182281" name="Picture 9" descr="16195643 confluent erosion reflux esophagitis"/>
          <p:cNvPicPr>
            <a:picLocks noGrp="1" noChangeAspect="1" noChangeArrowheads="1"/>
          </p:cNvPicPr>
          <p:nvPr>
            <p:ph sz="quarter" idx="3"/>
          </p:nvPr>
        </p:nvPicPr>
        <p:blipFill>
          <a:blip r:embed="rId4" cstate="print"/>
          <a:srcRect l="37500" t="15755" r="14166" b="8096"/>
          <a:stretch>
            <a:fillRect/>
          </a:stretch>
        </p:blipFill>
        <p:spPr>
          <a:xfrm>
            <a:off x="755650" y="3573463"/>
            <a:ext cx="2647950" cy="2366962"/>
          </a:xfrm>
          <a:noFill/>
          <a:ln/>
        </p:spPr>
      </p:pic>
      <p:sp>
        <p:nvSpPr>
          <p:cNvPr id="182278" name="Text Box 6"/>
          <p:cNvSpPr txBox="1">
            <a:spLocks noChangeArrowheads="1"/>
          </p:cNvSpPr>
          <p:nvPr/>
        </p:nvSpPr>
        <p:spPr bwMode="auto">
          <a:xfrm>
            <a:off x="2843213" y="1341438"/>
            <a:ext cx="6121400" cy="1552575"/>
          </a:xfrm>
          <a:prstGeom prst="rect">
            <a:avLst/>
          </a:prstGeom>
          <a:noFill/>
          <a:ln w="9525">
            <a:noFill/>
            <a:miter lim="800000"/>
            <a:headEnd/>
            <a:tailEnd/>
          </a:ln>
          <a:effectLst/>
        </p:spPr>
        <p:txBody>
          <a:bodyPr>
            <a:spAutoFit/>
          </a:bodyPr>
          <a:lstStyle/>
          <a:p>
            <a:pPr algn="l" eaLnBrk="1" latinLnBrk="1" hangingPunct="1"/>
            <a:r>
              <a:rPr kumimoji="1" lang="en-US" altLang="ko-KR" sz="2400"/>
              <a:t>One or more mucosal break that is continuous between the tops of two or more mucosal folds but which involves less than 75% of the circumference</a:t>
            </a:r>
          </a:p>
        </p:txBody>
      </p:sp>
      <p:pic>
        <p:nvPicPr>
          <p:cNvPr id="182283" name="Picture 11" descr="smc_14_1"/>
          <p:cNvPicPr>
            <a:picLocks noGrp="1" noChangeAspect="1" noChangeArrowheads="1"/>
          </p:cNvPicPr>
          <p:nvPr>
            <p:ph sz="quarter" idx="4"/>
          </p:nvPr>
        </p:nvPicPr>
        <p:blipFill>
          <a:blip r:embed="rId5" cstate="print"/>
          <a:srcRect/>
          <a:stretch>
            <a:fillRect/>
          </a:stretch>
        </p:blipFill>
        <p:spPr>
          <a:xfrm>
            <a:off x="3419475" y="3573463"/>
            <a:ext cx="2376488" cy="2359025"/>
          </a:xfrm>
          <a:noFill/>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sz="quarter"/>
          </p:nvPr>
        </p:nvSpPr>
        <p:spPr>
          <a:xfrm>
            <a:off x="457200" y="231775"/>
            <a:ext cx="8229600" cy="960438"/>
          </a:xfrm>
        </p:spPr>
        <p:txBody>
          <a:bodyPr>
            <a:normAutofit/>
          </a:bodyPr>
          <a:lstStyle/>
          <a:p>
            <a:r>
              <a:rPr lang="en-US" altLang="ko-KR" sz="4000" b="1" dirty="0">
                <a:effectLst/>
                <a:latin typeface="휴먼엑스포" pitchFamily="18" charset="-127"/>
                <a:ea typeface="휴먼엑스포" pitchFamily="18" charset="-127"/>
              </a:rPr>
              <a:t>LA Classification, Grade D</a:t>
            </a:r>
          </a:p>
        </p:txBody>
      </p:sp>
      <p:pic>
        <p:nvPicPr>
          <p:cNvPr id="187396" name="Picture 4"/>
          <p:cNvPicPr>
            <a:picLocks noGrp="1" noChangeArrowheads="1"/>
          </p:cNvPicPr>
          <p:nvPr>
            <p:ph sz="quarter" idx="1"/>
          </p:nvPr>
        </p:nvPicPr>
        <p:blipFill>
          <a:blip r:embed="rId2" cstate="print"/>
          <a:srcRect/>
          <a:stretch>
            <a:fillRect/>
          </a:stretch>
        </p:blipFill>
        <p:spPr>
          <a:xfrm>
            <a:off x="611188" y="1628775"/>
            <a:ext cx="1728787" cy="1728788"/>
          </a:xfrm>
          <a:noFill/>
          <a:ln/>
        </p:spPr>
      </p:pic>
      <p:pic>
        <p:nvPicPr>
          <p:cNvPr id="187400" name="Picture 8" descr="smc_08_2"/>
          <p:cNvPicPr>
            <a:picLocks noGrp="1" noChangeAspect="1" noChangeArrowheads="1"/>
          </p:cNvPicPr>
          <p:nvPr>
            <p:ph sz="quarter" idx="2"/>
          </p:nvPr>
        </p:nvPicPr>
        <p:blipFill>
          <a:blip r:embed="rId3" cstate="print"/>
          <a:srcRect/>
          <a:stretch>
            <a:fillRect/>
          </a:stretch>
        </p:blipFill>
        <p:spPr>
          <a:xfrm>
            <a:off x="971550" y="3789363"/>
            <a:ext cx="2447925" cy="2443162"/>
          </a:xfrm>
          <a:noFill/>
          <a:ln/>
        </p:spPr>
      </p:pic>
      <p:pic>
        <p:nvPicPr>
          <p:cNvPr id="187402" name="Picture 10" descr="5-2"/>
          <p:cNvPicPr>
            <a:picLocks noGrp="1" noChangeAspect="1" noChangeArrowheads="1"/>
          </p:cNvPicPr>
          <p:nvPr>
            <p:ph sz="quarter" idx="3"/>
          </p:nvPr>
        </p:nvPicPr>
        <p:blipFill>
          <a:blip r:embed="rId4" cstate="print"/>
          <a:srcRect l="14999" t="5000" r="6250" b="1250"/>
          <a:stretch>
            <a:fillRect/>
          </a:stretch>
        </p:blipFill>
        <p:spPr>
          <a:xfrm>
            <a:off x="3419475" y="3789363"/>
            <a:ext cx="2592388" cy="2459037"/>
          </a:xfrm>
          <a:noFill/>
          <a:ln/>
        </p:spPr>
      </p:pic>
      <p:sp>
        <p:nvSpPr>
          <p:cNvPr id="187398" name="Text Box 6"/>
          <p:cNvSpPr txBox="1">
            <a:spLocks noChangeArrowheads="1"/>
          </p:cNvSpPr>
          <p:nvPr/>
        </p:nvSpPr>
        <p:spPr bwMode="auto">
          <a:xfrm>
            <a:off x="3059113" y="1844675"/>
            <a:ext cx="5545137" cy="519113"/>
          </a:xfrm>
          <a:prstGeom prst="rect">
            <a:avLst/>
          </a:prstGeom>
          <a:noFill/>
          <a:ln w="9525">
            <a:noFill/>
            <a:miter lim="800000"/>
            <a:headEnd/>
            <a:tailEnd/>
          </a:ln>
          <a:effectLst/>
        </p:spPr>
        <p:txBody>
          <a:bodyPr>
            <a:spAutoFit/>
          </a:bodyPr>
          <a:lstStyle/>
          <a:p>
            <a:pPr algn="l" eaLnBrk="1" latinLnBrk="1" hangingPunct="1"/>
            <a:endParaRPr kumimoji="1" lang="ko-KR" altLang="ko-KR" sz="2800">
              <a:latin typeface="굴림" pitchFamily="50" charset="-127"/>
            </a:endParaRPr>
          </a:p>
        </p:txBody>
      </p:sp>
      <p:sp>
        <p:nvSpPr>
          <p:cNvPr id="187399" name="Text Box 7"/>
          <p:cNvSpPr txBox="1">
            <a:spLocks noChangeArrowheads="1"/>
          </p:cNvSpPr>
          <p:nvPr/>
        </p:nvSpPr>
        <p:spPr bwMode="auto">
          <a:xfrm>
            <a:off x="3132138" y="1773238"/>
            <a:ext cx="5400675" cy="1187450"/>
          </a:xfrm>
          <a:prstGeom prst="rect">
            <a:avLst/>
          </a:prstGeom>
          <a:noFill/>
          <a:ln w="9525">
            <a:noFill/>
            <a:miter lim="800000"/>
            <a:headEnd/>
            <a:tailEnd/>
          </a:ln>
          <a:effectLst/>
        </p:spPr>
        <p:txBody>
          <a:bodyPr>
            <a:spAutoFit/>
          </a:bodyPr>
          <a:lstStyle/>
          <a:p>
            <a:pPr algn="l" eaLnBrk="1" latinLnBrk="1" hangingPunct="1"/>
            <a:r>
              <a:rPr kumimoji="1" lang="en-US" altLang="ko-KR" sz="2400"/>
              <a:t>One or more mucosal break which involves at least 75% of the esophageal circumference</a:t>
            </a:r>
          </a:p>
        </p:txBody>
      </p:sp>
      <p:pic>
        <p:nvPicPr>
          <p:cNvPr id="187404" name="Picture 12" descr="43"/>
          <p:cNvPicPr>
            <a:picLocks noGrp="1" noChangeAspect="1" noChangeArrowheads="1"/>
          </p:cNvPicPr>
          <p:nvPr>
            <p:ph sz="quarter" idx="4"/>
          </p:nvPr>
        </p:nvPicPr>
        <p:blipFill>
          <a:blip r:embed="rId5" cstate="print"/>
          <a:srcRect/>
          <a:stretch>
            <a:fillRect/>
          </a:stretch>
        </p:blipFill>
        <p:spPr>
          <a:xfrm>
            <a:off x="6011863" y="3789363"/>
            <a:ext cx="2520950" cy="2447925"/>
          </a:xfrm>
          <a:noFill/>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z="3600" b="1" dirty="0">
                <a:effectLst/>
                <a:latin typeface="휴먼엑스포" pitchFamily="18" charset="-127"/>
                <a:ea typeface="휴먼엑스포" pitchFamily="18" charset="-127"/>
              </a:rPr>
              <a:t>Minimal Change : Blurring</a:t>
            </a:r>
            <a:endParaRPr lang="en-US" altLang="ko-KR" b="1" dirty="0">
              <a:effectLst/>
              <a:latin typeface="휴먼엑스포" pitchFamily="18" charset="-127"/>
              <a:ea typeface="휴먼엑스포" pitchFamily="18" charset="-127"/>
            </a:endParaRPr>
          </a:p>
        </p:txBody>
      </p:sp>
      <p:graphicFrame>
        <p:nvGraphicFramePr>
          <p:cNvPr id="101380" name="Object 4"/>
          <p:cNvGraphicFramePr>
            <a:graphicFrameLocks noChangeAspect="1"/>
          </p:cNvGraphicFramePr>
          <p:nvPr>
            <p:ph sz="half" idx="1"/>
          </p:nvPr>
        </p:nvGraphicFramePr>
        <p:xfrm>
          <a:off x="611188" y="2420938"/>
          <a:ext cx="2478087" cy="2447925"/>
        </p:xfrm>
        <a:graphic>
          <a:graphicData uri="http://schemas.openxmlformats.org/presentationml/2006/ole">
            <p:oleObj spid="_x0000_s36866" name="Corel PHOTO-PAINT 6.0 Image" r:id="rId4" imgW="1901795" imgH="1840840" progId="">
              <p:embed/>
            </p:oleObj>
          </a:graphicData>
        </a:graphic>
      </p:graphicFrame>
      <p:pic>
        <p:nvPicPr>
          <p:cNvPr id="101382" name="Picture 6" descr="식도염14"/>
          <p:cNvPicPr>
            <a:picLocks noGrp="1" noChangeAspect="1" noChangeArrowheads="1"/>
          </p:cNvPicPr>
          <p:nvPr>
            <p:ph sz="quarter" idx="2"/>
          </p:nvPr>
        </p:nvPicPr>
        <p:blipFill>
          <a:blip r:embed="rId5" cstate="print"/>
          <a:srcRect/>
          <a:stretch>
            <a:fillRect/>
          </a:stretch>
        </p:blipFill>
        <p:spPr>
          <a:xfrm>
            <a:off x="3132138" y="2420938"/>
            <a:ext cx="2879725" cy="2465387"/>
          </a:xfrm>
          <a:noFill/>
          <a:ln>
            <a:solidFill>
              <a:schemeClr val="tx1"/>
            </a:solidFill>
          </a:ln>
        </p:spPr>
      </p:pic>
      <p:pic>
        <p:nvPicPr>
          <p:cNvPr id="101384" name="Picture 8" descr="식도염25"/>
          <p:cNvPicPr>
            <a:picLocks noGrp="1" noChangeAspect="1" noChangeArrowheads="1"/>
          </p:cNvPicPr>
          <p:nvPr>
            <p:ph sz="quarter" idx="3"/>
          </p:nvPr>
        </p:nvPicPr>
        <p:blipFill>
          <a:blip r:embed="rId6" cstate="print"/>
          <a:srcRect/>
          <a:stretch>
            <a:fillRect/>
          </a:stretch>
        </p:blipFill>
        <p:spPr>
          <a:xfrm>
            <a:off x="6011863" y="2420938"/>
            <a:ext cx="2520950" cy="2447925"/>
          </a:xfrm>
          <a:noFill/>
          <a:ln>
            <a:solidFill>
              <a:schemeClr val="tx1"/>
            </a:solidFill>
          </a:ln>
        </p:spPr>
      </p:pic>
      <p:sp>
        <p:nvSpPr>
          <p:cNvPr id="101386" name="Line 10"/>
          <p:cNvSpPr>
            <a:spLocks noChangeShapeType="1"/>
          </p:cNvSpPr>
          <p:nvPr/>
        </p:nvSpPr>
        <p:spPr bwMode="auto">
          <a:xfrm>
            <a:off x="1476375" y="3284538"/>
            <a:ext cx="215900" cy="360362"/>
          </a:xfrm>
          <a:prstGeom prst="line">
            <a:avLst/>
          </a:prstGeom>
          <a:noFill/>
          <a:ln w="57150">
            <a:solidFill>
              <a:srgbClr val="00FF00"/>
            </a:solidFill>
            <a:round/>
            <a:headEnd/>
            <a:tailEnd type="triangle" w="med" len="med"/>
          </a:ln>
          <a:effectLst/>
        </p:spPr>
        <p:txBody>
          <a:bodyPr/>
          <a:lstStyle/>
          <a:p>
            <a:endParaRPr lang="ko-KR" altLang="en-US"/>
          </a:p>
        </p:txBody>
      </p:sp>
      <p:sp>
        <p:nvSpPr>
          <p:cNvPr id="101387" name="Line 11"/>
          <p:cNvSpPr>
            <a:spLocks noChangeShapeType="1"/>
          </p:cNvSpPr>
          <p:nvPr/>
        </p:nvSpPr>
        <p:spPr bwMode="auto">
          <a:xfrm>
            <a:off x="4140200" y="2852738"/>
            <a:ext cx="215900" cy="433387"/>
          </a:xfrm>
          <a:prstGeom prst="line">
            <a:avLst/>
          </a:prstGeom>
          <a:noFill/>
          <a:ln w="57150">
            <a:solidFill>
              <a:srgbClr val="00FF00"/>
            </a:solidFill>
            <a:round/>
            <a:headEnd/>
            <a:tailEnd type="triangle" w="med" len="med"/>
          </a:ln>
          <a:effectLst/>
        </p:spPr>
        <p:txBody>
          <a:bodyPr/>
          <a:lstStyle/>
          <a:p>
            <a:endParaRPr lang="ko-KR" altLang="en-US"/>
          </a:p>
        </p:txBody>
      </p:sp>
      <p:sp>
        <p:nvSpPr>
          <p:cNvPr id="101388" name="Line 12"/>
          <p:cNvSpPr>
            <a:spLocks noChangeShapeType="1"/>
          </p:cNvSpPr>
          <p:nvPr/>
        </p:nvSpPr>
        <p:spPr bwMode="auto">
          <a:xfrm flipH="1">
            <a:off x="8101013" y="2997200"/>
            <a:ext cx="287337" cy="287338"/>
          </a:xfrm>
          <a:prstGeom prst="line">
            <a:avLst/>
          </a:prstGeom>
          <a:noFill/>
          <a:ln w="57150">
            <a:solidFill>
              <a:srgbClr val="00FF00"/>
            </a:solidFill>
            <a:round/>
            <a:headEnd/>
            <a:tailEnd type="triangle" w="med" len="med"/>
          </a:ln>
          <a:effectLst/>
        </p:spPr>
        <p:txBody>
          <a:bodyPr/>
          <a:lstStyle/>
          <a:p>
            <a:endParaRPr lang="ko-KR" altLang="en-US"/>
          </a:p>
        </p:txBody>
      </p:sp>
      <p:sp>
        <p:nvSpPr>
          <p:cNvPr id="101389" name="Line 13"/>
          <p:cNvSpPr>
            <a:spLocks noChangeShapeType="1"/>
          </p:cNvSpPr>
          <p:nvPr/>
        </p:nvSpPr>
        <p:spPr bwMode="auto">
          <a:xfrm>
            <a:off x="7019925" y="2852738"/>
            <a:ext cx="73025" cy="431800"/>
          </a:xfrm>
          <a:prstGeom prst="line">
            <a:avLst/>
          </a:prstGeom>
          <a:noFill/>
          <a:ln w="57150">
            <a:solidFill>
              <a:srgbClr val="00FF00"/>
            </a:solidFill>
            <a:round/>
            <a:headEnd/>
            <a:tailEnd type="triangle" w="med" len="med"/>
          </a:ln>
          <a:effectLst/>
        </p:spPr>
        <p:txBody>
          <a:bodyPr/>
          <a:lstStyle/>
          <a:p>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1387"/>
                                        </p:tgtEl>
                                        <p:attrNameLst>
                                          <p:attrName>style.visibility</p:attrName>
                                        </p:attrNameLst>
                                      </p:cBhvr>
                                      <p:to>
                                        <p:strVal val="visible"/>
                                      </p:to>
                                    </p:set>
                                    <p:animEffect transition="in" filter="wipe(up)">
                                      <p:cBhvr>
                                        <p:cTn id="7" dur="500"/>
                                        <p:tgtEl>
                                          <p:spTgt spid="10138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1386"/>
                                        </p:tgtEl>
                                        <p:attrNameLst>
                                          <p:attrName>style.visibility</p:attrName>
                                        </p:attrNameLst>
                                      </p:cBhvr>
                                      <p:to>
                                        <p:strVal val="visible"/>
                                      </p:to>
                                    </p:set>
                                    <p:animEffect transition="in" filter="wipe(up)">
                                      <p:cBhvr>
                                        <p:cTn id="10" dur="500"/>
                                        <p:tgtEl>
                                          <p:spTgt spid="10138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1389"/>
                                        </p:tgtEl>
                                        <p:attrNameLst>
                                          <p:attrName>style.visibility</p:attrName>
                                        </p:attrNameLst>
                                      </p:cBhvr>
                                      <p:to>
                                        <p:strVal val="visible"/>
                                      </p:to>
                                    </p:set>
                                    <p:animEffect transition="in" filter="wipe(up)">
                                      <p:cBhvr>
                                        <p:cTn id="13" dur="500"/>
                                        <p:tgtEl>
                                          <p:spTgt spid="10138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1388"/>
                                        </p:tgtEl>
                                        <p:attrNameLst>
                                          <p:attrName>style.visibility</p:attrName>
                                        </p:attrNameLst>
                                      </p:cBhvr>
                                      <p:to>
                                        <p:strVal val="visible"/>
                                      </p:to>
                                    </p:set>
                                    <p:animEffect transition="in" filter="wipe(up)">
                                      <p:cBhvr>
                                        <p:cTn id="16" dur="500"/>
                                        <p:tgtEl>
                                          <p:spTgt spid="101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6" grpId="0" animBg="1"/>
      <p:bldP spid="101387" grpId="0" animBg="1"/>
      <p:bldP spid="101388" grpId="0" animBg="1"/>
      <p:bldP spid="10138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sz="quarter"/>
          </p:nvPr>
        </p:nvSpPr>
        <p:spPr/>
        <p:txBody>
          <a:bodyPr>
            <a:normAutofit/>
          </a:bodyPr>
          <a:lstStyle/>
          <a:p>
            <a:r>
              <a:rPr lang="en-US" sz="3600" b="1" dirty="0">
                <a:effectLst/>
                <a:latin typeface="휴먼엑스포" pitchFamily="18" charset="-127"/>
                <a:ea typeface="휴먼엑스포" pitchFamily="18" charset="-127"/>
              </a:rPr>
              <a:t>Minimal Change : </a:t>
            </a:r>
            <a:r>
              <a:rPr lang="en-US" sz="3600" b="1" dirty="0" err="1">
                <a:effectLst/>
                <a:latin typeface="휴먼엑스포" pitchFamily="18" charset="-127"/>
                <a:ea typeface="휴먼엑스포" pitchFamily="18" charset="-127"/>
              </a:rPr>
              <a:t>Erythema</a:t>
            </a:r>
            <a:endParaRPr lang="en-US" altLang="ko-KR" sz="3200" b="1" dirty="0">
              <a:effectLst/>
              <a:latin typeface="휴먼엑스포" pitchFamily="18" charset="-127"/>
              <a:ea typeface="휴먼엑스포" pitchFamily="18" charset="-127"/>
            </a:endParaRPr>
          </a:p>
        </p:txBody>
      </p:sp>
      <p:pic>
        <p:nvPicPr>
          <p:cNvPr id="105476" name="Picture 4" descr="식도염7"/>
          <p:cNvPicPr>
            <a:picLocks noGrp="1" noChangeAspect="1" noChangeArrowheads="1"/>
          </p:cNvPicPr>
          <p:nvPr>
            <p:ph sz="quarter" idx="1"/>
          </p:nvPr>
        </p:nvPicPr>
        <p:blipFill>
          <a:blip r:embed="rId4" cstate="print"/>
          <a:srcRect/>
          <a:stretch>
            <a:fillRect/>
          </a:stretch>
        </p:blipFill>
        <p:spPr>
          <a:xfrm>
            <a:off x="539750" y="2492375"/>
            <a:ext cx="2663825" cy="2620963"/>
          </a:xfrm>
          <a:noFill/>
          <a:ln>
            <a:solidFill>
              <a:schemeClr val="tx1"/>
            </a:solidFill>
          </a:ln>
        </p:spPr>
      </p:pic>
      <p:graphicFrame>
        <p:nvGraphicFramePr>
          <p:cNvPr id="105480" name="Object 8"/>
          <p:cNvGraphicFramePr>
            <a:graphicFrameLocks noChangeAspect="1"/>
          </p:cNvGraphicFramePr>
          <p:nvPr>
            <p:ph sz="quarter" idx="3"/>
          </p:nvPr>
        </p:nvGraphicFramePr>
        <p:xfrm>
          <a:off x="3203575" y="2492375"/>
          <a:ext cx="2736850" cy="2592388"/>
        </p:xfrm>
        <a:graphic>
          <a:graphicData uri="http://schemas.openxmlformats.org/presentationml/2006/ole">
            <p:oleObj spid="_x0000_s37890" name="PHOTO-PAINT 이미지" r:id="rId5" imgW="1840840" imgH="1865222" progId="">
              <p:embed/>
            </p:oleObj>
          </a:graphicData>
        </a:graphic>
      </p:graphicFrame>
      <p:pic>
        <p:nvPicPr>
          <p:cNvPr id="105482" name="Picture 10" descr="minimal(erythema)3"/>
          <p:cNvPicPr>
            <a:picLocks noGrp="1" noChangeAspect="1" noChangeArrowheads="1"/>
          </p:cNvPicPr>
          <p:nvPr>
            <p:ph sz="quarter" idx="4"/>
          </p:nvPr>
        </p:nvPicPr>
        <p:blipFill>
          <a:blip r:embed="rId6" cstate="print"/>
          <a:srcRect/>
          <a:stretch>
            <a:fillRect/>
          </a:stretch>
        </p:blipFill>
        <p:spPr>
          <a:xfrm>
            <a:off x="5940425" y="2492375"/>
            <a:ext cx="2879725" cy="2586038"/>
          </a:xfrm>
          <a:noFill/>
          <a:ln>
            <a:solidFill>
              <a:schemeClr val="tx1"/>
            </a:solidFill>
          </a:ln>
        </p:spPr>
      </p:pic>
      <p:sp>
        <p:nvSpPr>
          <p:cNvPr id="105485" name="Text Box 13"/>
          <p:cNvSpPr txBox="1">
            <a:spLocks noChangeArrowheads="1"/>
          </p:cNvSpPr>
          <p:nvPr/>
        </p:nvSpPr>
        <p:spPr bwMode="auto">
          <a:xfrm rot="16200000">
            <a:off x="4602957" y="3829843"/>
            <a:ext cx="946150" cy="4176713"/>
          </a:xfrm>
          <a:prstGeom prst="rect">
            <a:avLst/>
          </a:prstGeom>
          <a:noFill/>
          <a:ln w="9525" algn="ctr">
            <a:noFill/>
            <a:miter lim="800000"/>
            <a:headEnd/>
            <a:tailEnd/>
          </a:ln>
          <a:effectLst/>
        </p:spPr>
        <p:txBody>
          <a:bodyPr vert="eaVert">
            <a:spAutoFit/>
          </a:bodyPr>
          <a:lstStyle/>
          <a:p>
            <a:pPr algn="l"/>
            <a:r>
              <a:rPr lang="en-US" altLang="ko-KR" sz="2000" i="1">
                <a:solidFill>
                  <a:srgbClr val="FF0000"/>
                </a:solidFill>
              </a:rPr>
              <a:t>Capillary  dilatation &amp;  proliferation</a:t>
            </a:r>
          </a:p>
          <a:p>
            <a:pPr algn="l"/>
            <a:r>
              <a:rPr lang="en-US" altLang="ko-KR" sz="2000" i="1">
                <a:solidFill>
                  <a:srgbClr val="FF0000"/>
                </a:solidFill>
              </a:rPr>
              <a:t>Elongation of papillae</a:t>
            </a:r>
          </a:p>
        </p:txBody>
      </p:sp>
      <p:sp>
        <p:nvSpPr>
          <p:cNvPr id="105486" name="Line 14"/>
          <p:cNvSpPr>
            <a:spLocks noChangeShapeType="1"/>
          </p:cNvSpPr>
          <p:nvPr/>
        </p:nvSpPr>
        <p:spPr bwMode="auto">
          <a:xfrm>
            <a:off x="1979613" y="2565400"/>
            <a:ext cx="215900" cy="433388"/>
          </a:xfrm>
          <a:prstGeom prst="line">
            <a:avLst/>
          </a:prstGeom>
          <a:noFill/>
          <a:ln w="57150">
            <a:solidFill>
              <a:srgbClr val="00FF00"/>
            </a:solidFill>
            <a:round/>
            <a:headEnd/>
            <a:tailEnd type="triangle" w="med" len="med"/>
          </a:ln>
          <a:effectLst/>
        </p:spPr>
        <p:txBody>
          <a:bodyPr/>
          <a:lstStyle/>
          <a:p>
            <a:endParaRPr lang="ko-KR" altLang="en-US"/>
          </a:p>
        </p:txBody>
      </p:sp>
      <p:sp>
        <p:nvSpPr>
          <p:cNvPr id="105487" name="Line 15"/>
          <p:cNvSpPr>
            <a:spLocks noChangeShapeType="1"/>
          </p:cNvSpPr>
          <p:nvPr/>
        </p:nvSpPr>
        <p:spPr bwMode="auto">
          <a:xfrm flipH="1">
            <a:off x="1331913" y="2636838"/>
            <a:ext cx="215900" cy="431800"/>
          </a:xfrm>
          <a:prstGeom prst="line">
            <a:avLst/>
          </a:prstGeom>
          <a:noFill/>
          <a:ln w="57150">
            <a:solidFill>
              <a:srgbClr val="00FF00"/>
            </a:solidFill>
            <a:round/>
            <a:headEnd/>
            <a:tailEnd type="triangle" w="med" len="med"/>
          </a:ln>
          <a:effectLst/>
        </p:spPr>
        <p:txBody>
          <a:bodyPr/>
          <a:lstStyle/>
          <a:p>
            <a:endParaRPr lang="ko-KR" altLang="en-US"/>
          </a:p>
        </p:txBody>
      </p:sp>
      <p:sp>
        <p:nvSpPr>
          <p:cNvPr id="105488" name="Line 16"/>
          <p:cNvSpPr>
            <a:spLocks noChangeShapeType="1"/>
          </p:cNvSpPr>
          <p:nvPr/>
        </p:nvSpPr>
        <p:spPr bwMode="auto">
          <a:xfrm>
            <a:off x="3635375" y="3213100"/>
            <a:ext cx="215900" cy="433388"/>
          </a:xfrm>
          <a:prstGeom prst="line">
            <a:avLst/>
          </a:prstGeom>
          <a:noFill/>
          <a:ln w="57150">
            <a:solidFill>
              <a:srgbClr val="00FF00"/>
            </a:solidFill>
            <a:round/>
            <a:headEnd/>
            <a:tailEnd type="triangle" w="med" len="med"/>
          </a:ln>
          <a:effectLst/>
        </p:spPr>
        <p:txBody>
          <a:bodyPr/>
          <a:lstStyle/>
          <a:p>
            <a:endParaRPr lang="ko-KR" altLang="en-US"/>
          </a:p>
        </p:txBody>
      </p:sp>
      <p:sp>
        <p:nvSpPr>
          <p:cNvPr id="105489" name="Line 17"/>
          <p:cNvSpPr>
            <a:spLocks noChangeShapeType="1"/>
          </p:cNvSpPr>
          <p:nvPr/>
        </p:nvSpPr>
        <p:spPr bwMode="auto">
          <a:xfrm>
            <a:off x="4643438" y="2708275"/>
            <a:ext cx="215900" cy="433388"/>
          </a:xfrm>
          <a:prstGeom prst="line">
            <a:avLst/>
          </a:prstGeom>
          <a:noFill/>
          <a:ln w="57150">
            <a:solidFill>
              <a:srgbClr val="00FF00"/>
            </a:solidFill>
            <a:round/>
            <a:headEnd/>
            <a:tailEnd type="triangle" w="med" len="med"/>
          </a:ln>
          <a:effectLst/>
        </p:spPr>
        <p:txBody>
          <a:bodyPr/>
          <a:lstStyle/>
          <a:p>
            <a:endParaRPr lang="ko-KR" altLang="en-US"/>
          </a:p>
        </p:txBody>
      </p:sp>
      <p:sp>
        <p:nvSpPr>
          <p:cNvPr id="105490" name="Line 18"/>
          <p:cNvSpPr>
            <a:spLocks noChangeShapeType="1"/>
          </p:cNvSpPr>
          <p:nvPr/>
        </p:nvSpPr>
        <p:spPr bwMode="auto">
          <a:xfrm>
            <a:off x="6948488" y="4437063"/>
            <a:ext cx="504825" cy="287337"/>
          </a:xfrm>
          <a:prstGeom prst="line">
            <a:avLst/>
          </a:prstGeom>
          <a:noFill/>
          <a:ln w="57150">
            <a:solidFill>
              <a:srgbClr val="00FF00"/>
            </a:solidFill>
            <a:round/>
            <a:headEnd/>
            <a:tailEnd type="triangle" w="med" len="med"/>
          </a:ln>
          <a:effectLst/>
        </p:spPr>
        <p:txBody>
          <a:bodyPr/>
          <a:lstStyle/>
          <a:p>
            <a:endParaRPr lang="ko-KR" altLang="en-US"/>
          </a:p>
        </p:txBody>
      </p:sp>
      <p:sp>
        <p:nvSpPr>
          <p:cNvPr id="105491" name="Line 19"/>
          <p:cNvSpPr>
            <a:spLocks noChangeShapeType="1"/>
          </p:cNvSpPr>
          <p:nvPr/>
        </p:nvSpPr>
        <p:spPr bwMode="auto">
          <a:xfrm>
            <a:off x="8027988" y="3141663"/>
            <a:ext cx="215900" cy="433387"/>
          </a:xfrm>
          <a:prstGeom prst="line">
            <a:avLst/>
          </a:prstGeom>
          <a:noFill/>
          <a:ln w="57150">
            <a:solidFill>
              <a:srgbClr val="00FF00"/>
            </a:solidFill>
            <a:round/>
            <a:headEnd/>
            <a:tailEnd type="triangle" w="med" len="med"/>
          </a:ln>
          <a:effectLst/>
        </p:spPr>
        <p:txBody>
          <a:bodyPr/>
          <a:lstStyle/>
          <a:p>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5487"/>
                                        </p:tgtEl>
                                        <p:attrNameLst>
                                          <p:attrName>style.visibility</p:attrName>
                                        </p:attrNameLst>
                                      </p:cBhvr>
                                      <p:to>
                                        <p:strVal val="visible"/>
                                      </p:to>
                                    </p:set>
                                    <p:animEffect transition="in" filter="wipe(up)">
                                      <p:cBhvr>
                                        <p:cTn id="7" dur="500"/>
                                        <p:tgtEl>
                                          <p:spTgt spid="10548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5486"/>
                                        </p:tgtEl>
                                        <p:attrNameLst>
                                          <p:attrName>style.visibility</p:attrName>
                                        </p:attrNameLst>
                                      </p:cBhvr>
                                      <p:to>
                                        <p:strVal val="visible"/>
                                      </p:to>
                                    </p:set>
                                    <p:animEffect transition="in" filter="wipe(up)">
                                      <p:cBhvr>
                                        <p:cTn id="10" dur="500"/>
                                        <p:tgtEl>
                                          <p:spTgt spid="10548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5488"/>
                                        </p:tgtEl>
                                        <p:attrNameLst>
                                          <p:attrName>style.visibility</p:attrName>
                                        </p:attrNameLst>
                                      </p:cBhvr>
                                      <p:to>
                                        <p:strVal val="visible"/>
                                      </p:to>
                                    </p:set>
                                    <p:animEffect transition="in" filter="wipe(up)">
                                      <p:cBhvr>
                                        <p:cTn id="13" dur="500"/>
                                        <p:tgtEl>
                                          <p:spTgt spid="10548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5489"/>
                                        </p:tgtEl>
                                        <p:attrNameLst>
                                          <p:attrName>style.visibility</p:attrName>
                                        </p:attrNameLst>
                                      </p:cBhvr>
                                      <p:to>
                                        <p:strVal val="visible"/>
                                      </p:to>
                                    </p:set>
                                    <p:animEffect transition="in" filter="wipe(up)">
                                      <p:cBhvr>
                                        <p:cTn id="16" dur="500"/>
                                        <p:tgtEl>
                                          <p:spTgt spid="10548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5490"/>
                                        </p:tgtEl>
                                        <p:attrNameLst>
                                          <p:attrName>style.visibility</p:attrName>
                                        </p:attrNameLst>
                                      </p:cBhvr>
                                      <p:to>
                                        <p:strVal val="visible"/>
                                      </p:to>
                                    </p:set>
                                    <p:animEffect transition="in" filter="wipe(up)">
                                      <p:cBhvr>
                                        <p:cTn id="19" dur="500"/>
                                        <p:tgtEl>
                                          <p:spTgt spid="10549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5491"/>
                                        </p:tgtEl>
                                        <p:attrNameLst>
                                          <p:attrName>style.visibility</p:attrName>
                                        </p:attrNameLst>
                                      </p:cBhvr>
                                      <p:to>
                                        <p:strVal val="visible"/>
                                      </p:to>
                                    </p:set>
                                    <p:animEffect transition="in" filter="wipe(up)">
                                      <p:cBhvr>
                                        <p:cTn id="22" dur="500"/>
                                        <p:tgtEl>
                                          <p:spTgt spid="105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6" grpId="0" animBg="1"/>
      <p:bldP spid="105487" grpId="0" animBg="1"/>
      <p:bldP spid="105488" grpId="0" animBg="1"/>
      <p:bldP spid="105489" grpId="0" animBg="1"/>
      <p:bldP spid="105490" grpId="0" animBg="1"/>
      <p:bldP spid="1054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lnSpcReduction="10000"/>
          </a:bodyPr>
          <a:lstStyle/>
          <a:p>
            <a:pPr>
              <a:lnSpc>
                <a:spcPct val="90000"/>
              </a:lnSpc>
            </a:pPr>
            <a:r>
              <a:rPr lang="en-US" altLang="ko-KR" b="1" dirty="0" smtClean="0">
                <a:latin typeface="Arial" pitchFamily="34" charset="0"/>
              </a:rPr>
              <a:t>CNS </a:t>
            </a:r>
          </a:p>
          <a:p>
            <a:pPr lvl="1">
              <a:lnSpc>
                <a:spcPct val="90000"/>
              </a:lnSpc>
            </a:pPr>
            <a:r>
              <a:rPr lang="en-US" altLang="ko-KR" sz="2400" b="1" dirty="0" smtClean="0">
                <a:latin typeface="Arial" pitchFamily="34" charset="0"/>
              </a:rPr>
              <a:t>Syncope</a:t>
            </a:r>
          </a:p>
          <a:p>
            <a:pPr lvl="1">
              <a:lnSpc>
                <a:spcPct val="90000"/>
              </a:lnSpc>
            </a:pPr>
            <a:r>
              <a:rPr lang="en-US" altLang="ko-KR" sz="2400" b="1" dirty="0" smtClean="0">
                <a:latin typeface="Arial" pitchFamily="34" charset="0"/>
              </a:rPr>
              <a:t>Headache</a:t>
            </a:r>
          </a:p>
          <a:p>
            <a:pPr lvl="1">
              <a:lnSpc>
                <a:spcPct val="90000"/>
              </a:lnSpc>
            </a:pPr>
            <a:r>
              <a:rPr lang="en-US" altLang="ko-KR" sz="2400" b="1" dirty="0" smtClean="0">
                <a:latin typeface="Arial" pitchFamily="34" charset="0"/>
              </a:rPr>
              <a:t>Cerebral air embolism</a:t>
            </a:r>
          </a:p>
          <a:p>
            <a:pPr lvl="1">
              <a:lnSpc>
                <a:spcPct val="90000"/>
              </a:lnSpc>
            </a:pPr>
            <a:endParaRPr lang="en-US" altLang="ko-KR" b="1" dirty="0" smtClean="0">
              <a:latin typeface="Arial" pitchFamily="34" charset="0"/>
            </a:endParaRPr>
          </a:p>
          <a:p>
            <a:pPr>
              <a:lnSpc>
                <a:spcPct val="90000"/>
              </a:lnSpc>
            </a:pPr>
            <a:r>
              <a:rPr lang="en-US" altLang="ko-KR" b="1" dirty="0" smtClean="0">
                <a:latin typeface="Arial" pitchFamily="34" charset="0"/>
              </a:rPr>
              <a:t>Musculoskeletal </a:t>
            </a:r>
          </a:p>
          <a:p>
            <a:pPr lvl="1">
              <a:lnSpc>
                <a:spcPct val="90000"/>
              </a:lnSpc>
            </a:pPr>
            <a:r>
              <a:rPr lang="en-US" altLang="ko-KR" sz="2400" b="1" dirty="0" smtClean="0">
                <a:solidFill>
                  <a:srgbClr val="FF0000"/>
                </a:solidFill>
                <a:latin typeface="Arial" pitchFamily="34" charset="0"/>
              </a:rPr>
              <a:t>Rib </a:t>
            </a:r>
            <a:r>
              <a:rPr lang="en-US" altLang="ko-KR" sz="2400" b="1" dirty="0" err="1" smtClean="0">
                <a:solidFill>
                  <a:srgbClr val="FF0000"/>
                </a:solidFill>
                <a:latin typeface="Arial" pitchFamily="34" charset="0"/>
              </a:rPr>
              <a:t>Fx</a:t>
            </a:r>
            <a:r>
              <a:rPr lang="en-US" altLang="ko-KR" sz="2400" b="1" dirty="0" smtClean="0">
                <a:solidFill>
                  <a:srgbClr val="FF0000"/>
                </a:solidFill>
                <a:latin typeface="Arial" pitchFamily="34" charset="0"/>
              </a:rPr>
              <a:t>.</a:t>
            </a:r>
          </a:p>
          <a:p>
            <a:pPr lvl="1">
              <a:lnSpc>
                <a:spcPct val="90000"/>
              </a:lnSpc>
            </a:pPr>
            <a:r>
              <a:rPr lang="en-US" altLang="ko-KR" sz="2400" b="1" dirty="0" err="1" smtClean="0">
                <a:solidFill>
                  <a:srgbClr val="FF0000"/>
                </a:solidFill>
                <a:latin typeface="Arial" pitchFamily="34" charset="0"/>
              </a:rPr>
              <a:t>Intercostal</a:t>
            </a:r>
            <a:r>
              <a:rPr lang="en-US" altLang="ko-KR" sz="2400" b="1" dirty="0" smtClean="0">
                <a:solidFill>
                  <a:srgbClr val="FF0000"/>
                </a:solidFill>
                <a:latin typeface="Arial" pitchFamily="34" charset="0"/>
              </a:rPr>
              <a:t> muscle pain</a:t>
            </a:r>
          </a:p>
          <a:p>
            <a:pPr lvl="1">
              <a:lnSpc>
                <a:spcPct val="90000"/>
              </a:lnSpc>
            </a:pPr>
            <a:r>
              <a:rPr lang="en-US" altLang="ko-KR" sz="2400" b="1" dirty="0" smtClean="0">
                <a:latin typeface="Arial" pitchFamily="34" charset="0"/>
              </a:rPr>
              <a:t>Rupture of rectus </a:t>
            </a:r>
            <a:r>
              <a:rPr lang="en-US" altLang="ko-KR" sz="2400" b="1" dirty="0" err="1" smtClean="0">
                <a:latin typeface="Arial" pitchFamily="34" charset="0"/>
              </a:rPr>
              <a:t>abdominis</a:t>
            </a:r>
            <a:r>
              <a:rPr lang="en-US" altLang="ko-KR" sz="2400" b="1" dirty="0" smtClean="0">
                <a:latin typeface="Arial" pitchFamily="34" charset="0"/>
              </a:rPr>
              <a:t> muscle</a:t>
            </a:r>
          </a:p>
          <a:p>
            <a:pPr lvl="1">
              <a:lnSpc>
                <a:spcPct val="90000"/>
              </a:lnSpc>
            </a:pPr>
            <a:r>
              <a:rPr lang="en-US" altLang="ko-KR" sz="2400" b="1" dirty="0" smtClean="0">
                <a:latin typeface="Arial" pitchFamily="34" charset="0"/>
              </a:rPr>
              <a:t>Increase in serum CPK</a:t>
            </a:r>
          </a:p>
          <a:p>
            <a:pPr lvl="1">
              <a:lnSpc>
                <a:spcPct val="90000"/>
              </a:lnSpc>
            </a:pPr>
            <a:r>
              <a:rPr lang="en-US" altLang="ko-KR" sz="2400" b="1" dirty="0" smtClean="0">
                <a:solidFill>
                  <a:srgbClr val="FF0000"/>
                </a:solidFill>
                <a:latin typeface="Arial" pitchFamily="34" charset="0"/>
              </a:rPr>
              <a:t>Cervical disc </a:t>
            </a:r>
            <a:r>
              <a:rPr lang="en-US" altLang="ko-KR" sz="2400" b="1" dirty="0" err="1" smtClean="0">
                <a:solidFill>
                  <a:srgbClr val="FF0000"/>
                </a:solidFill>
                <a:latin typeface="Arial" pitchFamily="34" charset="0"/>
              </a:rPr>
              <a:t>prolapse</a:t>
            </a:r>
            <a:endParaRPr lang="en-US" altLang="ko-KR" sz="2400" b="1" dirty="0" smtClean="0">
              <a:solidFill>
                <a:srgbClr val="FF0000"/>
              </a:solidFill>
              <a:latin typeface="Arial" pitchFamily="34" charset="0"/>
            </a:endParaRPr>
          </a:p>
          <a:p>
            <a:endParaRPr lang="ko-KR" altLang="en-US" dirty="0"/>
          </a:p>
        </p:txBody>
      </p:sp>
      <p:sp>
        <p:nvSpPr>
          <p:cNvPr id="4" name="제목 1"/>
          <p:cNvSpPr>
            <a:spLocks noGrp="1"/>
          </p:cNvSpPr>
          <p:nvPr>
            <p:ph type="title"/>
          </p:nvPr>
        </p:nvSpPr>
        <p:spPr/>
        <p:txBody>
          <a:bodyPr>
            <a:normAutofit/>
          </a:bodyPr>
          <a:lstStyle/>
          <a:p>
            <a:r>
              <a:rPr lang="en-US" altLang="ko-KR" sz="4000" b="1" dirty="0" err="1" smtClean="0">
                <a:latin typeface="휴먼엑스포" pitchFamily="18" charset="-127"/>
                <a:ea typeface="휴먼엑스포" pitchFamily="18" charset="-127"/>
              </a:rPr>
              <a:t>Cx</a:t>
            </a:r>
            <a:r>
              <a:rPr lang="en-US" altLang="ko-KR" sz="4000" b="1" dirty="0" smtClean="0">
                <a:latin typeface="휴먼엑스포" pitchFamily="18" charset="-127"/>
                <a:ea typeface="휴먼엑스포" pitchFamily="18" charset="-127"/>
              </a:rPr>
              <a:t>.  from excessive cough (2)</a:t>
            </a:r>
            <a:endParaRPr lang="ko-KR" altLang="en-US" sz="4000" b="1" dirty="0">
              <a:latin typeface="휴먼엑스포" pitchFamily="18" charset="-127"/>
              <a:ea typeface="휴먼엑스포" pitchFamily="18" charset="-127"/>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r>
              <a:rPr lang="en-US" altLang="ko-KR" sz="3600" b="1" dirty="0">
                <a:effectLst/>
                <a:latin typeface="휴먼엑스포" pitchFamily="18" charset="-127"/>
                <a:ea typeface="휴먼엑스포" pitchFamily="18" charset="-127"/>
              </a:rPr>
              <a:t>Minimal </a:t>
            </a:r>
            <a:r>
              <a:rPr lang="en-US" altLang="ko-KR" sz="3600" b="1" dirty="0" smtClean="0">
                <a:effectLst/>
                <a:latin typeface="휴먼엑스포" pitchFamily="18" charset="-127"/>
                <a:ea typeface="휴먼엑스포" pitchFamily="18" charset="-127"/>
              </a:rPr>
              <a:t>Change : </a:t>
            </a:r>
            <a:r>
              <a:rPr lang="en-US" altLang="ko-KR" sz="3600" b="1" dirty="0">
                <a:effectLst/>
                <a:latin typeface="휴먼엑스포" pitchFamily="18" charset="-127"/>
                <a:ea typeface="휴먼엑스포" pitchFamily="18" charset="-127"/>
              </a:rPr>
              <a:t>Hyperemia</a:t>
            </a:r>
          </a:p>
        </p:txBody>
      </p:sp>
      <p:graphicFrame>
        <p:nvGraphicFramePr>
          <p:cNvPr id="111620" name="Object 4"/>
          <p:cNvGraphicFramePr>
            <a:graphicFrameLocks noChangeAspect="1"/>
          </p:cNvGraphicFramePr>
          <p:nvPr>
            <p:ph sz="half" idx="1"/>
          </p:nvPr>
        </p:nvGraphicFramePr>
        <p:xfrm>
          <a:off x="468313" y="2276475"/>
          <a:ext cx="2552700" cy="2592388"/>
        </p:xfrm>
        <a:graphic>
          <a:graphicData uri="http://schemas.openxmlformats.org/presentationml/2006/ole">
            <p:oleObj spid="_x0000_s38914" name="Image" r:id="rId3" imgW="2801592" imgH="2844271" progId="">
              <p:embed/>
            </p:oleObj>
          </a:graphicData>
        </a:graphic>
      </p:graphicFrame>
      <p:graphicFrame>
        <p:nvGraphicFramePr>
          <p:cNvPr id="111622" name="Object 6"/>
          <p:cNvGraphicFramePr>
            <a:graphicFrameLocks/>
          </p:cNvGraphicFramePr>
          <p:nvPr>
            <p:ph sz="quarter" idx="2"/>
          </p:nvPr>
        </p:nvGraphicFramePr>
        <p:xfrm>
          <a:off x="3059113" y="2276475"/>
          <a:ext cx="2592387" cy="2592388"/>
        </p:xfrm>
        <a:graphic>
          <a:graphicData uri="http://schemas.openxmlformats.org/presentationml/2006/ole">
            <p:oleObj spid="_x0000_s38915" name="PHOTO-PAINT 이미지" r:id="rId4" imgW="7180494" imgH="7546224" progId="">
              <p:embed/>
            </p:oleObj>
          </a:graphicData>
        </a:graphic>
      </p:graphicFrame>
      <p:pic>
        <p:nvPicPr>
          <p:cNvPr id="111624" name="Picture 8" descr="E 윤금선 RE 색조 2"/>
          <p:cNvPicPr>
            <a:picLocks noGrp="1" noChangeAspect="1" noChangeArrowheads="1"/>
          </p:cNvPicPr>
          <p:nvPr>
            <p:ph sz="quarter" idx="3"/>
          </p:nvPr>
        </p:nvPicPr>
        <p:blipFill>
          <a:blip r:embed="rId5" cstate="print">
            <a:lum bright="-30000" contrast="18000"/>
          </a:blip>
          <a:srcRect l="33751" t="11667" r="8749" b="11667"/>
          <a:stretch>
            <a:fillRect/>
          </a:stretch>
        </p:blipFill>
        <p:spPr>
          <a:xfrm>
            <a:off x="5651500" y="2276475"/>
            <a:ext cx="2663825" cy="2598738"/>
          </a:xfrm>
          <a:noFill/>
          <a:ln w="15875">
            <a:solidFill>
              <a:schemeClr val="tx1"/>
            </a:solidFill>
          </a:ln>
        </p:spPr>
      </p:pic>
      <p:sp>
        <p:nvSpPr>
          <p:cNvPr id="111626" name="Line 10"/>
          <p:cNvSpPr>
            <a:spLocks noChangeShapeType="1"/>
          </p:cNvSpPr>
          <p:nvPr/>
        </p:nvSpPr>
        <p:spPr bwMode="auto">
          <a:xfrm>
            <a:off x="611188" y="2349500"/>
            <a:ext cx="504825" cy="358775"/>
          </a:xfrm>
          <a:prstGeom prst="line">
            <a:avLst/>
          </a:prstGeom>
          <a:noFill/>
          <a:ln w="57150">
            <a:solidFill>
              <a:srgbClr val="00FF00"/>
            </a:solidFill>
            <a:round/>
            <a:headEnd/>
            <a:tailEnd type="triangle" w="med" len="med"/>
          </a:ln>
          <a:effectLst/>
        </p:spPr>
        <p:txBody>
          <a:bodyPr/>
          <a:lstStyle/>
          <a:p>
            <a:endParaRPr lang="ko-KR" altLang="en-US"/>
          </a:p>
        </p:txBody>
      </p:sp>
      <p:sp>
        <p:nvSpPr>
          <p:cNvPr id="111627" name="Line 11"/>
          <p:cNvSpPr>
            <a:spLocks noChangeShapeType="1"/>
          </p:cNvSpPr>
          <p:nvPr/>
        </p:nvSpPr>
        <p:spPr bwMode="auto">
          <a:xfrm flipV="1">
            <a:off x="3492500" y="4365625"/>
            <a:ext cx="215900" cy="431800"/>
          </a:xfrm>
          <a:prstGeom prst="line">
            <a:avLst/>
          </a:prstGeom>
          <a:noFill/>
          <a:ln w="57150">
            <a:solidFill>
              <a:srgbClr val="00FF00"/>
            </a:solidFill>
            <a:round/>
            <a:headEnd/>
            <a:tailEnd type="triangle" w="med" len="med"/>
          </a:ln>
          <a:effectLst/>
        </p:spPr>
        <p:txBody>
          <a:bodyPr/>
          <a:lstStyle/>
          <a:p>
            <a:endParaRPr lang="ko-KR" altLang="en-US"/>
          </a:p>
        </p:txBody>
      </p:sp>
      <p:sp>
        <p:nvSpPr>
          <p:cNvPr id="111628" name="Line 12"/>
          <p:cNvSpPr>
            <a:spLocks noChangeShapeType="1"/>
          </p:cNvSpPr>
          <p:nvPr/>
        </p:nvSpPr>
        <p:spPr bwMode="auto">
          <a:xfrm flipH="1">
            <a:off x="7956550" y="3141663"/>
            <a:ext cx="215900" cy="647700"/>
          </a:xfrm>
          <a:prstGeom prst="line">
            <a:avLst/>
          </a:prstGeom>
          <a:noFill/>
          <a:ln w="57150">
            <a:solidFill>
              <a:srgbClr val="00FF00"/>
            </a:solidFill>
            <a:round/>
            <a:headEnd/>
            <a:tailEnd type="triangle" w="med" len="med"/>
          </a:ln>
          <a:effectLst/>
        </p:spPr>
        <p:txBody>
          <a:bodyPr/>
          <a:lstStyle/>
          <a:p>
            <a:endParaRPr lang="ko-KR" altLang="en-US"/>
          </a:p>
        </p:txBody>
      </p:sp>
      <p:sp>
        <p:nvSpPr>
          <p:cNvPr id="111629" name="Line 13"/>
          <p:cNvSpPr>
            <a:spLocks noChangeShapeType="1"/>
          </p:cNvSpPr>
          <p:nvPr/>
        </p:nvSpPr>
        <p:spPr bwMode="auto">
          <a:xfrm flipV="1">
            <a:off x="1763713" y="3213100"/>
            <a:ext cx="504825" cy="431800"/>
          </a:xfrm>
          <a:prstGeom prst="line">
            <a:avLst/>
          </a:prstGeom>
          <a:noFill/>
          <a:ln w="57150">
            <a:solidFill>
              <a:srgbClr val="00FF00"/>
            </a:solidFill>
            <a:round/>
            <a:headEnd/>
            <a:tailEnd type="triangle" w="med" len="med"/>
          </a:ln>
          <a:effectLst/>
        </p:spPr>
        <p:txBody>
          <a:bodyPr/>
          <a:lstStyle/>
          <a:p>
            <a:endParaRPr lang="ko-KR" altLang="en-US"/>
          </a:p>
        </p:txBody>
      </p:sp>
      <p:sp>
        <p:nvSpPr>
          <p:cNvPr id="111630" name="Line 14"/>
          <p:cNvSpPr>
            <a:spLocks noChangeShapeType="1"/>
          </p:cNvSpPr>
          <p:nvPr/>
        </p:nvSpPr>
        <p:spPr bwMode="auto">
          <a:xfrm>
            <a:off x="6156325" y="2420938"/>
            <a:ext cx="287338" cy="431800"/>
          </a:xfrm>
          <a:prstGeom prst="line">
            <a:avLst/>
          </a:prstGeom>
          <a:noFill/>
          <a:ln w="57150">
            <a:solidFill>
              <a:srgbClr val="00FF00"/>
            </a:solidFill>
            <a:round/>
            <a:headEnd/>
            <a:tailEnd type="triangle" w="med" len="med"/>
          </a:ln>
          <a:effectLst/>
        </p:spPr>
        <p:txBody>
          <a:bodyPr/>
          <a:lstStyle/>
          <a:p>
            <a:endParaRPr lang="ko-KR" altLang="en-US"/>
          </a:p>
        </p:txBody>
      </p:sp>
      <p:sp>
        <p:nvSpPr>
          <p:cNvPr id="111631" name="Line 15"/>
          <p:cNvSpPr>
            <a:spLocks noChangeShapeType="1"/>
          </p:cNvSpPr>
          <p:nvPr/>
        </p:nvSpPr>
        <p:spPr bwMode="auto">
          <a:xfrm>
            <a:off x="3563938" y="2349500"/>
            <a:ext cx="215900" cy="574675"/>
          </a:xfrm>
          <a:prstGeom prst="line">
            <a:avLst/>
          </a:prstGeom>
          <a:noFill/>
          <a:ln w="57150">
            <a:solidFill>
              <a:srgbClr val="00FF00"/>
            </a:solidFill>
            <a:round/>
            <a:headEnd/>
            <a:tailEnd type="triangle" w="med" len="med"/>
          </a:ln>
          <a:effectLst/>
        </p:spPr>
        <p:txBody>
          <a:bodyPr/>
          <a:lstStyle/>
          <a:p>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1626"/>
                                        </p:tgtEl>
                                        <p:attrNameLst>
                                          <p:attrName>style.visibility</p:attrName>
                                        </p:attrNameLst>
                                      </p:cBhvr>
                                      <p:to>
                                        <p:strVal val="visible"/>
                                      </p:to>
                                    </p:set>
                                    <p:animEffect transition="in" filter="wipe(up)">
                                      <p:cBhvr>
                                        <p:cTn id="7" dur="500"/>
                                        <p:tgtEl>
                                          <p:spTgt spid="1116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1629"/>
                                        </p:tgtEl>
                                        <p:attrNameLst>
                                          <p:attrName>style.visibility</p:attrName>
                                        </p:attrNameLst>
                                      </p:cBhvr>
                                      <p:to>
                                        <p:strVal val="visible"/>
                                      </p:to>
                                    </p:set>
                                    <p:animEffect transition="in" filter="wipe(up)">
                                      <p:cBhvr>
                                        <p:cTn id="10" dur="500"/>
                                        <p:tgtEl>
                                          <p:spTgt spid="11162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1631"/>
                                        </p:tgtEl>
                                        <p:attrNameLst>
                                          <p:attrName>style.visibility</p:attrName>
                                        </p:attrNameLst>
                                      </p:cBhvr>
                                      <p:to>
                                        <p:strVal val="visible"/>
                                      </p:to>
                                    </p:set>
                                    <p:animEffect transition="in" filter="wipe(up)">
                                      <p:cBhvr>
                                        <p:cTn id="13" dur="500"/>
                                        <p:tgtEl>
                                          <p:spTgt spid="11163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1627"/>
                                        </p:tgtEl>
                                        <p:attrNameLst>
                                          <p:attrName>style.visibility</p:attrName>
                                        </p:attrNameLst>
                                      </p:cBhvr>
                                      <p:to>
                                        <p:strVal val="visible"/>
                                      </p:to>
                                    </p:set>
                                    <p:animEffect transition="in" filter="wipe(up)">
                                      <p:cBhvr>
                                        <p:cTn id="16" dur="500"/>
                                        <p:tgtEl>
                                          <p:spTgt spid="11162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1630"/>
                                        </p:tgtEl>
                                        <p:attrNameLst>
                                          <p:attrName>style.visibility</p:attrName>
                                        </p:attrNameLst>
                                      </p:cBhvr>
                                      <p:to>
                                        <p:strVal val="visible"/>
                                      </p:to>
                                    </p:set>
                                    <p:animEffect transition="in" filter="wipe(up)">
                                      <p:cBhvr>
                                        <p:cTn id="19" dur="500"/>
                                        <p:tgtEl>
                                          <p:spTgt spid="11163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1628"/>
                                        </p:tgtEl>
                                        <p:attrNameLst>
                                          <p:attrName>style.visibility</p:attrName>
                                        </p:attrNameLst>
                                      </p:cBhvr>
                                      <p:to>
                                        <p:strVal val="visible"/>
                                      </p:to>
                                    </p:set>
                                    <p:animEffect transition="in" filter="wipe(up)">
                                      <p:cBhvr>
                                        <p:cTn id="22" dur="500"/>
                                        <p:tgtEl>
                                          <p:spTgt spid="111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6" grpId="0" animBg="1"/>
      <p:bldP spid="111627" grpId="0" animBg="1"/>
      <p:bldP spid="111628" grpId="0" animBg="1"/>
      <p:bldP spid="111629" grpId="0" animBg="1"/>
      <p:bldP spid="111630" grpId="0" animBg="1"/>
      <p:bldP spid="11163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401638"/>
            <a:ext cx="8229600" cy="1371600"/>
          </a:xfrm>
        </p:spPr>
        <p:txBody>
          <a:bodyPr>
            <a:normAutofit/>
          </a:bodyPr>
          <a:lstStyle/>
          <a:p>
            <a:r>
              <a:rPr lang="en-US" altLang="ko-KR" sz="3600" b="1" dirty="0">
                <a:effectLst/>
                <a:latin typeface="휴먼엑스포" pitchFamily="18" charset="-127"/>
                <a:ea typeface="휴먼엑스포" pitchFamily="18" charset="-127"/>
              </a:rPr>
              <a:t>Minimal </a:t>
            </a:r>
            <a:r>
              <a:rPr lang="en-US" altLang="ko-KR" sz="3600" b="1" dirty="0" smtClean="0">
                <a:effectLst/>
                <a:latin typeface="휴먼엑스포" pitchFamily="18" charset="-127"/>
                <a:ea typeface="휴먼엑스포" pitchFamily="18" charset="-127"/>
              </a:rPr>
              <a:t>Change : </a:t>
            </a:r>
            <a:r>
              <a:rPr lang="en-US" altLang="ko-KR" sz="3600" b="1" dirty="0">
                <a:effectLst/>
                <a:latin typeface="휴먼엑스포" pitchFamily="18" charset="-127"/>
                <a:ea typeface="휴먼엑스포" pitchFamily="18" charset="-127"/>
              </a:rPr>
              <a:t>Fri</a:t>
            </a:r>
            <a:r>
              <a:rPr lang="en-US" altLang="ko-KR" sz="4000" b="1" dirty="0">
                <a:effectLst/>
                <a:latin typeface="Arial" pitchFamily="34" charset="0"/>
              </a:rPr>
              <a:t>ability</a:t>
            </a:r>
            <a:endParaRPr lang="en-US" altLang="ko-KR" sz="3600" b="1" dirty="0">
              <a:effectLst/>
              <a:latin typeface="Arial" pitchFamily="34" charset="0"/>
            </a:endParaRPr>
          </a:p>
        </p:txBody>
      </p:sp>
      <p:pic>
        <p:nvPicPr>
          <p:cNvPr id="115716" name="Picture 4" descr="식도염12"/>
          <p:cNvPicPr>
            <a:picLocks noGrp="1" noChangeAspect="1" noChangeArrowheads="1"/>
          </p:cNvPicPr>
          <p:nvPr>
            <p:ph sz="half" idx="1"/>
          </p:nvPr>
        </p:nvPicPr>
        <p:blipFill>
          <a:blip r:embed="rId3" cstate="print"/>
          <a:srcRect/>
          <a:stretch>
            <a:fillRect/>
          </a:stretch>
        </p:blipFill>
        <p:spPr>
          <a:xfrm>
            <a:off x="179388" y="2166938"/>
            <a:ext cx="2879725" cy="2486025"/>
          </a:xfrm>
          <a:noFill/>
          <a:ln/>
        </p:spPr>
      </p:pic>
      <p:pic>
        <p:nvPicPr>
          <p:cNvPr id="115718" name="Picture 6" descr="minimal(friability)"/>
          <p:cNvPicPr>
            <a:picLocks noGrp="1" noChangeAspect="1" noChangeArrowheads="1"/>
          </p:cNvPicPr>
          <p:nvPr>
            <p:ph sz="quarter" idx="2"/>
          </p:nvPr>
        </p:nvPicPr>
        <p:blipFill>
          <a:blip r:embed="rId4" cstate="print"/>
          <a:srcRect/>
          <a:stretch>
            <a:fillRect/>
          </a:stretch>
        </p:blipFill>
        <p:spPr>
          <a:xfrm>
            <a:off x="3059113" y="2166938"/>
            <a:ext cx="2881312" cy="2476500"/>
          </a:xfrm>
          <a:noFill/>
          <a:ln/>
        </p:spPr>
      </p:pic>
      <p:sp>
        <p:nvSpPr>
          <p:cNvPr id="115720" name="Text Box 8"/>
          <p:cNvSpPr txBox="1">
            <a:spLocks noChangeArrowheads="1"/>
          </p:cNvSpPr>
          <p:nvPr/>
        </p:nvSpPr>
        <p:spPr bwMode="auto">
          <a:xfrm>
            <a:off x="2700338" y="5264150"/>
            <a:ext cx="4321175" cy="396875"/>
          </a:xfrm>
          <a:prstGeom prst="rect">
            <a:avLst/>
          </a:prstGeom>
          <a:noFill/>
          <a:ln w="9525">
            <a:noFill/>
            <a:miter lim="800000"/>
            <a:headEnd/>
            <a:tailEnd/>
          </a:ln>
          <a:effectLst/>
        </p:spPr>
        <p:txBody>
          <a:bodyPr>
            <a:spAutoFit/>
          </a:bodyPr>
          <a:lstStyle/>
          <a:p>
            <a:pPr algn="l" eaLnBrk="1" latinLnBrk="1" hangingPunct="1"/>
            <a:r>
              <a:rPr kumimoji="1" lang="en-US" altLang="ko-KR" sz="2000" i="1">
                <a:solidFill>
                  <a:srgbClr val="FF0000"/>
                </a:solidFill>
              </a:rPr>
              <a:t>Duodenal ulcer with obstruction</a:t>
            </a:r>
          </a:p>
        </p:txBody>
      </p:sp>
      <p:pic>
        <p:nvPicPr>
          <p:cNvPr id="115721" name="Picture 9" descr="minimal(friability)2"/>
          <p:cNvPicPr>
            <a:picLocks noGrp="1" noChangeAspect="1" noChangeArrowheads="1"/>
          </p:cNvPicPr>
          <p:nvPr>
            <p:ph sz="quarter" idx="3"/>
          </p:nvPr>
        </p:nvPicPr>
        <p:blipFill>
          <a:blip r:embed="rId5" cstate="print"/>
          <a:srcRect/>
          <a:stretch>
            <a:fillRect/>
          </a:stretch>
        </p:blipFill>
        <p:spPr>
          <a:xfrm>
            <a:off x="5940425" y="2166938"/>
            <a:ext cx="2735263" cy="2447925"/>
          </a:xfrm>
          <a:noFill/>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sz="quarter"/>
          </p:nvPr>
        </p:nvSpPr>
        <p:spPr/>
        <p:txBody>
          <a:bodyPr/>
          <a:lstStyle/>
          <a:p>
            <a:r>
              <a:rPr lang="en-US" altLang="ko-KR" sz="3800" b="1" dirty="0">
                <a:effectLst/>
                <a:latin typeface="휴먼엑스포" pitchFamily="18" charset="-127"/>
                <a:ea typeface="휴먼엑스포" pitchFamily="18" charset="-127"/>
              </a:rPr>
              <a:t>Minimal change, sentinel fold</a:t>
            </a:r>
            <a:br>
              <a:rPr lang="en-US" altLang="ko-KR" sz="3800" b="1" dirty="0">
                <a:effectLst/>
                <a:latin typeface="휴먼엑스포" pitchFamily="18" charset="-127"/>
                <a:ea typeface="휴먼엑스포" pitchFamily="18" charset="-127"/>
              </a:rPr>
            </a:br>
            <a:r>
              <a:rPr lang="en-US" altLang="ko-KR" sz="3200" b="1" dirty="0">
                <a:effectLst/>
                <a:latin typeface="휴먼엑스포" pitchFamily="18" charset="-127"/>
                <a:ea typeface="휴먼엑스포" pitchFamily="18" charset="-127"/>
              </a:rPr>
              <a:t>(edema/accentuation of mucosal fold)</a:t>
            </a:r>
          </a:p>
        </p:txBody>
      </p:sp>
      <p:pic>
        <p:nvPicPr>
          <p:cNvPr id="117764" name="Picture 4" descr="smc_15_2"/>
          <p:cNvPicPr>
            <a:picLocks noGrp="1" noChangeAspect="1" noChangeArrowheads="1"/>
          </p:cNvPicPr>
          <p:nvPr>
            <p:ph sz="quarter" idx="1"/>
          </p:nvPr>
        </p:nvPicPr>
        <p:blipFill>
          <a:blip r:embed="rId2" cstate="print"/>
          <a:srcRect/>
          <a:stretch>
            <a:fillRect/>
          </a:stretch>
        </p:blipFill>
        <p:spPr>
          <a:xfrm>
            <a:off x="539750" y="2420938"/>
            <a:ext cx="2663825" cy="2655887"/>
          </a:xfrm>
          <a:noFill/>
          <a:ln/>
        </p:spPr>
      </p:pic>
      <p:pic>
        <p:nvPicPr>
          <p:cNvPr id="117770" name="Picture 10" descr="식도염26"/>
          <p:cNvPicPr>
            <a:picLocks noGrp="1" noChangeAspect="1" noChangeArrowheads="1"/>
          </p:cNvPicPr>
          <p:nvPr>
            <p:ph sz="quarter" idx="3"/>
          </p:nvPr>
        </p:nvPicPr>
        <p:blipFill>
          <a:blip r:embed="rId3" cstate="print"/>
          <a:srcRect/>
          <a:stretch>
            <a:fillRect/>
          </a:stretch>
        </p:blipFill>
        <p:spPr>
          <a:xfrm>
            <a:off x="3203575" y="2420938"/>
            <a:ext cx="2736850" cy="2655887"/>
          </a:xfrm>
          <a:noFill/>
          <a:ln/>
        </p:spPr>
      </p:pic>
      <p:sp>
        <p:nvSpPr>
          <p:cNvPr id="117768" name="Text Box 8"/>
          <p:cNvSpPr txBox="1">
            <a:spLocks noChangeArrowheads="1"/>
          </p:cNvSpPr>
          <p:nvPr/>
        </p:nvSpPr>
        <p:spPr bwMode="auto">
          <a:xfrm>
            <a:off x="3132138" y="5445125"/>
            <a:ext cx="4032250" cy="457200"/>
          </a:xfrm>
          <a:prstGeom prst="rect">
            <a:avLst/>
          </a:prstGeom>
          <a:noFill/>
          <a:ln w="9525">
            <a:noFill/>
            <a:miter lim="800000"/>
            <a:headEnd/>
            <a:tailEnd/>
          </a:ln>
          <a:effectLst/>
        </p:spPr>
        <p:txBody>
          <a:bodyPr>
            <a:spAutoFit/>
          </a:bodyPr>
          <a:lstStyle/>
          <a:p>
            <a:pPr algn="l" eaLnBrk="1" latinLnBrk="1" hangingPunct="1"/>
            <a:r>
              <a:rPr kumimoji="1" lang="en-US" altLang="ko-KR" sz="2400" i="1">
                <a:solidFill>
                  <a:srgbClr val="FF3300"/>
                </a:solidFill>
              </a:rPr>
              <a:t>With mucosal break</a:t>
            </a:r>
          </a:p>
        </p:txBody>
      </p:sp>
      <p:pic>
        <p:nvPicPr>
          <p:cNvPr id="117772" name="Picture 12" descr="minimal(sentinel)4"/>
          <p:cNvPicPr>
            <a:picLocks noGrp="1" noChangeAspect="1" noChangeArrowheads="1"/>
          </p:cNvPicPr>
          <p:nvPr>
            <p:ph sz="quarter" idx="4"/>
          </p:nvPr>
        </p:nvPicPr>
        <p:blipFill>
          <a:blip r:embed="rId4" cstate="print"/>
          <a:srcRect/>
          <a:stretch>
            <a:fillRect/>
          </a:stretch>
        </p:blipFill>
        <p:spPr>
          <a:xfrm>
            <a:off x="5867400" y="2420938"/>
            <a:ext cx="2808288" cy="2663825"/>
          </a:xfrm>
          <a:noFill/>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457200" y="381000"/>
            <a:ext cx="8229600" cy="744538"/>
          </a:xfrm>
        </p:spPr>
        <p:txBody>
          <a:bodyPr/>
          <a:lstStyle/>
          <a:p>
            <a:r>
              <a:rPr lang="en-US" altLang="ko-KR" sz="4000" b="1" dirty="0">
                <a:effectLst/>
                <a:latin typeface="휴먼엑스포" pitchFamily="18" charset="-127"/>
                <a:ea typeface="휴먼엑스포" pitchFamily="18" charset="-127"/>
              </a:rPr>
              <a:t>Barrett’s  esophagus</a:t>
            </a:r>
          </a:p>
        </p:txBody>
      </p:sp>
      <p:sp>
        <p:nvSpPr>
          <p:cNvPr id="242691" name="Rectangle 3"/>
          <p:cNvSpPr>
            <a:spLocks noGrp="1" noChangeArrowheads="1"/>
          </p:cNvSpPr>
          <p:nvPr>
            <p:ph type="body" sz="half" idx="1"/>
          </p:nvPr>
        </p:nvSpPr>
        <p:spPr>
          <a:xfrm>
            <a:off x="179388" y="1773238"/>
            <a:ext cx="4608512" cy="1158875"/>
          </a:xfrm>
        </p:spPr>
        <p:txBody>
          <a:bodyPr/>
          <a:lstStyle/>
          <a:p>
            <a:pPr>
              <a:lnSpc>
                <a:spcPct val="90000"/>
              </a:lnSpc>
            </a:pPr>
            <a:r>
              <a:rPr lang="en-US" altLang="ko-KR" sz="2000" dirty="0">
                <a:solidFill>
                  <a:schemeClr val="tx2"/>
                </a:solidFill>
                <a:effectLst/>
                <a:latin typeface="Times New Roman" pitchFamily="18" charset="0"/>
              </a:rPr>
              <a:t>Extensive columnar </a:t>
            </a:r>
            <a:r>
              <a:rPr lang="en-US" altLang="ko-KR" sz="2000" dirty="0" err="1">
                <a:solidFill>
                  <a:schemeClr val="tx2"/>
                </a:solidFill>
                <a:effectLst/>
                <a:latin typeface="Times New Roman" pitchFamily="18" charset="0"/>
              </a:rPr>
              <a:t>metaplasia</a:t>
            </a:r>
            <a:r>
              <a:rPr lang="en-US" altLang="ko-KR" sz="2000" dirty="0">
                <a:solidFill>
                  <a:schemeClr val="tx2"/>
                </a:solidFill>
                <a:effectLst/>
                <a:latin typeface="Times New Roman" pitchFamily="18" charset="0"/>
              </a:rPr>
              <a:t> (1975)</a:t>
            </a:r>
          </a:p>
          <a:p>
            <a:pPr>
              <a:lnSpc>
                <a:spcPct val="90000"/>
              </a:lnSpc>
              <a:buNone/>
            </a:pPr>
            <a:r>
              <a:rPr lang="en-US" altLang="ko-KR" sz="2000" dirty="0">
                <a:latin typeface="Times New Roman" pitchFamily="18" charset="0"/>
                <a:cs typeface="Times New Roman" pitchFamily="18" charset="0"/>
              </a:rPr>
              <a:t> </a:t>
            </a:r>
            <a:r>
              <a:rPr lang="en-US" altLang="ko-KR" sz="2000" dirty="0" smtClean="0">
                <a:latin typeface="Times New Roman" pitchFamily="18" charset="0"/>
                <a:cs typeface="Times New Roman" pitchFamily="18" charset="0"/>
              </a:rPr>
              <a:t>      </a:t>
            </a:r>
            <a:r>
              <a:rPr lang="en-US" altLang="ko-KR" sz="2000" dirty="0" smtClean="0">
                <a:latin typeface="Times New Roman" pitchFamily="18" charset="0"/>
              </a:rPr>
              <a:t> </a:t>
            </a:r>
            <a:r>
              <a:rPr lang="en-US" altLang="ko-KR" sz="2000" dirty="0">
                <a:latin typeface="Times New Roman" pitchFamily="18" charset="0"/>
              </a:rPr>
              <a:t>Endoscopic with </a:t>
            </a:r>
            <a:r>
              <a:rPr lang="en-US" altLang="ko-KR" sz="2000" dirty="0" err="1">
                <a:latin typeface="Times New Roman" pitchFamily="18" charset="0"/>
              </a:rPr>
              <a:t>histologic</a:t>
            </a:r>
            <a:r>
              <a:rPr lang="en-US" altLang="ko-KR" sz="2000" dirty="0">
                <a:latin typeface="Times New Roman" pitchFamily="18" charset="0"/>
              </a:rPr>
              <a:t> BE</a:t>
            </a:r>
          </a:p>
          <a:p>
            <a:pPr>
              <a:lnSpc>
                <a:spcPct val="90000"/>
              </a:lnSpc>
              <a:buFont typeface="Wingdings" pitchFamily="2" charset="2"/>
              <a:buNone/>
            </a:pPr>
            <a:r>
              <a:rPr lang="en-US" altLang="ko-KR" sz="2000" dirty="0">
                <a:latin typeface="Times New Roman" pitchFamily="18" charset="0"/>
              </a:rPr>
              <a:t>          </a:t>
            </a:r>
            <a:r>
              <a:rPr lang="en-US" altLang="ko-KR" sz="2000" dirty="0" smtClean="0">
                <a:latin typeface="Times New Roman" pitchFamily="18" charset="0"/>
              </a:rPr>
              <a:t> (</a:t>
            </a:r>
            <a:r>
              <a:rPr lang="en-US" altLang="ko-KR" sz="2000" dirty="0">
                <a:latin typeface="Times New Roman" pitchFamily="18" charset="0"/>
              </a:rPr>
              <a:t>intestinal </a:t>
            </a:r>
            <a:r>
              <a:rPr lang="en-US" altLang="ko-KR" sz="2000" dirty="0" err="1">
                <a:latin typeface="Times New Roman" pitchFamily="18" charset="0"/>
              </a:rPr>
              <a:t>metaplasia</a:t>
            </a:r>
            <a:r>
              <a:rPr lang="en-US" altLang="ko-KR" sz="2000" dirty="0">
                <a:latin typeface="Times New Roman" pitchFamily="18" charset="0"/>
              </a:rPr>
              <a:t>)</a:t>
            </a:r>
          </a:p>
        </p:txBody>
      </p:sp>
      <p:pic>
        <p:nvPicPr>
          <p:cNvPr id="242692" name="Picture 4" descr="12966377 barrett 4"/>
          <p:cNvPicPr>
            <a:picLocks noGrp="1" noChangeAspect="1" noChangeArrowheads="1"/>
          </p:cNvPicPr>
          <p:nvPr>
            <p:ph sz="quarter" idx="2"/>
          </p:nvPr>
        </p:nvPicPr>
        <p:blipFill>
          <a:blip r:embed="rId2" cstate="print"/>
          <a:srcRect/>
          <a:stretch>
            <a:fillRect/>
          </a:stretch>
        </p:blipFill>
        <p:spPr>
          <a:xfrm>
            <a:off x="684213" y="3860800"/>
            <a:ext cx="2736850" cy="2711450"/>
          </a:xfrm>
          <a:noFill/>
          <a:ln/>
        </p:spPr>
      </p:pic>
      <p:sp>
        <p:nvSpPr>
          <p:cNvPr id="242693" name="Line 5"/>
          <p:cNvSpPr>
            <a:spLocks noChangeShapeType="1"/>
          </p:cNvSpPr>
          <p:nvPr/>
        </p:nvSpPr>
        <p:spPr bwMode="auto">
          <a:xfrm flipH="1" flipV="1">
            <a:off x="1979613" y="4724400"/>
            <a:ext cx="2447925" cy="1225550"/>
          </a:xfrm>
          <a:prstGeom prst="line">
            <a:avLst/>
          </a:prstGeom>
          <a:noFill/>
          <a:ln w="25400">
            <a:solidFill>
              <a:srgbClr val="00FF00"/>
            </a:solidFill>
            <a:round/>
            <a:headEnd/>
            <a:tailEnd type="triangle" w="med" len="med"/>
          </a:ln>
          <a:effectLst/>
        </p:spPr>
        <p:txBody>
          <a:bodyPr vert="eaVert">
            <a:spAutoFit/>
          </a:bodyPr>
          <a:lstStyle/>
          <a:p>
            <a:endParaRPr lang="ko-KR" altLang="en-US"/>
          </a:p>
        </p:txBody>
      </p:sp>
      <p:sp>
        <p:nvSpPr>
          <p:cNvPr id="242694" name="Text Box 6"/>
          <p:cNvSpPr txBox="1">
            <a:spLocks noChangeArrowheads="1"/>
          </p:cNvSpPr>
          <p:nvPr/>
        </p:nvSpPr>
        <p:spPr bwMode="auto">
          <a:xfrm rot="16200000">
            <a:off x="5654119" y="3496469"/>
            <a:ext cx="1723549" cy="4462462"/>
          </a:xfrm>
          <a:prstGeom prst="rect">
            <a:avLst/>
          </a:prstGeom>
          <a:noFill/>
          <a:ln w="9525" algn="ctr">
            <a:noFill/>
            <a:miter lim="800000"/>
            <a:headEnd/>
            <a:tailEnd/>
          </a:ln>
          <a:effectLst/>
        </p:spPr>
        <p:txBody>
          <a:bodyPr vert="eaVert">
            <a:spAutoFit/>
          </a:bodyPr>
          <a:lstStyle/>
          <a:p>
            <a:pPr algn="l"/>
            <a:r>
              <a:rPr lang="en-US" altLang="ko-KR" sz="2000" b="1" dirty="0"/>
              <a:t>Gastro-esophageal junction</a:t>
            </a:r>
          </a:p>
          <a:p>
            <a:pPr algn="l"/>
            <a:r>
              <a:rPr lang="en-US" altLang="ko-KR" sz="2000" dirty="0"/>
              <a:t>:  Endoscopic marker</a:t>
            </a:r>
          </a:p>
          <a:p>
            <a:pPr algn="l"/>
            <a:r>
              <a:rPr lang="en-US" altLang="ko-KR" sz="2000" dirty="0"/>
              <a:t>   - proximal margin of gastric folds</a:t>
            </a:r>
          </a:p>
          <a:p>
            <a:pPr algn="l"/>
            <a:r>
              <a:rPr lang="en-US" altLang="ko-KR" sz="2000" dirty="0"/>
              <a:t>   - distal ending of longitudinal </a:t>
            </a:r>
            <a:r>
              <a:rPr lang="en-US" altLang="ko-KR" sz="2000" dirty="0" smtClean="0"/>
              <a:t>    </a:t>
            </a:r>
          </a:p>
          <a:p>
            <a:pPr algn="l"/>
            <a:r>
              <a:rPr lang="en-US" altLang="ko-KR" sz="2000" dirty="0" smtClean="0"/>
              <a:t>       vessels</a:t>
            </a:r>
            <a:endParaRPr lang="en-US" altLang="ko-KR" sz="2000" dirty="0"/>
          </a:p>
        </p:txBody>
      </p:sp>
      <p:pic>
        <p:nvPicPr>
          <p:cNvPr id="242697" name="Picture 9" descr="alcian blue"/>
          <p:cNvPicPr>
            <a:picLocks noChangeAspect="1" noChangeArrowheads="1"/>
          </p:cNvPicPr>
          <p:nvPr/>
        </p:nvPicPr>
        <p:blipFill>
          <a:blip r:embed="rId3" cstate="print"/>
          <a:srcRect l="37370" t="10866" r="10866" b="37386"/>
          <a:stretch>
            <a:fillRect/>
          </a:stretch>
        </p:blipFill>
        <p:spPr bwMode="auto">
          <a:xfrm>
            <a:off x="5148263" y="1844675"/>
            <a:ext cx="3168650" cy="2378075"/>
          </a:xfrm>
          <a:prstGeom prst="rect">
            <a:avLst/>
          </a:prstGeom>
          <a:noFill/>
          <a:ln w="19050">
            <a:noFill/>
            <a:miter lim="800000"/>
            <a:headEnd/>
            <a:tailEnd/>
          </a:ln>
        </p:spPr>
      </p:pic>
      <p:sp>
        <p:nvSpPr>
          <p:cNvPr id="242698" name="Line 10"/>
          <p:cNvSpPr>
            <a:spLocks noChangeShapeType="1"/>
          </p:cNvSpPr>
          <p:nvPr/>
        </p:nvSpPr>
        <p:spPr bwMode="auto">
          <a:xfrm>
            <a:off x="4140200" y="2492375"/>
            <a:ext cx="2303463" cy="576263"/>
          </a:xfrm>
          <a:prstGeom prst="line">
            <a:avLst/>
          </a:prstGeom>
          <a:noFill/>
          <a:ln w="22225">
            <a:solidFill>
              <a:srgbClr val="00FF00"/>
            </a:solidFill>
            <a:round/>
            <a:headEnd/>
            <a:tailEnd type="triangle" w="med" len="med"/>
          </a:ln>
          <a:effectLst/>
        </p:spPr>
        <p:txBody>
          <a:bodyPr/>
          <a:lstStyle/>
          <a:p>
            <a:endParaRPr lang="ko-KR" altLang="en-US"/>
          </a:p>
        </p:txBody>
      </p:sp>
      <p:sp>
        <p:nvSpPr>
          <p:cNvPr id="242699" name="Line 11"/>
          <p:cNvSpPr>
            <a:spLocks noChangeShapeType="1"/>
          </p:cNvSpPr>
          <p:nvPr/>
        </p:nvSpPr>
        <p:spPr bwMode="auto">
          <a:xfrm flipH="1" flipV="1">
            <a:off x="2268538" y="5084762"/>
            <a:ext cx="2591494" cy="1296565"/>
          </a:xfrm>
          <a:prstGeom prst="line">
            <a:avLst/>
          </a:prstGeom>
          <a:noFill/>
          <a:ln w="25400">
            <a:solidFill>
              <a:srgbClr val="00FF00"/>
            </a:solidFill>
            <a:round/>
            <a:headEnd/>
            <a:tailEnd type="triangle" w="med" len="med"/>
          </a:ln>
          <a:effectLst/>
        </p:spPr>
        <p:txBody>
          <a:bodyPr/>
          <a:lstStyle/>
          <a:p>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2698"/>
                                        </p:tgtEl>
                                        <p:attrNameLst>
                                          <p:attrName>style.visibility</p:attrName>
                                        </p:attrNameLst>
                                      </p:cBhvr>
                                      <p:to>
                                        <p:strVal val="visible"/>
                                      </p:to>
                                    </p:set>
                                    <p:animEffect transition="in" filter="wipe(up)">
                                      <p:cBhvr>
                                        <p:cTn id="7" dur="500"/>
                                        <p:tgtEl>
                                          <p:spTgt spid="2426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2693"/>
                                        </p:tgtEl>
                                        <p:attrNameLst>
                                          <p:attrName>style.visibility</p:attrName>
                                        </p:attrNameLst>
                                      </p:cBhvr>
                                      <p:to>
                                        <p:strVal val="visible"/>
                                      </p:to>
                                    </p:set>
                                    <p:animEffect transition="in" filter="wipe(down)">
                                      <p:cBhvr>
                                        <p:cTn id="12" dur="500"/>
                                        <p:tgtEl>
                                          <p:spTgt spid="24269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242693"/>
                                        </p:tgtEl>
                                      </p:cBhvr>
                                    </p:animEffect>
                                    <p:set>
                                      <p:cBhvr>
                                        <p:cTn id="17" dur="1" fill="hold">
                                          <p:stCondLst>
                                            <p:cond delay="499"/>
                                          </p:stCondLst>
                                        </p:cTn>
                                        <p:tgtEl>
                                          <p:spTgt spid="242693"/>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42699"/>
                                        </p:tgtEl>
                                        <p:attrNameLst>
                                          <p:attrName>style.visibility</p:attrName>
                                        </p:attrNameLst>
                                      </p:cBhvr>
                                      <p:to>
                                        <p:strVal val="visible"/>
                                      </p:to>
                                    </p:set>
                                    <p:animEffect transition="in" filter="wipe(down)">
                                      <p:cBhvr>
                                        <p:cTn id="20" dur="500"/>
                                        <p:tgtEl>
                                          <p:spTgt spid="242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animBg="1"/>
      <p:bldP spid="242693" grpId="1" animBg="1"/>
      <p:bldP spid="242698" grpId="0" animBg="1"/>
      <p:bldP spid="24269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467544" y="404664"/>
            <a:ext cx="8136904" cy="144016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r>
              <a:rPr lang="en-US" altLang="ko-KR" sz="3600" b="1" dirty="0"/>
              <a:t>GERD = Chronic Disease</a:t>
            </a:r>
            <a:r>
              <a:rPr lang="en-US" altLang="ko-KR" sz="3600" dirty="0"/>
              <a:t/>
            </a:r>
            <a:br>
              <a:rPr lang="en-US" altLang="ko-KR" sz="3600" dirty="0"/>
            </a:br>
            <a:r>
              <a:rPr lang="en-US" altLang="ko-KR" sz="2800" dirty="0"/>
              <a:t>3</a:t>
            </a:r>
            <a:r>
              <a:rPr lang="ko-KR" altLang="en-US" sz="2800" dirty="0"/>
              <a:t>개월 후 </a:t>
            </a:r>
            <a:r>
              <a:rPr lang="en-US" altLang="ko-KR" sz="2800" dirty="0">
                <a:solidFill>
                  <a:srgbClr val="FF0000"/>
                </a:solidFill>
              </a:rPr>
              <a:t>55~80% </a:t>
            </a:r>
            <a:r>
              <a:rPr lang="ko-KR" altLang="en-US" sz="2800" dirty="0">
                <a:solidFill>
                  <a:srgbClr val="FF0000"/>
                </a:solidFill>
              </a:rPr>
              <a:t>재발</a:t>
            </a:r>
            <a:r>
              <a:rPr lang="ko-KR" altLang="en-US" sz="2800" dirty="0"/>
              <a:t/>
            </a:r>
            <a:br>
              <a:rPr lang="ko-KR" altLang="en-US" sz="2800" dirty="0"/>
            </a:br>
            <a:r>
              <a:rPr lang="en-US" altLang="ko-KR" sz="2800" dirty="0"/>
              <a:t>6</a:t>
            </a:r>
            <a:r>
              <a:rPr lang="ko-KR" altLang="en-US" sz="2800" dirty="0"/>
              <a:t>개월 후 </a:t>
            </a:r>
            <a:r>
              <a:rPr lang="en-US" altLang="ko-KR" sz="2800" dirty="0">
                <a:solidFill>
                  <a:srgbClr val="FF0000"/>
                </a:solidFill>
              </a:rPr>
              <a:t>75~90% </a:t>
            </a:r>
            <a:r>
              <a:rPr lang="ko-KR" altLang="en-US" sz="2800" dirty="0">
                <a:solidFill>
                  <a:srgbClr val="FF0000"/>
                </a:solidFill>
              </a:rPr>
              <a:t>재발</a:t>
            </a:r>
            <a:endParaRPr lang="ko-KR" altLang="en-US" sz="2800" dirty="0">
              <a:solidFill>
                <a:srgbClr val="FF0000"/>
              </a:solidFill>
              <a:latin typeface="Tahoma" pitchFamily="34" charset="0"/>
            </a:endParaRPr>
          </a:p>
        </p:txBody>
      </p:sp>
      <p:pic>
        <p:nvPicPr>
          <p:cNvPr id="294915" name="Picture 3"/>
          <p:cNvPicPr>
            <a:picLocks noChangeAspect="1" noChangeArrowheads="1"/>
          </p:cNvPicPr>
          <p:nvPr/>
        </p:nvPicPr>
        <p:blipFill>
          <a:blip r:embed="rId2" cstate="print"/>
          <a:srcRect/>
          <a:stretch>
            <a:fillRect/>
          </a:stretch>
        </p:blipFill>
        <p:spPr bwMode="auto">
          <a:xfrm>
            <a:off x="446946" y="1844824"/>
            <a:ext cx="8322571" cy="4022576"/>
          </a:xfrm>
          <a:prstGeom prst="rect">
            <a:avLst/>
          </a:prstGeom>
          <a:noFill/>
          <a:ln w="9525">
            <a:noFill/>
            <a:miter lim="800000"/>
            <a:headEnd/>
            <a:tailEnd/>
          </a:ln>
          <a:effectLst/>
        </p:spPr>
      </p:pic>
      <p:sp>
        <p:nvSpPr>
          <p:cNvPr id="294916" name="Text Box 4"/>
          <p:cNvSpPr txBox="1">
            <a:spLocks noChangeArrowheads="1"/>
          </p:cNvSpPr>
          <p:nvPr/>
        </p:nvSpPr>
        <p:spPr bwMode="auto">
          <a:xfrm>
            <a:off x="2985125" y="6381328"/>
            <a:ext cx="5793124" cy="338554"/>
          </a:xfrm>
          <a:prstGeom prst="rect">
            <a:avLst/>
          </a:prstGeom>
          <a:solidFill>
            <a:schemeClr val="bg1"/>
          </a:solidFill>
          <a:ln w="9525">
            <a:noFill/>
            <a:miter lim="800000"/>
            <a:headEnd/>
            <a:tailEnd/>
          </a:ln>
          <a:effectLst/>
        </p:spPr>
        <p:txBody>
          <a:bodyPr wrap="none">
            <a:spAutoFit/>
          </a:bodyPr>
          <a:lstStyle/>
          <a:p>
            <a:pPr algn="ctr"/>
            <a:r>
              <a:rPr lang="en-US" altLang="ko-KR" sz="1600" dirty="0" err="1">
                <a:latin typeface="Tahoma" pitchFamily="34" charset="0"/>
              </a:rPr>
              <a:t>Carlsson</a:t>
            </a:r>
            <a:r>
              <a:rPr lang="en-US" altLang="ko-KR" sz="1600" dirty="0">
                <a:latin typeface="Tahoma" pitchFamily="34" charset="0"/>
              </a:rPr>
              <a:t> R et al. </a:t>
            </a:r>
            <a:r>
              <a:rPr lang="en-US" altLang="ko-KR" sz="1600" dirty="0" err="1">
                <a:latin typeface="Tahoma" pitchFamily="34" charset="0"/>
              </a:rPr>
              <a:t>Eur</a:t>
            </a:r>
            <a:r>
              <a:rPr lang="en-US" altLang="ko-KR" sz="1600" dirty="0">
                <a:latin typeface="Tahoma" pitchFamily="34" charset="0"/>
              </a:rPr>
              <a:t> J </a:t>
            </a:r>
            <a:r>
              <a:rPr lang="en-US" altLang="ko-KR" sz="1600" dirty="0" err="1">
                <a:latin typeface="Tahoma" pitchFamily="34" charset="0"/>
              </a:rPr>
              <a:t>Gastroenterol</a:t>
            </a:r>
            <a:r>
              <a:rPr lang="en-US" altLang="ko-KR" sz="1600" dirty="0">
                <a:latin typeface="Tahoma" pitchFamily="34" charset="0"/>
              </a:rPr>
              <a:t> </a:t>
            </a:r>
            <a:r>
              <a:rPr lang="en-US" altLang="ko-KR" sz="1600" dirty="0" err="1">
                <a:latin typeface="Tahoma" pitchFamily="34" charset="0"/>
              </a:rPr>
              <a:t>Hepatol</a:t>
            </a:r>
            <a:r>
              <a:rPr lang="en-US" altLang="ko-KR" sz="1600" dirty="0">
                <a:latin typeface="Tahoma" pitchFamily="34" charset="0"/>
              </a:rPr>
              <a:t>. 1998;10:119-24</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p:txBody>
          <a:bodyPr/>
          <a:lstStyle/>
          <a:p>
            <a:r>
              <a:rPr lang="en-US" altLang="ko-KR" b="1" dirty="0" err="1" smtClean="0"/>
              <a:t>Tx</a:t>
            </a:r>
            <a:endParaRPr lang="ko-KR" altLang="en-US" b="1" dirty="0"/>
          </a:p>
        </p:txBody>
      </p:sp>
      <p:sp>
        <p:nvSpPr>
          <p:cNvPr id="5" name="부제목 4"/>
          <p:cNvSpPr>
            <a:spLocks noGrp="1"/>
          </p:cNvSpPr>
          <p:nvPr>
            <p:ph type="subTitle" idx="1"/>
          </p:nvPr>
        </p:nvSpPr>
        <p:spPr/>
        <p:txBody>
          <a:bodyPr/>
          <a:lstStyle/>
          <a:p>
            <a:r>
              <a:rPr lang="en-US" altLang="ko-KR" dirty="0" smtClean="0"/>
              <a:t>medical</a:t>
            </a:r>
            <a:endParaRPr lang="ko-KR"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b="1" dirty="0" smtClean="0">
                <a:latin typeface="휴먼엑스포" pitchFamily="18" charset="-127"/>
                <a:ea typeface="휴먼엑스포" pitchFamily="18" charset="-127"/>
              </a:rPr>
              <a:t>Medical </a:t>
            </a:r>
            <a:r>
              <a:rPr lang="en-US" altLang="ko-KR" b="1" dirty="0" err="1" smtClean="0">
                <a:latin typeface="휴먼엑스포" pitchFamily="18" charset="-127"/>
                <a:ea typeface="휴먼엑스포" pitchFamily="18" charset="-127"/>
              </a:rPr>
              <a:t>Tx</a:t>
            </a:r>
            <a:r>
              <a:rPr lang="en-US" altLang="ko-KR" b="1" dirty="0" smtClean="0">
                <a:latin typeface="휴먼엑스포" pitchFamily="18" charset="-127"/>
                <a:ea typeface="휴먼엑스포" pitchFamily="18" charset="-127"/>
              </a:rPr>
              <a:t> of GERD</a:t>
            </a:r>
            <a:endParaRPr lang="ko-KR" altLang="en-US" b="1" dirty="0">
              <a:latin typeface="휴먼엑스포" pitchFamily="18" charset="-127"/>
              <a:ea typeface="휴먼엑스포" pitchFamily="18" charset="-127"/>
            </a:endParaRPr>
          </a:p>
        </p:txBody>
      </p:sp>
      <p:pic>
        <p:nvPicPr>
          <p:cNvPr id="6" name="Picture 2" descr="C:\Documents and Settings\박선자1\My Documents\My Pictures\2003-08 (8월)\GERD-2.jpg"/>
          <p:cNvPicPr>
            <a:picLocks noGrp="1" noChangeAspect="1" noChangeArrowheads="1"/>
          </p:cNvPicPr>
          <p:nvPr>
            <p:ph idx="1"/>
          </p:nvPr>
        </p:nvPicPr>
        <p:blipFill>
          <a:blip r:embed="rId2" cstate="print"/>
          <a:srcRect/>
          <a:stretch>
            <a:fillRect/>
          </a:stretch>
        </p:blipFill>
        <p:spPr bwMode="auto">
          <a:xfrm>
            <a:off x="1038631" y="2348880"/>
            <a:ext cx="7493809" cy="3211632"/>
          </a:xfrm>
          <a:prstGeom prst="rect">
            <a:avLst/>
          </a:prstGeom>
          <a:noFill/>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H2RB</a:t>
            </a:r>
            <a:endParaRPr lang="ko-KR" altLang="en-US" b="1" dirty="0">
              <a:latin typeface="휴먼엑스포" pitchFamily="18" charset="-127"/>
              <a:ea typeface="휴먼엑스포" pitchFamily="18" charset="-127"/>
            </a:endParaRPr>
          </a:p>
        </p:txBody>
      </p:sp>
      <p:pic>
        <p:nvPicPr>
          <p:cNvPr id="4" name="Picture 4" descr="C:\Documents and Settings\박선자1\My Documents\My Pictures\2003-08 (8월)\GERD-3.jpg"/>
          <p:cNvPicPr>
            <a:picLocks noGrp="1" noChangeAspect="1" noChangeArrowheads="1"/>
          </p:cNvPicPr>
          <p:nvPr>
            <p:ph idx="1"/>
          </p:nvPr>
        </p:nvPicPr>
        <p:blipFill>
          <a:blip r:embed="rId2" cstate="print"/>
          <a:srcRect/>
          <a:stretch>
            <a:fillRect/>
          </a:stretch>
        </p:blipFill>
        <p:spPr bwMode="auto">
          <a:xfrm>
            <a:off x="1403648" y="1916832"/>
            <a:ext cx="6148743" cy="2171312"/>
          </a:xfrm>
          <a:prstGeom prst="rect">
            <a:avLst/>
          </a:prstGeom>
          <a:noFill/>
        </p:spPr>
      </p:pic>
      <p:sp>
        <p:nvSpPr>
          <p:cNvPr id="5" name="Text Box 3"/>
          <p:cNvSpPr txBox="1">
            <a:spLocks noChangeArrowheads="1"/>
          </p:cNvSpPr>
          <p:nvPr/>
        </p:nvSpPr>
        <p:spPr bwMode="auto">
          <a:xfrm>
            <a:off x="1259632" y="4437112"/>
            <a:ext cx="7239000" cy="2246769"/>
          </a:xfrm>
          <a:prstGeom prst="rect">
            <a:avLst/>
          </a:prstGeom>
          <a:noFill/>
          <a:ln w="9525">
            <a:noFill/>
            <a:miter lim="800000"/>
            <a:headEnd/>
            <a:tailEnd/>
          </a:ln>
          <a:effectLst/>
        </p:spPr>
        <p:txBody>
          <a:bodyPr>
            <a:spAutoFit/>
          </a:bodyPr>
          <a:lstStyle/>
          <a:p>
            <a:pPr>
              <a:buFontTx/>
              <a:buChar char="-"/>
            </a:pPr>
            <a:r>
              <a:rPr lang="en-US" altLang="ko-KR" sz="2000" dirty="0">
                <a:latin typeface="엽서체" pitchFamily="18" charset="-127"/>
                <a:ea typeface="엽서체" pitchFamily="18" charset="-127"/>
              </a:rPr>
              <a:t> </a:t>
            </a:r>
            <a:r>
              <a:rPr lang="ko-KR" altLang="en-US" sz="2000" b="1" dirty="0">
                <a:latin typeface="굴림체" pitchFamily="49" charset="-127"/>
                <a:ea typeface="굴림체" pitchFamily="49" charset="-127"/>
              </a:rPr>
              <a:t>위벽세포의 히스타민</a:t>
            </a:r>
            <a:r>
              <a:rPr lang="en-US" altLang="ko-KR" sz="2000" b="1" dirty="0">
                <a:latin typeface="굴림체" pitchFamily="49" charset="-127"/>
                <a:ea typeface="굴림체" pitchFamily="49" charset="-127"/>
              </a:rPr>
              <a:t>-2 </a:t>
            </a:r>
            <a:r>
              <a:rPr lang="ko-KR" altLang="en-US" sz="2000" b="1" dirty="0">
                <a:latin typeface="굴림체" pitchFamily="49" charset="-127"/>
                <a:ea typeface="굴림체" pitchFamily="49" charset="-127"/>
              </a:rPr>
              <a:t>수용체에 작용하여 위산분비 억제</a:t>
            </a:r>
          </a:p>
          <a:p>
            <a:pPr>
              <a:buFontTx/>
              <a:buChar char="-"/>
            </a:pPr>
            <a:r>
              <a:rPr lang="ko-KR" altLang="en-US" sz="2000" b="1" dirty="0">
                <a:latin typeface="굴림체" pitchFamily="49" charset="-127"/>
                <a:ea typeface="굴림체" pitchFamily="49" charset="-127"/>
              </a:rPr>
              <a:t> 표준용량에서 위산억제효과는 거의 동일</a:t>
            </a:r>
          </a:p>
          <a:p>
            <a:pPr>
              <a:buFontTx/>
              <a:buChar char="-"/>
            </a:pPr>
            <a:r>
              <a:rPr lang="ko-KR" altLang="en-US" sz="2000" b="1" dirty="0">
                <a:latin typeface="굴림체" pitchFamily="49" charset="-127"/>
                <a:ea typeface="굴림체" pitchFamily="49" charset="-127"/>
              </a:rPr>
              <a:t> 경증의 </a:t>
            </a:r>
            <a:r>
              <a:rPr lang="en-US" altLang="ko-KR" sz="2000" b="1" dirty="0">
                <a:latin typeface="굴림체" pitchFamily="49" charset="-127"/>
                <a:ea typeface="굴림체" pitchFamily="49" charset="-127"/>
              </a:rPr>
              <a:t>GERD</a:t>
            </a:r>
            <a:r>
              <a:rPr lang="ko-KR" altLang="en-US" sz="2000" b="1" dirty="0">
                <a:latin typeface="굴림체" pitchFamily="49" charset="-127"/>
                <a:ea typeface="굴림체" pitchFamily="49" charset="-127"/>
              </a:rPr>
              <a:t>에서 좋은 초기증상 치료제로 생각되었으나 </a:t>
            </a:r>
            <a:r>
              <a:rPr lang="ko-KR" altLang="en-US" sz="2000" b="1" dirty="0" smtClean="0">
                <a:latin typeface="굴림체" pitchFamily="49" charset="-127"/>
                <a:ea typeface="굴림체" pitchFamily="49" charset="-127"/>
              </a:rPr>
              <a:t>              </a:t>
            </a:r>
            <a:endParaRPr lang="en-US" altLang="ko-KR" sz="2000" b="1" dirty="0" smtClean="0">
              <a:latin typeface="굴림체" pitchFamily="49" charset="-127"/>
              <a:ea typeface="굴림체" pitchFamily="49" charset="-127"/>
            </a:endParaRPr>
          </a:p>
          <a:p>
            <a:r>
              <a:rPr lang="en-US" altLang="ko-KR" sz="2000" b="1" dirty="0" smtClean="0">
                <a:latin typeface="굴림체" pitchFamily="49" charset="-127"/>
                <a:ea typeface="굴림체" pitchFamily="49" charset="-127"/>
              </a:rPr>
              <a:t>  </a:t>
            </a:r>
            <a:r>
              <a:rPr lang="ko-KR" altLang="en-US" sz="2000" b="1" dirty="0" smtClean="0">
                <a:latin typeface="굴림체" pitchFamily="49" charset="-127"/>
                <a:ea typeface="굴림체" pitchFamily="49" charset="-127"/>
              </a:rPr>
              <a:t>최근에는 </a:t>
            </a:r>
            <a:r>
              <a:rPr lang="en-US" altLang="ko-KR" sz="2000" b="1" dirty="0">
                <a:latin typeface="굴림체" pitchFamily="49" charset="-127"/>
                <a:ea typeface="굴림체" pitchFamily="49" charset="-127"/>
              </a:rPr>
              <a:t>PPI</a:t>
            </a:r>
            <a:r>
              <a:rPr lang="ko-KR" altLang="en-US" sz="2000" b="1" dirty="0">
                <a:latin typeface="굴림체" pitchFamily="49" charset="-127"/>
                <a:ea typeface="굴림체" pitchFamily="49" charset="-127"/>
              </a:rPr>
              <a:t>로 대체되는 </a:t>
            </a:r>
            <a:r>
              <a:rPr lang="ko-KR" altLang="en-US" sz="2000" b="1" dirty="0" smtClean="0">
                <a:latin typeface="굴림체" pitchFamily="49" charset="-127"/>
                <a:ea typeface="굴림체" pitchFamily="49" charset="-127"/>
              </a:rPr>
              <a:t>경향 </a:t>
            </a:r>
            <a:endParaRPr lang="en-US" altLang="ko-KR" sz="2000" b="1" dirty="0" smtClean="0">
              <a:latin typeface="굴림체" pitchFamily="49" charset="-127"/>
              <a:ea typeface="굴림체" pitchFamily="49" charset="-127"/>
            </a:endParaRPr>
          </a:p>
          <a:p>
            <a:pPr>
              <a:buFontTx/>
              <a:buChar char="-"/>
            </a:pPr>
            <a:r>
              <a:rPr lang="en-US" altLang="ko-KR" sz="2000" b="1" dirty="0" smtClean="0">
                <a:latin typeface="굴림체" pitchFamily="49" charset="-127"/>
                <a:ea typeface="굴림체" pitchFamily="49" charset="-127"/>
              </a:rPr>
              <a:t> </a:t>
            </a:r>
            <a:r>
              <a:rPr lang="ko-KR" altLang="en-US" sz="2000" b="1" dirty="0" smtClean="0">
                <a:latin typeface="굴림체" pitchFamily="49" charset="-127"/>
                <a:ea typeface="굴림체" pitchFamily="49" charset="-127"/>
              </a:rPr>
              <a:t>투여의 가장 효과적인 시간은 </a:t>
            </a:r>
            <a:r>
              <a:rPr lang="ko-KR" altLang="en-US" sz="2000" b="1" dirty="0" smtClean="0">
                <a:solidFill>
                  <a:srgbClr val="FF0000"/>
                </a:solidFill>
                <a:latin typeface="굴림체" pitchFamily="49" charset="-127"/>
                <a:ea typeface="굴림체" pitchFamily="49" charset="-127"/>
              </a:rPr>
              <a:t>저녁식사와 </a:t>
            </a:r>
            <a:r>
              <a:rPr lang="ko-KR" altLang="en-US" sz="2000" b="1" dirty="0" err="1" smtClean="0">
                <a:solidFill>
                  <a:srgbClr val="FF0000"/>
                </a:solidFill>
                <a:latin typeface="굴림체" pitchFamily="49" charset="-127"/>
                <a:ea typeface="굴림체" pitchFamily="49" charset="-127"/>
              </a:rPr>
              <a:t>취침전</a:t>
            </a:r>
            <a:r>
              <a:rPr lang="ko-KR" altLang="en-US" sz="2000" b="1" dirty="0" smtClean="0">
                <a:solidFill>
                  <a:srgbClr val="FF0000"/>
                </a:solidFill>
                <a:latin typeface="굴림체" pitchFamily="49" charset="-127"/>
                <a:ea typeface="굴림체" pitchFamily="49" charset="-127"/>
              </a:rPr>
              <a:t> 중간</a:t>
            </a:r>
            <a:endParaRPr lang="en-US" altLang="ko-KR" sz="2000" b="1" dirty="0" smtClean="0">
              <a:solidFill>
                <a:srgbClr val="FF0000"/>
              </a:solidFill>
              <a:latin typeface="굴림체" pitchFamily="49" charset="-127"/>
              <a:ea typeface="굴림체" pitchFamily="49" charset="-127"/>
            </a:endParaRPr>
          </a:p>
          <a:p>
            <a:endParaRPr lang="en-US" altLang="ko-KR" sz="2000" dirty="0" smtClean="0">
              <a:latin typeface="엽서체" pitchFamily="18" charset="-127"/>
              <a:ea typeface="엽서체" pitchFamily="18" charset="-127"/>
            </a:endParaRPr>
          </a:p>
          <a:p>
            <a:endParaRPr lang="ko-KR" altLang="en-US" sz="2000" dirty="0">
              <a:latin typeface="엽서체" pitchFamily="18" charset="-127"/>
              <a:ea typeface="엽서체" pitchFamily="18" charset="-127"/>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7544" y="692696"/>
            <a:ext cx="8229600" cy="1143000"/>
          </a:xfrm>
        </p:spPr>
        <p:txBody>
          <a:bodyPr>
            <a:normAutofit fontScale="90000"/>
          </a:bodyPr>
          <a:lstStyle/>
          <a:p>
            <a:r>
              <a:rPr lang="en-US" altLang="ko-KR" b="1" dirty="0" smtClean="0">
                <a:latin typeface="휴먼엑스포" pitchFamily="18" charset="-127"/>
                <a:ea typeface="휴먼엑스포" pitchFamily="18" charset="-127"/>
              </a:rPr>
              <a:t>Potency of H</a:t>
            </a:r>
            <a:r>
              <a:rPr lang="en-US" altLang="ko-KR" sz="3200" b="1" dirty="0" smtClean="0">
                <a:latin typeface="휴먼엑스포" pitchFamily="18" charset="-127"/>
                <a:ea typeface="휴먼엑스포" pitchFamily="18" charset="-127"/>
              </a:rPr>
              <a:t>2</a:t>
            </a:r>
            <a:r>
              <a:rPr lang="en-US" altLang="ko-KR" b="1" dirty="0" smtClean="0">
                <a:latin typeface="휴먼엑스포" pitchFamily="18" charset="-127"/>
                <a:ea typeface="휴먼엑스포" pitchFamily="18" charset="-127"/>
              </a:rPr>
              <a:t> receptor blockers</a:t>
            </a:r>
            <a:endParaRPr lang="ko-KR" altLang="en-US" dirty="0">
              <a:latin typeface="휴먼엑스포" pitchFamily="18" charset="-127"/>
              <a:ea typeface="휴먼엑스포" pitchFamily="18" charset="-127"/>
            </a:endParaRPr>
          </a:p>
        </p:txBody>
      </p:sp>
      <p:sp>
        <p:nvSpPr>
          <p:cNvPr id="3" name="내용 개체 틀 2"/>
          <p:cNvSpPr>
            <a:spLocks noGrp="1"/>
          </p:cNvSpPr>
          <p:nvPr>
            <p:ph idx="1"/>
          </p:nvPr>
        </p:nvSpPr>
        <p:spPr>
          <a:xfrm>
            <a:off x="467544" y="2492896"/>
            <a:ext cx="8229600" cy="3921299"/>
          </a:xfrm>
        </p:spPr>
        <p:txBody>
          <a:bodyPr/>
          <a:lstStyle/>
          <a:p>
            <a:r>
              <a:rPr lang="en-US" altLang="ko-KR" sz="2400" b="1" dirty="0" err="1" smtClean="0">
                <a:latin typeface="맑은 고딕" pitchFamily="50" charset="-127"/>
                <a:ea typeface="맑은 고딕" pitchFamily="50" charset="-127"/>
              </a:rPr>
              <a:t>Famotidine</a:t>
            </a:r>
            <a:r>
              <a:rPr lang="en-US" altLang="ko-KR" sz="2400" b="1" dirty="0" smtClean="0">
                <a:latin typeface="맑은 고딕" pitchFamily="50" charset="-127"/>
                <a:ea typeface="맑은 고딕" pitchFamily="50" charset="-127"/>
              </a:rPr>
              <a:t>  7.5 times &gt; Ranitidine (</a:t>
            </a:r>
            <a:r>
              <a:rPr lang="ko-KR" altLang="en-US" sz="2400" b="1" dirty="0" err="1" smtClean="0">
                <a:latin typeface="맑은 고딕" pitchFamily="50" charset="-127"/>
                <a:ea typeface="맑은 고딕" pitchFamily="50" charset="-127"/>
              </a:rPr>
              <a:t>잔탁</a:t>
            </a:r>
            <a:r>
              <a:rPr lang="en-US" altLang="ko-KR" sz="2400" b="1" dirty="0" smtClean="0">
                <a:latin typeface="맑은 고딕" pitchFamily="50" charset="-127"/>
                <a:ea typeface="맑은 고딕" pitchFamily="50" charset="-127"/>
              </a:rPr>
              <a:t>, </a:t>
            </a:r>
            <a:r>
              <a:rPr lang="ko-KR" altLang="en-US" sz="2400" b="1" dirty="0" smtClean="0">
                <a:latin typeface="맑은 고딕" pitchFamily="50" charset="-127"/>
                <a:ea typeface="맑은 고딕" pitchFamily="50" charset="-127"/>
              </a:rPr>
              <a:t>큐란</a:t>
            </a:r>
            <a:r>
              <a:rPr lang="en-US" altLang="ko-KR" sz="2400" b="1" dirty="0" smtClean="0">
                <a:latin typeface="맑은 고딕" pitchFamily="50" charset="-127"/>
                <a:ea typeface="맑은 고딕" pitchFamily="50" charset="-127"/>
              </a:rPr>
              <a:t>)</a:t>
            </a:r>
          </a:p>
          <a:p>
            <a:endParaRPr lang="ko-KR" altLang="en-US" sz="2400" b="1" dirty="0" smtClean="0">
              <a:latin typeface="맑은 고딕" pitchFamily="50" charset="-127"/>
              <a:ea typeface="맑은 고딕" pitchFamily="50" charset="-127"/>
            </a:endParaRPr>
          </a:p>
          <a:p>
            <a:r>
              <a:rPr lang="en-US" altLang="ko-KR" sz="2400" b="1" dirty="0" err="1" smtClean="0">
                <a:latin typeface="맑은 고딕" pitchFamily="50" charset="-127"/>
                <a:ea typeface="맑은 고딕" pitchFamily="50" charset="-127"/>
              </a:rPr>
              <a:t>Famotidine</a:t>
            </a:r>
            <a:r>
              <a:rPr lang="en-US" altLang="ko-KR" sz="2400" b="1" dirty="0" smtClean="0">
                <a:latin typeface="맑은 고딕" pitchFamily="50" charset="-127"/>
                <a:ea typeface="맑은 고딕" pitchFamily="50" charset="-127"/>
              </a:rPr>
              <a:t> (</a:t>
            </a:r>
            <a:r>
              <a:rPr lang="ko-KR" altLang="en-US" sz="2400" b="1" dirty="0" err="1" smtClean="0">
                <a:latin typeface="맑은 고딕" pitchFamily="50" charset="-127"/>
                <a:ea typeface="맑은 고딕" pitchFamily="50" charset="-127"/>
              </a:rPr>
              <a:t>가스터</a:t>
            </a:r>
            <a:r>
              <a:rPr lang="en-US" altLang="ko-KR" sz="2400" b="1" dirty="0" smtClean="0">
                <a:latin typeface="맑은 고딕" pitchFamily="50" charset="-127"/>
                <a:ea typeface="맑은 고딕" pitchFamily="50" charset="-127"/>
              </a:rPr>
              <a:t>)  20 times &gt; </a:t>
            </a:r>
            <a:r>
              <a:rPr lang="en-US" altLang="ko-KR" sz="2400" b="1" dirty="0" err="1" smtClean="0">
                <a:latin typeface="맑은 고딕" pitchFamily="50" charset="-127"/>
                <a:ea typeface="맑은 고딕" pitchFamily="50" charset="-127"/>
              </a:rPr>
              <a:t>Cimetidine</a:t>
            </a:r>
            <a:endParaRPr lang="en-US" altLang="ko-KR" sz="2400" b="1" dirty="0" smtClean="0">
              <a:latin typeface="맑은 고딕" pitchFamily="50" charset="-127"/>
              <a:ea typeface="맑은 고딕" pitchFamily="50" charset="-127"/>
            </a:endParaRPr>
          </a:p>
          <a:p>
            <a:endParaRPr lang="ko-KR" altLang="en-US" sz="2400" b="1" dirty="0" smtClean="0">
              <a:latin typeface="맑은 고딕" pitchFamily="50" charset="-127"/>
              <a:ea typeface="맑은 고딕" pitchFamily="50" charset="-127"/>
            </a:endParaRPr>
          </a:p>
          <a:p>
            <a:r>
              <a:rPr lang="en-US" altLang="ko-KR" sz="2400" b="1" dirty="0" err="1" smtClean="0">
                <a:latin typeface="맑은 고딕" pitchFamily="50" charset="-127"/>
                <a:ea typeface="맑은 고딕" pitchFamily="50" charset="-127"/>
              </a:rPr>
              <a:t>Lafutidine</a:t>
            </a:r>
            <a:r>
              <a:rPr lang="en-US" altLang="ko-KR" sz="2400" b="1" dirty="0" smtClean="0">
                <a:latin typeface="맑은 고딕" pitchFamily="50" charset="-127"/>
                <a:ea typeface="맑은 고딕" pitchFamily="50" charset="-127"/>
              </a:rPr>
              <a:t> (</a:t>
            </a:r>
            <a:r>
              <a:rPr lang="ko-KR" altLang="en-US" sz="2400" b="1" dirty="0" err="1" smtClean="0">
                <a:latin typeface="맑은 고딕" pitchFamily="50" charset="-127"/>
                <a:ea typeface="맑은 고딕" pitchFamily="50" charset="-127"/>
              </a:rPr>
              <a:t>스토가</a:t>
            </a:r>
            <a:r>
              <a:rPr lang="en-US" altLang="ko-KR" sz="2400" b="1" dirty="0" smtClean="0">
                <a:latin typeface="맑은 고딕" pitchFamily="50" charset="-127"/>
                <a:ea typeface="맑은 고딕" pitchFamily="50" charset="-127"/>
              </a:rPr>
              <a:t>) </a:t>
            </a:r>
            <a:r>
              <a:rPr lang="en-US" altLang="ko-KR" sz="2400" b="1" dirty="0" smtClean="0">
                <a:latin typeface="맑은 고딕" pitchFamily="50" charset="-127"/>
                <a:ea typeface="맑은 고딕" pitchFamily="50" charset="-127"/>
                <a:sym typeface="Symbol" pitchFamily="18" charset="2"/>
              </a:rPr>
              <a:t></a:t>
            </a:r>
            <a:r>
              <a:rPr lang="en-US" altLang="ko-KR" sz="2400" b="1" dirty="0" smtClean="0">
                <a:latin typeface="맑은 고딕" pitchFamily="50" charset="-127"/>
                <a:ea typeface="맑은 고딕" pitchFamily="50" charset="-127"/>
              </a:rPr>
              <a:t> </a:t>
            </a:r>
            <a:r>
              <a:rPr lang="en-US" altLang="ko-KR" sz="2400" b="1" dirty="0" err="1" smtClean="0">
                <a:latin typeface="맑은 고딕" pitchFamily="50" charset="-127"/>
                <a:ea typeface="맑은 고딕" pitchFamily="50" charset="-127"/>
              </a:rPr>
              <a:t>Nizatidine</a:t>
            </a:r>
            <a:r>
              <a:rPr lang="en-US" altLang="ko-KR" sz="2400" b="1" dirty="0" smtClean="0">
                <a:latin typeface="맑은 고딕" pitchFamily="50" charset="-127"/>
                <a:ea typeface="맑은 고딕" pitchFamily="50" charset="-127"/>
              </a:rPr>
              <a:t> </a:t>
            </a:r>
            <a:r>
              <a:rPr lang="en-US" altLang="ko-KR" sz="2400" b="1" dirty="0" smtClean="0">
                <a:latin typeface="맑은 고딕" pitchFamily="50" charset="-127"/>
                <a:ea typeface="맑은 고딕" pitchFamily="50" charset="-127"/>
                <a:sym typeface="Symbol" pitchFamily="18" charset="2"/>
              </a:rPr>
              <a:t></a:t>
            </a:r>
            <a:r>
              <a:rPr lang="en-US" altLang="ko-KR" sz="2400" b="1" dirty="0" smtClean="0">
                <a:latin typeface="맑은 고딕" pitchFamily="50" charset="-127"/>
                <a:ea typeface="맑은 고딕" pitchFamily="50" charset="-127"/>
              </a:rPr>
              <a:t> </a:t>
            </a:r>
            <a:r>
              <a:rPr lang="en-US" altLang="ko-KR" sz="2400" b="1" dirty="0" err="1" smtClean="0">
                <a:latin typeface="맑은 고딕" pitchFamily="50" charset="-127"/>
                <a:ea typeface="맑은 고딕" pitchFamily="50" charset="-127"/>
              </a:rPr>
              <a:t>Famotidine</a:t>
            </a:r>
            <a:endParaRPr lang="ko-KR" altLang="en-US" sz="2400" b="1" dirty="0" smtClean="0">
              <a:latin typeface="맑은 고딕" pitchFamily="50" charset="-127"/>
              <a:ea typeface="맑은 고딕" pitchFamily="50" charset="-127"/>
            </a:endParaRPr>
          </a:p>
          <a:p>
            <a:endParaRPr lang="ko-KR" alt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그래프2종"/>
          <p:cNvPicPr>
            <a:picLocks noChangeAspect="1" noChangeArrowheads="1"/>
          </p:cNvPicPr>
          <p:nvPr/>
        </p:nvPicPr>
        <p:blipFill>
          <a:blip r:embed="rId3" cstate="print"/>
          <a:srcRect l="1299" t="9035" r="39035" b="49026"/>
          <a:stretch>
            <a:fillRect/>
          </a:stretch>
        </p:blipFill>
        <p:spPr bwMode="auto">
          <a:xfrm>
            <a:off x="228600" y="2209800"/>
            <a:ext cx="8080375" cy="4038600"/>
          </a:xfrm>
          <a:prstGeom prst="rect">
            <a:avLst/>
          </a:prstGeom>
          <a:noFill/>
          <a:ln w="9525">
            <a:noFill/>
            <a:miter lim="800000"/>
            <a:headEnd/>
            <a:tailEnd/>
          </a:ln>
        </p:spPr>
      </p:pic>
      <p:sp>
        <p:nvSpPr>
          <p:cNvPr id="14339" name="Text Box 3"/>
          <p:cNvSpPr txBox="1">
            <a:spLocks noChangeArrowheads="1"/>
          </p:cNvSpPr>
          <p:nvPr/>
        </p:nvSpPr>
        <p:spPr bwMode="auto">
          <a:xfrm>
            <a:off x="6010275" y="6583362"/>
            <a:ext cx="3133725" cy="274638"/>
          </a:xfrm>
          <a:prstGeom prst="rect">
            <a:avLst/>
          </a:prstGeom>
          <a:solidFill>
            <a:schemeClr val="bg1"/>
          </a:solidFill>
          <a:ln w="25400">
            <a:noFill/>
            <a:miter lim="800000"/>
            <a:headEnd type="none" w="sm" len="sm"/>
            <a:tailEnd type="none" w="sm" len="sm"/>
          </a:ln>
        </p:spPr>
        <p:txBody>
          <a:bodyPr wrap="none">
            <a:spAutoFit/>
          </a:bodyPr>
          <a:lstStyle/>
          <a:p>
            <a:r>
              <a:rPr lang="en-US" altLang="ko-KR" sz="1200" dirty="0">
                <a:latin typeface="Tahoma" pitchFamily="34" charset="0"/>
              </a:rPr>
              <a:t>Wilder-Smith, 1992, Scand. J. </a:t>
            </a:r>
            <a:r>
              <a:rPr lang="en-US" altLang="ko-KR" sz="1200" dirty="0" err="1">
                <a:latin typeface="Tahoma" pitchFamily="34" charset="0"/>
              </a:rPr>
              <a:t>Gastroenterol</a:t>
            </a:r>
            <a:endParaRPr lang="en-US" altLang="ko-KR" sz="1200" dirty="0">
              <a:latin typeface="Tahoma" pitchFamily="34" charset="0"/>
            </a:endParaRPr>
          </a:p>
        </p:txBody>
      </p:sp>
      <p:sp>
        <p:nvSpPr>
          <p:cNvPr id="14340" name="Text Box 4"/>
          <p:cNvSpPr txBox="1">
            <a:spLocks noChangeArrowheads="1"/>
          </p:cNvSpPr>
          <p:nvPr/>
        </p:nvSpPr>
        <p:spPr bwMode="auto">
          <a:xfrm>
            <a:off x="1979712" y="1340768"/>
            <a:ext cx="6912768" cy="757130"/>
          </a:xfrm>
          <a:prstGeom prst="rect">
            <a:avLst/>
          </a:prstGeom>
          <a:noFill/>
          <a:ln w="0">
            <a:noFill/>
            <a:miter lim="800000"/>
            <a:headEnd/>
            <a:tailEnd/>
          </a:ln>
        </p:spPr>
        <p:txBody>
          <a:bodyPr wrap="square">
            <a:spAutoFit/>
          </a:bodyPr>
          <a:lstStyle/>
          <a:p>
            <a:pPr eaLnBrk="0" hangingPunct="0">
              <a:lnSpc>
                <a:spcPct val="90000"/>
              </a:lnSpc>
              <a:spcBef>
                <a:spcPct val="50000"/>
              </a:spcBef>
              <a:buClr>
                <a:srgbClr val="FF9933"/>
              </a:buClr>
              <a:buFont typeface="Wingdings" pitchFamily="2" charset="2"/>
              <a:buNone/>
            </a:pPr>
            <a:r>
              <a:rPr kumimoji="0" lang="en-US" altLang="ko-KR" sz="2400" dirty="0">
                <a:solidFill>
                  <a:srgbClr val="0000FF"/>
                </a:solidFill>
                <a:latin typeface="맑은 고딕" pitchFamily="50" charset="-127"/>
                <a:ea typeface="맑은 고딕" pitchFamily="50" charset="-127"/>
              </a:rPr>
              <a:t>H2RAs</a:t>
            </a:r>
            <a:r>
              <a:rPr kumimoji="0" lang="ko-KR" altLang="en-US" sz="2400" dirty="0">
                <a:solidFill>
                  <a:srgbClr val="0000FF"/>
                </a:solidFill>
                <a:latin typeface="맑은 고딕" pitchFamily="50" charset="-127"/>
                <a:ea typeface="맑은 고딕" pitchFamily="50" charset="-127"/>
              </a:rPr>
              <a:t>는 투여 </a:t>
            </a:r>
            <a:r>
              <a:rPr kumimoji="0" lang="en-US" altLang="ko-KR" sz="2400" dirty="0">
                <a:solidFill>
                  <a:srgbClr val="0000FF"/>
                </a:solidFill>
                <a:latin typeface="맑은 고딕" pitchFamily="50" charset="-127"/>
                <a:ea typeface="맑은 고딕" pitchFamily="50" charset="-127"/>
              </a:rPr>
              <a:t>1-2</a:t>
            </a:r>
            <a:r>
              <a:rPr kumimoji="0" lang="ko-KR" altLang="en-US" sz="2400" dirty="0">
                <a:solidFill>
                  <a:srgbClr val="0000FF"/>
                </a:solidFill>
                <a:latin typeface="맑은 고딕" pitchFamily="50" charset="-127"/>
                <a:ea typeface="맑은 고딕" pitchFamily="50" charset="-127"/>
              </a:rPr>
              <a:t>주 이내에 </a:t>
            </a:r>
            <a:r>
              <a:rPr kumimoji="0" lang="ko-KR" altLang="en-US" sz="2400" dirty="0" err="1">
                <a:solidFill>
                  <a:srgbClr val="0000FF"/>
                </a:solidFill>
                <a:latin typeface="맑은 고딕" pitchFamily="50" charset="-127"/>
                <a:ea typeface="맑은 고딕" pitchFamily="50" charset="-127"/>
              </a:rPr>
              <a:t>위산분비억제능에</a:t>
            </a:r>
            <a:r>
              <a:rPr kumimoji="0" lang="ko-KR" altLang="en-US" sz="2400" dirty="0">
                <a:solidFill>
                  <a:srgbClr val="0000FF"/>
                </a:solidFill>
                <a:latin typeface="맑은 고딕" pitchFamily="50" charset="-127"/>
                <a:ea typeface="맑은 고딕" pitchFamily="50" charset="-127"/>
              </a:rPr>
              <a:t> </a:t>
            </a:r>
            <a:r>
              <a:rPr kumimoji="0" lang="en-US" altLang="ko-KR" sz="2400" dirty="0">
                <a:solidFill>
                  <a:srgbClr val="0000FF"/>
                </a:solidFill>
                <a:latin typeface="맑은 고딕" pitchFamily="50" charset="-127"/>
                <a:ea typeface="맑은 고딕" pitchFamily="50" charset="-127"/>
              </a:rPr>
              <a:t>tolerance</a:t>
            </a:r>
            <a:r>
              <a:rPr kumimoji="0" lang="ko-KR" altLang="en-US" sz="2400" dirty="0">
                <a:solidFill>
                  <a:srgbClr val="0000FF"/>
                </a:solidFill>
                <a:latin typeface="맑은 고딕" pitchFamily="50" charset="-127"/>
                <a:ea typeface="맑은 고딕" pitchFamily="50" charset="-127"/>
              </a:rPr>
              <a:t>가 생겨 장기치료에 </a:t>
            </a:r>
            <a:r>
              <a:rPr lang="ko-KR" altLang="en-US" sz="2400" dirty="0" smtClean="0">
                <a:solidFill>
                  <a:srgbClr val="0000FF"/>
                </a:solidFill>
                <a:latin typeface="맑은 고딕" pitchFamily="50" charset="-127"/>
                <a:ea typeface="맑은 고딕" pitchFamily="50" charset="-127"/>
              </a:rPr>
              <a:t>비효과적</a:t>
            </a:r>
            <a:r>
              <a:rPr kumimoji="0" lang="ko-KR" altLang="en-US" sz="2400" dirty="0" smtClean="0">
                <a:solidFill>
                  <a:srgbClr val="0000FF"/>
                </a:solidFill>
                <a:latin typeface="맑은 고딕" pitchFamily="50" charset="-127"/>
                <a:ea typeface="맑은 고딕" pitchFamily="50" charset="-127"/>
              </a:rPr>
              <a:t> </a:t>
            </a:r>
            <a:endParaRPr kumimoji="0" lang="ko-KR" altLang="en-US" sz="2400" dirty="0">
              <a:solidFill>
                <a:srgbClr val="0000FF"/>
              </a:solidFill>
              <a:latin typeface="맑은 고딕" pitchFamily="50" charset="-127"/>
              <a:ea typeface="맑은 고딕" pitchFamily="50" charset="-127"/>
            </a:endParaRPr>
          </a:p>
        </p:txBody>
      </p:sp>
      <p:sp>
        <p:nvSpPr>
          <p:cNvPr id="8" name="Rectangle 2"/>
          <p:cNvSpPr txBox="1">
            <a:spLocks noChangeArrowheads="1"/>
          </p:cNvSpPr>
          <p:nvPr/>
        </p:nvSpPr>
        <p:spPr bwMode="auto">
          <a:xfrm>
            <a:off x="0" y="188640"/>
            <a:ext cx="9144000" cy="762000"/>
          </a:xfrm>
          <a:prstGeom prst="rect">
            <a:avLst/>
          </a:prstGeom>
          <a:noFill/>
          <a:ln w="9525">
            <a:noFill/>
            <a:miter lim="800000"/>
            <a:headEnd/>
            <a:tailEnd/>
          </a:ln>
          <a:effectLst>
            <a:outerShdw dist="35921" dir="2700000" algn="ctr" rotWithShape="0">
              <a:schemeClr val="accent1"/>
            </a:outerShdw>
          </a:effectLst>
        </p:spPr>
        <p:txBody>
          <a:bodyPr anchor="ctr"/>
          <a:lstStyle/>
          <a:p>
            <a:pPr algn="ctr" eaLnBrk="0" hangingPunct="0">
              <a:defRPr/>
            </a:pPr>
            <a:r>
              <a:rPr kumimoji="0" lang="en-US" altLang="ko-KR" sz="3600" b="1" dirty="0">
                <a:latin typeface="휴먼엑스포" pitchFamily="18" charset="-127"/>
                <a:ea typeface="휴먼엑스포" pitchFamily="18" charset="-127"/>
              </a:rPr>
              <a:t>H2RA </a:t>
            </a:r>
            <a:r>
              <a:rPr kumimoji="0" lang="ko-KR" altLang="en-US" sz="3600" b="1" dirty="0">
                <a:latin typeface="휴먼엑스포" pitchFamily="18" charset="-127"/>
                <a:ea typeface="휴먼엑스포" pitchFamily="18" charset="-127"/>
              </a:rPr>
              <a:t>한계 </a:t>
            </a:r>
            <a:r>
              <a:rPr kumimoji="0" lang="en-US" altLang="ko-KR" sz="3600" b="1" dirty="0">
                <a:latin typeface="휴먼엑스포" pitchFamily="18" charset="-127"/>
                <a:ea typeface="휴먼엑스포" pitchFamily="18" charset="-127"/>
              </a:rPr>
              <a:t>: </a:t>
            </a:r>
            <a:r>
              <a:rPr kumimoji="0" lang="en-US" altLang="ko-KR" sz="3600" b="1" dirty="0" smtClean="0">
                <a:latin typeface="휴먼엑스포" pitchFamily="18" charset="-127"/>
                <a:ea typeface="휴먼엑스포" pitchFamily="18" charset="-127"/>
              </a:rPr>
              <a:t>Tolerance</a:t>
            </a:r>
            <a:endParaRPr kumimoji="0" lang="en-US" altLang="ko-KR" sz="3600" b="1" dirty="0">
              <a:latin typeface="휴먼엑스포" pitchFamily="18" charset="-127"/>
              <a:ea typeface="휴먼엑스포" pitchFamily="18" charset="-127"/>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nSpc>
                <a:spcPct val="90000"/>
              </a:lnSpc>
            </a:pPr>
            <a:r>
              <a:rPr lang="en-US" altLang="ko-KR" b="1" dirty="0" smtClean="0">
                <a:latin typeface="Arial" pitchFamily="34" charset="0"/>
              </a:rPr>
              <a:t>Gastrointestinal </a:t>
            </a:r>
          </a:p>
          <a:p>
            <a:pPr lvl="1">
              <a:lnSpc>
                <a:spcPct val="90000"/>
              </a:lnSpc>
            </a:pPr>
            <a:r>
              <a:rPr lang="en-US" altLang="ko-KR" sz="2400" b="1" dirty="0" smtClean="0">
                <a:latin typeface="Arial" pitchFamily="34" charset="0"/>
              </a:rPr>
              <a:t>Esophageal perforation</a:t>
            </a:r>
          </a:p>
          <a:p>
            <a:pPr lvl="1">
              <a:lnSpc>
                <a:spcPct val="90000"/>
              </a:lnSpc>
            </a:pPr>
            <a:endParaRPr lang="en-US" altLang="ko-KR" b="1" dirty="0" smtClean="0">
              <a:latin typeface="Arial" pitchFamily="34" charset="0"/>
            </a:endParaRPr>
          </a:p>
          <a:p>
            <a:pPr>
              <a:lnSpc>
                <a:spcPct val="90000"/>
              </a:lnSpc>
            </a:pPr>
            <a:r>
              <a:rPr lang="en-US" altLang="ko-KR" b="1" dirty="0" smtClean="0">
                <a:latin typeface="Arial" pitchFamily="34" charset="0"/>
              </a:rPr>
              <a:t>Other </a:t>
            </a:r>
          </a:p>
          <a:p>
            <a:pPr lvl="1">
              <a:lnSpc>
                <a:spcPct val="90000"/>
              </a:lnSpc>
            </a:pPr>
            <a:r>
              <a:rPr lang="en-US" altLang="ko-KR" sz="2400" b="1" dirty="0" smtClean="0">
                <a:latin typeface="Arial" pitchFamily="34" charset="0"/>
              </a:rPr>
              <a:t>Social embarrassment</a:t>
            </a:r>
          </a:p>
          <a:p>
            <a:pPr lvl="1">
              <a:lnSpc>
                <a:spcPct val="90000"/>
              </a:lnSpc>
            </a:pPr>
            <a:r>
              <a:rPr lang="en-US" altLang="ko-KR" sz="2400" b="1" dirty="0" smtClean="0">
                <a:latin typeface="Arial" pitchFamily="34" charset="0"/>
              </a:rPr>
              <a:t>Depression</a:t>
            </a:r>
          </a:p>
          <a:p>
            <a:pPr lvl="1">
              <a:lnSpc>
                <a:spcPct val="90000"/>
              </a:lnSpc>
            </a:pPr>
            <a:r>
              <a:rPr lang="en-US" altLang="ko-KR" sz="2400" b="1" dirty="0" smtClean="0">
                <a:solidFill>
                  <a:srgbClr val="FF0000"/>
                </a:solidFill>
                <a:latin typeface="Arial" pitchFamily="34" charset="0"/>
              </a:rPr>
              <a:t>Urinary incontinence</a:t>
            </a:r>
          </a:p>
          <a:p>
            <a:pPr lvl="1">
              <a:lnSpc>
                <a:spcPct val="90000"/>
              </a:lnSpc>
            </a:pPr>
            <a:r>
              <a:rPr lang="en-US" altLang="ko-KR" sz="2400" b="1" dirty="0" smtClean="0">
                <a:latin typeface="Arial" pitchFamily="34" charset="0"/>
              </a:rPr>
              <a:t>Disruption of surgical wounds</a:t>
            </a:r>
          </a:p>
          <a:p>
            <a:pPr lvl="1">
              <a:lnSpc>
                <a:spcPct val="90000"/>
              </a:lnSpc>
            </a:pPr>
            <a:r>
              <a:rPr lang="en-US" altLang="ko-KR" sz="2400" b="1" dirty="0" err="1" smtClean="0">
                <a:latin typeface="Arial" pitchFamily="34" charset="0"/>
              </a:rPr>
              <a:t>Petechiae</a:t>
            </a:r>
            <a:endParaRPr lang="en-US" altLang="ko-KR" sz="2400" b="1" dirty="0" smtClean="0">
              <a:latin typeface="Arial" pitchFamily="34" charset="0"/>
            </a:endParaRPr>
          </a:p>
          <a:p>
            <a:pPr lvl="1">
              <a:lnSpc>
                <a:spcPct val="90000"/>
              </a:lnSpc>
            </a:pPr>
            <a:r>
              <a:rPr lang="en-US" altLang="ko-KR" sz="2400" b="1" dirty="0" err="1" smtClean="0">
                <a:latin typeface="Arial" pitchFamily="34" charset="0"/>
              </a:rPr>
              <a:t>Purpura</a:t>
            </a:r>
            <a:endParaRPr lang="en-US" altLang="ko-KR" sz="2400" b="1" dirty="0" smtClean="0">
              <a:latin typeface="Arial" pitchFamily="34" charset="0"/>
            </a:endParaRPr>
          </a:p>
          <a:p>
            <a:endParaRPr lang="ko-KR" altLang="en-US" dirty="0"/>
          </a:p>
        </p:txBody>
      </p:sp>
      <p:sp>
        <p:nvSpPr>
          <p:cNvPr id="4" name="제목 1"/>
          <p:cNvSpPr>
            <a:spLocks noGrp="1"/>
          </p:cNvSpPr>
          <p:nvPr>
            <p:ph type="title"/>
          </p:nvPr>
        </p:nvSpPr>
        <p:spPr/>
        <p:txBody>
          <a:bodyPr>
            <a:normAutofit/>
          </a:bodyPr>
          <a:lstStyle/>
          <a:p>
            <a:r>
              <a:rPr lang="en-US" altLang="ko-KR" sz="4000" b="1" dirty="0" err="1" smtClean="0">
                <a:latin typeface="휴먼엑스포" pitchFamily="18" charset="-127"/>
                <a:ea typeface="휴먼엑스포" pitchFamily="18" charset="-127"/>
              </a:rPr>
              <a:t>Cx</a:t>
            </a:r>
            <a:r>
              <a:rPr lang="en-US" altLang="ko-KR" sz="4000" b="1" dirty="0" smtClean="0">
                <a:latin typeface="휴먼엑스포" pitchFamily="18" charset="-127"/>
                <a:ea typeface="휴먼엑스포" pitchFamily="18" charset="-127"/>
              </a:rPr>
              <a:t>.  from excessive cough (3)</a:t>
            </a:r>
            <a:endParaRPr lang="ko-KR" altLang="en-US" sz="4000" b="1" dirty="0">
              <a:latin typeface="휴먼엑스포" pitchFamily="18" charset="-127"/>
              <a:ea typeface="휴먼엑스포" pitchFamily="18" charset="-127"/>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187624" y="1844824"/>
            <a:ext cx="6896252" cy="4720952"/>
          </a:xfrm>
          <a:prstGeom prst="rect">
            <a:avLst/>
          </a:prstGeom>
          <a:noFill/>
          <a:ln w="9525">
            <a:noFill/>
            <a:miter lim="800000"/>
            <a:headEnd/>
            <a:tailEnd/>
          </a:ln>
        </p:spPr>
      </p:pic>
      <p:sp>
        <p:nvSpPr>
          <p:cNvPr id="15364" name="Text Box 4"/>
          <p:cNvSpPr txBox="1">
            <a:spLocks noChangeArrowheads="1"/>
          </p:cNvSpPr>
          <p:nvPr/>
        </p:nvSpPr>
        <p:spPr bwMode="auto">
          <a:xfrm>
            <a:off x="4499992" y="908720"/>
            <a:ext cx="4644008" cy="729430"/>
          </a:xfrm>
          <a:prstGeom prst="rect">
            <a:avLst/>
          </a:prstGeom>
          <a:noFill/>
          <a:ln w="0">
            <a:noFill/>
            <a:miter lim="800000"/>
            <a:headEnd/>
            <a:tailEnd/>
          </a:ln>
        </p:spPr>
        <p:txBody>
          <a:bodyPr wrap="square">
            <a:spAutoFit/>
          </a:bodyPr>
          <a:lstStyle/>
          <a:p>
            <a:pPr eaLnBrk="0" hangingPunct="0">
              <a:lnSpc>
                <a:spcPct val="90000"/>
              </a:lnSpc>
              <a:spcBef>
                <a:spcPct val="50000"/>
              </a:spcBef>
              <a:buClr>
                <a:srgbClr val="FF9933"/>
              </a:buClr>
              <a:buFont typeface="Wingdings" pitchFamily="2" charset="2"/>
              <a:buNone/>
            </a:pPr>
            <a:r>
              <a:rPr kumimoji="0" lang="en-US" altLang="ko-KR" b="1" dirty="0">
                <a:solidFill>
                  <a:srgbClr val="0000FF"/>
                </a:solidFill>
                <a:latin typeface="맑은 고딕" pitchFamily="50" charset="-127"/>
                <a:ea typeface="맑은 고딕" pitchFamily="50" charset="-127"/>
              </a:rPr>
              <a:t>NSAID </a:t>
            </a:r>
            <a:r>
              <a:rPr kumimoji="0" lang="ko-KR" altLang="en-US" b="1" dirty="0">
                <a:solidFill>
                  <a:srgbClr val="0000FF"/>
                </a:solidFill>
                <a:latin typeface="맑은 고딕" pitchFamily="50" charset="-127"/>
                <a:ea typeface="맑은 고딕" pitchFamily="50" charset="-127"/>
              </a:rPr>
              <a:t>위장장애를 </a:t>
            </a:r>
            <a:r>
              <a:rPr kumimoji="0" lang="en-US" altLang="ko-KR" b="1" dirty="0">
                <a:solidFill>
                  <a:srgbClr val="0000FF"/>
                </a:solidFill>
                <a:latin typeface="맑은 고딕" pitchFamily="50" charset="-127"/>
                <a:ea typeface="맑은 고딕" pitchFamily="50" charset="-127"/>
              </a:rPr>
              <a:t>masking</a:t>
            </a:r>
            <a:r>
              <a:rPr kumimoji="0" lang="ko-KR" altLang="en-US" b="1" dirty="0">
                <a:solidFill>
                  <a:srgbClr val="0000FF"/>
                </a:solidFill>
                <a:latin typeface="맑은 고딕" pitchFamily="50" charset="-127"/>
                <a:ea typeface="맑은 고딕" pitchFamily="50" charset="-127"/>
              </a:rPr>
              <a:t>하여 </a:t>
            </a:r>
            <a:endParaRPr kumimoji="0" lang="en-US" altLang="ko-KR" b="1" dirty="0" smtClean="0">
              <a:solidFill>
                <a:srgbClr val="0000FF"/>
              </a:solidFill>
              <a:latin typeface="맑은 고딕" pitchFamily="50" charset="-127"/>
              <a:ea typeface="맑은 고딕" pitchFamily="50" charset="-127"/>
            </a:endParaRPr>
          </a:p>
          <a:p>
            <a:pPr eaLnBrk="0" hangingPunct="0">
              <a:lnSpc>
                <a:spcPct val="90000"/>
              </a:lnSpc>
              <a:spcBef>
                <a:spcPct val="50000"/>
              </a:spcBef>
              <a:buClr>
                <a:srgbClr val="FF9933"/>
              </a:buClr>
              <a:buFont typeface="Wingdings" pitchFamily="2" charset="2"/>
              <a:buNone/>
            </a:pPr>
            <a:r>
              <a:rPr kumimoji="0" lang="ko-KR" altLang="en-US" b="1" dirty="0" smtClean="0">
                <a:solidFill>
                  <a:srgbClr val="0000FF"/>
                </a:solidFill>
                <a:latin typeface="맑은 고딕" pitchFamily="50" charset="-127"/>
                <a:ea typeface="맑은 고딕" pitchFamily="50" charset="-127"/>
              </a:rPr>
              <a:t>더 </a:t>
            </a:r>
            <a:r>
              <a:rPr kumimoji="0" lang="ko-KR" altLang="en-US" b="1" dirty="0">
                <a:solidFill>
                  <a:srgbClr val="0000FF"/>
                </a:solidFill>
                <a:latin typeface="맑은 고딕" pitchFamily="50" charset="-127"/>
                <a:ea typeface="맑은 고딕" pitchFamily="50" charset="-127"/>
              </a:rPr>
              <a:t>심각한 결과를 </a:t>
            </a:r>
            <a:r>
              <a:rPr kumimoji="0" lang="ko-KR" altLang="en-US" b="1" dirty="0" smtClean="0">
                <a:solidFill>
                  <a:srgbClr val="0000FF"/>
                </a:solidFill>
                <a:latin typeface="맑은 고딕" pitchFamily="50" charset="-127"/>
                <a:ea typeface="맑은 고딕" pitchFamily="50" charset="-127"/>
              </a:rPr>
              <a:t>초래할 수도</a:t>
            </a:r>
            <a:endParaRPr kumimoji="0" lang="ko-KR" altLang="en-US" b="1" dirty="0">
              <a:solidFill>
                <a:srgbClr val="0000FF"/>
              </a:solidFill>
              <a:latin typeface="맑은 고딕" pitchFamily="50" charset="-127"/>
              <a:ea typeface="맑은 고딕" pitchFamily="50" charset="-127"/>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PPI</a:t>
            </a:r>
            <a:endParaRPr lang="ko-KR" altLang="en-US" b="1" dirty="0">
              <a:latin typeface="휴먼엑스포" pitchFamily="18" charset="-127"/>
              <a:ea typeface="휴먼엑스포" pitchFamily="18" charset="-127"/>
            </a:endParaRPr>
          </a:p>
        </p:txBody>
      </p:sp>
      <p:pic>
        <p:nvPicPr>
          <p:cNvPr id="4" name="Picture 2" descr="C:\Documents and Settings\박선자1\My Documents\My Pictures\2003-08 (8월)\스캔.jpg"/>
          <p:cNvPicPr>
            <a:picLocks noGrp="1" noChangeAspect="1" noChangeArrowheads="1"/>
          </p:cNvPicPr>
          <p:nvPr>
            <p:ph idx="1"/>
          </p:nvPr>
        </p:nvPicPr>
        <p:blipFill>
          <a:blip r:embed="rId2" cstate="print"/>
          <a:srcRect/>
          <a:stretch>
            <a:fillRect/>
          </a:stretch>
        </p:blipFill>
        <p:spPr bwMode="auto">
          <a:xfrm>
            <a:off x="1093075" y="1916832"/>
            <a:ext cx="6821517" cy="3816424"/>
          </a:xfrm>
          <a:prstGeom prst="rect">
            <a:avLst/>
          </a:prstGeom>
          <a:noFill/>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latin typeface="휴먼엑스포" pitchFamily="18" charset="-127"/>
                <a:ea typeface="휴먼엑스포" pitchFamily="18" charset="-127"/>
              </a:rPr>
              <a:t>PPI ; problem</a:t>
            </a:r>
            <a:endParaRPr lang="ko-KR" altLang="en-US" dirty="0">
              <a:latin typeface="휴먼엑스포" pitchFamily="18" charset="-127"/>
              <a:ea typeface="휴먼엑스포" pitchFamily="18" charset="-127"/>
            </a:endParaRPr>
          </a:p>
        </p:txBody>
      </p:sp>
      <p:pic>
        <p:nvPicPr>
          <p:cNvPr id="35842" name="Picture 2"/>
          <p:cNvPicPr>
            <a:picLocks noGrp="1" noChangeAspect="1" noChangeArrowheads="1"/>
          </p:cNvPicPr>
          <p:nvPr>
            <p:ph idx="1"/>
          </p:nvPr>
        </p:nvPicPr>
        <p:blipFill>
          <a:blip r:embed="rId2" cstate="print"/>
          <a:srcRect/>
          <a:stretch>
            <a:fillRect/>
          </a:stretch>
        </p:blipFill>
        <p:spPr bwMode="auto">
          <a:xfrm>
            <a:off x="1037308" y="2060848"/>
            <a:ext cx="7230546" cy="4349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t>PPI </a:t>
            </a:r>
            <a:r>
              <a:rPr lang="en-US" altLang="ko-KR" b="1" dirty="0" smtClean="0"/>
              <a:t>Half/Full </a:t>
            </a:r>
            <a:r>
              <a:rPr lang="en-US" altLang="ko-KR" b="1" dirty="0" smtClean="0"/>
              <a:t>dose</a:t>
            </a:r>
            <a:endParaRPr lang="ko-KR" altLang="en-US" b="1" dirty="0"/>
          </a:p>
        </p:txBody>
      </p:sp>
      <p:sp>
        <p:nvSpPr>
          <p:cNvPr id="3" name="내용 개체 틀 2"/>
          <p:cNvSpPr>
            <a:spLocks noGrp="1"/>
          </p:cNvSpPr>
          <p:nvPr>
            <p:ph idx="1"/>
          </p:nvPr>
        </p:nvSpPr>
        <p:spPr/>
        <p:txBody>
          <a:bodyPr/>
          <a:lstStyle/>
          <a:p>
            <a:endParaRPr lang="ko-KR" altLang="en-US"/>
          </a:p>
        </p:txBody>
      </p:sp>
      <p:graphicFrame>
        <p:nvGraphicFramePr>
          <p:cNvPr id="4" name="Group 1039"/>
          <p:cNvGraphicFramePr>
            <a:graphicFrameLocks noGrp="1"/>
          </p:cNvGraphicFramePr>
          <p:nvPr/>
        </p:nvGraphicFramePr>
        <p:xfrm>
          <a:off x="251520" y="1628800"/>
          <a:ext cx="8640959" cy="4176465"/>
        </p:xfrm>
        <a:graphic>
          <a:graphicData uri="http://schemas.openxmlformats.org/drawingml/2006/table">
            <a:tbl>
              <a:tblPr/>
              <a:tblGrid>
                <a:gridCol w="1538545"/>
                <a:gridCol w="1226646"/>
                <a:gridCol w="1038254"/>
                <a:gridCol w="3594120"/>
                <a:gridCol w="1243394"/>
              </a:tblGrid>
              <a:tr h="5365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smtClean="0">
                          <a:ln>
                            <a:noFill/>
                          </a:ln>
                          <a:solidFill>
                            <a:schemeClr val="tx1"/>
                          </a:solidFill>
                          <a:effectLst>
                            <a:outerShdw blurRad="38100" dist="38100" dir="2700000" algn="tl">
                              <a:srgbClr val="FFFFFF"/>
                            </a:outerShdw>
                          </a:effectLst>
                          <a:latin typeface="굴림" pitchFamily="50" charset="-127"/>
                          <a:ea typeface="굴림" pitchFamily="50" charset="-127"/>
                        </a:rPr>
                        <a:t>구분</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2C6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smtClean="0">
                          <a:ln>
                            <a:noFill/>
                          </a:ln>
                          <a:solidFill>
                            <a:schemeClr val="tx1"/>
                          </a:solidFill>
                          <a:effectLst>
                            <a:outerShdw blurRad="38100" dist="38100" dir="2700000" algn="tl">
                              <a:srgbClr val="FFFFFF"/>
                            </a:outerShdw>
                          </a:effectLst>
                          <a:latin typeface="굴림" pitchFamily="50" charset="-127"/>
                          <a:ea typeface="굴림" pitchFamily="50" charset="-127"/>
                        </a:rPr>
                        <a:t> 질환명</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2C6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smtClean="0">
                          <a:ln>
                            <a:noFill/>
                          </a:ln>
                          <a:solidFill>
                            <a:schemeClr val="tx1"/>
                          </a:solidFill>
                          <a:effectLst>
                            <a:outerShdw blurRad="38100" dist="38100" dir="2700000" algn="tl">
                              <a:srgbClr val="FFFFFF"/>
                            </a:outerShdw>
                          </a:effectLst>
                          <a:latin typeface="굴림" pitchFamily="50" charset="-127"/>
                          <a:ea typeface="굴림" pitchFamily="50" charset="-127"/>
                        </a:rPr>
                        <a:t>품목</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2C6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smtClean="0">
                          <a:ln>
                            <a:noFill/>
                          </a:ln>
                          <a:solidFill>
                            <a:schemeClr val="tx1"/>
                          </a:solidFill>
                          <a:effectLst>
                            <a:outerShdw blurRad="38100" dist="38100" dir="2700000" algn="tl">
                              <a:srgbClr val="FFFFFF"/>
                            </a:outerShdw>
                          </a:effectLst>
                          <a:latin typeface="굴림" pitchFamily="50" charset="-127"/>
                          <a:ea typeface="굴림" pitchFamily="50" charset="-127"/>
                        </a:rPr>
                        <a:t>상세 </a:t>
                      </a:r>
                      <a:r>
                        <a:rPr kumimoji="0" lang="ko-KR" altLang="en-US" sz="1800" b="1" i="0" u="none" strike="noStrike" cap="none" normalizeH="0" baseline="0" dirty="0" err="1" smtClean="0">
                          <a:ln>
                            <a:noFill/>
                          </a:ln>
                          <a:solidFill>
                            <a:srgbClr val="FF0000"/>
                          </a:solidFill>
                          <a:effectLst>
                            <a:outerShdw blurRad="38100" dist="38100" dir="2700000" algn="tl">
                              <a:srgbClr val="FFFFFF"/>
                            </a:outerShdw>
                          </a:effectLst>
                          <a:latin typeface="굴림" pitchFamily="50" charset="-127"/>
                          <a:ea typeface="굴림" pitchFamily="50" charset="-127"/>
                        </a:rPr>
                        <a:t>허가적응</a:t>
                      </a:r>
                      <a:r>
                        <a:rPr kumimoji="0" lang="ko-KR" altLang="en-US" sz="1800" b="1" i="0" u="none" strike="noStrike" cap="none" normalizeH="0" baseline="0" dirty="0" err="1" smtClean="0">
                          <a:ln>
                            <a:noFill/>
                          </a:ln>
                          <a:solidFill>
                            <a:schemeClr val="tx1"/>
                          </a:solidFill>
                          <a:effectLst>
                            <a:outerShdw blurRad="38100" dist="38100" dir="2700000" algn="tl">
                              <a:srgbClr val="FFFFFF"/>
                            </a:outerShdw>
                          </a:effectLst>
                          <a:latin typeface="굴림" pitchFamily="50" charset="-127"/>
                          <a:ea typeface="굴림" pitchFamily="50" charset="-127"/>
                        </a:rPr>
                        <a:t>증</a:t>
                      </a:r>
                      <a:endParaRPr kumimoji="0" lang="ko-KR" altLang="en-US" sz="1800" b="1" i="0" u="none" strike="noStrike" cap="none" normalizeH="0" baseline="0" dirty="0" smtClean="0">
                        <a:ln>
                          <a:noFill/>
                        </a:ln>
                        <a:solidFill>
                          <a:schemeClr val="tx1"/>
                        </a:solidFill>
                        <a:effectLst>
                          <a:outerShdw blurRad="38100" dist="38100" dir="2700000" algn="tl">
                            <a:srgbClr val="FFFFFF"/>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2C6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smtClean="0">
                          <a:ln>
                            <a:noFill/>
                          </a:ln>
                          <a:solidFill>
                            <a:schemeClr val="tx1"/>
                          </a:solidFill>
                          <a:effectLst>
                            <a:outerShdw blurRad="38100" dist="38100" dir="2700000" algn="tl">
                              <a:srgbClr val="FFFFFF"/>
                            </a:outerShdw>
                          </a:effectLst>
                          <a:latin typeface="굴림" pitchFamily="50" charset="-127"/>
                          <a:ea typeface="굴림" pitchFamily="50" charset="-127"/>
                        </a:rPr>
                        <a:t>용량</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2C60FF"/>
                    </a:solidFill>
                  </a:tcPr>
                </a:tc>
              </a:tr>
              <a:tr h="79966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err="1" smtClean="0">
                          <a:ln>
                            <a:noFill/>
                          </a:ln>
                          <a:solidFill>
                            <a:schemeClr val="tx1"/>
                          </a:solidFill>
                          <a:effectLst>
                            <a:outerShdw blurRad="38100" dist="38100" dir="2700000" algn="tl">
                              <a:srgbClr val="C0C0C0"/>
                            </a:outerShdw>
                          </a:effectLst>
                          <a:latin typeface="굴림" pitchFamily="50" charset="-127"/>
                          <a:ea typeface="굴림" pitchFamily="50" charset="-127"/>
                        </a:rPr>
                        <a:t>위식도</a:t>
                      </a:r>
                      <a:endParaRPr kumimoji="0" lang="en-US" altLang="ko-KR"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역류질환의 </a:t>
                      </a:r>
                      <a:r>
                        <a:rPr kumimoji="0" lang="ko-KR" altLang="en-US"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
                      </a:r>
                      <a:br>
                        <a:rPr kumimoji="0" lang="ko-KR" altLang="en-US"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br>
                      <a:r>
                        <a:rPr kumimoji="0" lang="ko-KR" altLang="en-US"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장기 </a:t>
                      </a:r>
                      <a:endParaRPr kumimoji="0" lang="en-US" altLang="ko-KR"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smtClean="0">
                          <a:ln>
                            <a:noFill/>
                          </a:ln>
                          <a:solidFill>
                            <a:srgbClr val="FF0000"/>
                          </a:solidFill>
                          <a:effectLst>
                            <a:outerShdw blurRad="38100" dist="38100" dir="2700000" algn="tl">
                              <a:srgbClr val="C0C0C0"/>
                            </a:outerShdw>
                          </a:effectLst>
                          <a:latin typeface="굴림" pitchFamily="50" charset="-127"/>
                          <a:ea typeface="굴림" pitchFamily="50" charset="-127"/>
                        </a:rPr>
                        <a:t>유지요법</a:t>
                      </a:r>
                      <a:endParaRPr kumimoji="0" lang="ko-KR" altLang="en-US" sz="1800" b="1" i="0" u="none" strike="noStrike" cap="none" normalizeH="0" baseline="0" dirty="0" smtClean="0">
                        <a:ln>
                          <a:noFill/>
                        </a:ln>
                        <a:solidFill>
                          <a:srgbClr val="FF0000"/>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GERD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Maintenance</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smtClean="0">
                          <a:ln>
                            <a:noFill/>
                          </a:ln>
                          <a:solidFill>
                            <a:schemeClr val="tx2"/>
                          </a:solidFill>
                          <a:effectLst>
                            <a:outerShdw blurRad="38100" dist="38100" dir="2700000" algn="tl">
                              <a:srgbClr val="C0C0C0"/>
                            </a:outerShdw>
                          </a:effectLst>
                          <a:latin typeface="굴림" pitchFamily="50" charset="-127"/>
                          <a:ea typeface="굴림" pitchFamily="50" charset="-127"/>
                        </a:rPr>
                        <a:t>파리</a:t>
                      </a:r>
                      <a:endParaRPr kumimoji="0" lang="en-US" altLang="ko-KR" sz="1800" b="1" i="0" u="none" strike="noStrike" cap="none" normalizeH="0" baseline="0" dirty="0" smtClean="0">
                        <a:ln>
                          <a:noFill/>
                        </a:ln>
                        <a:solidFill>
                          <a:schemeClr val="tx2"/>
                        </a:solidFill>
                        <a:effectLst>
                          <a:outerShdw blurRad="38100" dist="38100" dir="2700000" algn="tl">
                            <a:srgbClr val="C0C0C0"/>
                          </a:outerShdw>
                        </a:effectLst>
                        <a:latin typeface="굴림" pitchFamily="50" charset="-127"/>
                        <a:ea typeface="굴림" pitchFamily="50" charset="-127"/>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err="1" smtClean="0">
                          <a:ln>
                            <a:noFill/>
                          </a:ln>
                          <a:solidFill>
                            <a:schemeClr val="tx2"/>
                          </a:solidFill>
                          <a:effectLst>
                            <a:outerShdw blurRad="38100" dist="38100" dir="2700000" algn="tl">
                              <a:srgbClr val="C0C0C0"/>
                            </a:outerShdw>
                          </a:effectLst>
                          <a:latin typeface="굴림" pitchFamily="50" charset="-127"/>
                          <a:ea typeface="굴림" pitchFamily="50" charset="-127"/>
                        </a:rPr>
                        <a:t>에트</a:t>
                      </a:r>
                      <a:endParaRPr kumimoji="0" lang="ko-KR" altLang="en-US" sz="1800" b="1" i="0" u="none" strike="noStrike" cap="none" normalizeH="0" baseline="0" dirty="0" smtClean="0">
                        <a:ln>
                          <a:noFill/>
                        </a:ln>
                        <a:solidFill>
                          <a:schemeClr val="tx2"/>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smtClean="0">
                          <a:ln>
                            <a:noFill/>
                          </a:ln>
                          <a:solidFill>
                            <a:schemeClr val="tx2"/>
                          </a:solidFill>
                          <a:effectLst>
                            <a:outerShdw blurRad="38100" dist="38100" dir="2700000" algn="tl">
                              <a:srgbClr val="C0C0C0"/>
                            </a:outerShdw>
                          </a:effectLst>
                          <a:latin typeface="굴림" pitchFamily="50" charset="-127"/>
                          <a:ea typeface="굴림" pitchFamily="50" charset="-127"/>
                        </a:rPr>
                        <a:t>위식도역류질환의 장기간 유지요법</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10 mg</a:t>
                      </a:r>
                      <a:endPar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20 mg</a:t>
                      </a:r>
                      <a:endPar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841093">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err="1" smtClean="0">
                          <a:ln>
                            <a:noFill/>
                          </a:ln>
                          <a:solidFill>
                            <a:schemeClr val="tx1"/>
                          </a:solidFill>
                          <a:effectLst>
                            <a:outerShdw blurRad="38100" dist="38100" dir="2700000" algn="tl">
                              <a:srgbClr val="C0C0C0"/>
                            </a:outerShdw>
                          </a:effectLst>
                          <a:latin typeface="굴림" pitchFamily="50" charset="-127"/>
                          <a:ea typeface="굴림" pitchFamily="50" charset="-127"/>
                        </a:rPr>
                        <a:t>란스톤</a:t>
                      </a:r>
                      <a:endParaRPr kumimoji="0" lang="ko-KR" altLang="en-US"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smtClean="0">
                          <a:ln>
                            <a:noFill/>
                          </a:ln>
                          <a:solidFill>
                            <a:schemeClr val="tx1"/>
                          </a:solidFill>
                          <a:effectLst>
                            <a:outerShdw blurRad="38100" dist="38100" dir="2700000" algn="tl">
                              <a:srgbClr val="C0C0C0"/>
                            </a:outerShdw>
                          </a:effectLst>
                          <a:latin typeface="굴림" pitchFamily="50" charset="-127"/>
                          <a:ea typeface="굴림" pitchFamily="50" charset="-127"/>
                        </a:rPr>
                        <a:t>미란성 식도염의 치료후 유지요법</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15 mg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30 mg</a:t>
                      </a:r>
                      <a:endPar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197419">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err="1" smtClean="0">
                          <a:ln>
                            <a:noFill/>
                          </a:ln>
                          <a:solidFill>
                            <a:schemeClr val="tx1"/>
                          </a:solidFill>
                          <a:effectLst>
                            <a:outerShdw blurRad="38100" dist="38100" dir="2700000" algn="tl">
                              <a:srgbClr val="C0C0C0"/>
                            </a:outerShdw>
                          </a:effectLst>
                          <a:latin typeface="굴림" pitchFamily="50" charset="-127"/>
                          <a:ea typeface="굴림" pitchFamily="50" charset="-127"/>
                        </a:rPr>
                        <a:t>넥시움</a:t>
                      </a:r>
                      <a:endParaRPr kumimoji="0" lang="ko-KR" altLang="en-US"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smtClean="0">
                          <a:ln>
                            <a:noFill/>
                          </a:ln>
                          <a:solidFill>
                            <a:schemeClr val="tx1"/>
                          </a:solidFill>
                          <a:effectLst>
                            <a:outerShdw blurRad="38100" dist="38100" dir="2700000" algn="tl">
                              <a:srgbClr val="C0C0C0"/>
                            </a:outerShdw>
                          </a:effectLst>
                          <a:latin typeface="굴림" pitchFamily="50" charset="-127"/>
                          <a:ea typeface="굴림" pitchFamily="50" charset="-127"/>
                        </a:rPr>
                        <a:t>식도염환자의 재발방지위한  장기간 유지요법</a:t>
                      </a: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20 mg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40 mg</a:t>
                      </a:r>
                      <a:endPar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801733">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err="1" smtClean="0">
                          <a:ln>
                            <a:noFill/>
                          </a:ln>
                          <a:solidFill>
                            <a:schemeClr val="tx1"/>
                          </a:solidFill>
                          <a:effectLst>
                            <a:outerShdw blurRad="38100" dist="38100" dir="2700000" algn="tl">
                              <a:srgbClr val="C0C0C0"/>
                            </a:outerShdw>
                          </a:effectLst>
                          <a:latin typeface="굴림" pitchFamily="50" charset="-127"/>
                          <a:ea typeface="굴림" pitchFamily="50" charset="-127"/>
                        </a:rPr>
                        <a:t>판토록</a:t>
                      </a:r>
                      <a:endParaRPr kumimoji="0" lang="ko-KR" altLang="en-US" sz="18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smtClean="0">
                          <a:ln>
                            <a:noFill/>
                          </a:ln>
                          <a:solidFill>
                            <a:schemeClr val="tx1"/>
                          </a:solidFill>
                          <a:effectLst>
                            <a:outerShdw blurRad="38100" dist="38100" dir="2700000" algn="tl">
                              <a:srgbClr val="C0C0C0"/>
                            </a:outerShdw>
                          </a:effectLst>
                          <a:latin typeface="굴림" pitchFamily="50" charset="-127"/>
                          <a:ea typeface="굴림" pitchFamily="50" charset="-127"/>
                        </a:rPr>
                        <a:t>역류성 식도염 재발방지를 위한 장기유지요법</a:t>
                      </a:r>
                      <a:r>
                        <a:rPr kumimoji="0" lang="ko-KR" altLang="en-US" sz="1800" b="1" i="0" u="none" strike="noStrike" cap="none" normalizeH="0" baseline="30000" smtClean="0">
                          <a:ln>
                            <a:noFill/>
                          </a:ln>
                          <a:solidFill>
                            <a:schemeClr val="tx1"/>
                          </a:solidFill>
                          <a:effectLst>
                            <a:outerShdw blurRad="38100" dist="38100" dir="2700000" algn="tl">
                              <a:srgbClr val="C0C0C0"/>
                            </a:outerShdw>
                          </a:effectLst>
                          <a:latin typeface="굴림" pitchFamily="50" charset="-127"/>
                          <a:ea typeface="굴림" pitchFamily="50" charset="-127"/>
                        </a:rPr>
                        <a:t> </a:t>
                      </a:r>
                      <a:endParaRPr kumimoji="0" lang="ko-KR" altLang="en-US" sz="1800" b="1" i="0" u="none" strike="noStrike" cap="none" normalizeH="0" baseline="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20 mg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rPr>
                        <a:t>40 mg</a:t>
                      </a:r>
                      <a:endParaRPr kumimoji="0" lang="en-US" altLang="ko-KR" sz="1600" b="1" i="0" u="none" strike="noStrike" cap="none" normalizeH="0" baseline="0" dirty="0" smtClean="0">
                        <a:ln>
                          <a:noFill/>
                        </a:ln>
                        <a:solidFill>
                          <a:schemeClr val="tx1"/>
                        </a:solidFill>
                        <a:effectLst>
                          <a:outerShdw blurRad="38100" dist="38100" dir="2700000" algn="tl">
                            <a:srgbClr val="C0C0C0"/>
                          </a:outerShdw>
                        </a:effectLst>
                        <a:latin typeface="굴림" pitchFamily="50" charset="-127"/>
                        <a:ea typeface="굴림" pitchFamily="50" charset="-127"/>
                      </a:endParaRPr>
                    </a:p>
                  </a:txBody>
                  <a:tcPr marL="7386" marR="7386" marT="7386"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err="1" smtClean="0">
                <a:latin typeface="휴먼엑스포" pitchFamily="18" charset="-127"/>
                <a:ea typeface="휴먼엑스포" pitchFamily="18" charset="-127"/>
              </a:rPr>
              <a:t>Prokinetics</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1268760"/>
            <a:ext cx="8229600" cy="5328592"/>
          </a:xfrm>
        </p:spPr>
        <p:txBody>
          <a:bodyPr>
            <a:normAutofit lnSpcReduction="10000"/>
          </a:bodyPr>
          <a:lstStyle/>
          <a:p>
            <a:r>
              <a:rPr lang="en-US" altLang="ko-KR" sz="2400" b="1" u="sng" dirty="0" smtClean="0">
                <a:latin typeface="Arial" pitchFamily="34" charset="0"/>
              </a:rPr>
              <a:t>1st Generation</a:t>
            </a:r>
          </a:p>
          <a:p>
            <a:pPr lvl="1"/>
            <a:r>
              <a:rPr lang="en-US" altLang="ko-KR" sz="2000" b="1" dirty="0" smtClean="0">
                <a:latin typeface="Arial" pitchFamily="34" charset="0"/>
              </a:rPr>
              <a:t>Central &amp; peripheral dopamine-2,3,4  antagonists</a:t>
            </a:r>
          </a:p>
          <a:p>
            <a:pPr lvl="1"/>
            <a:r>
              <a:rPr lang="en-US" altLang="ko-KR" sz="2000" b="1" dirty="0" smtClean="0">
                <a:latin typeface="Arial" pitchFamily="34" charset="0"/>
              </a:rPr>
              <a:t>e.g.  </a:t>
            </a:r>
            <a:r>
              <a:rPr lang="en-US" altLang="ko-KR" sz="2000" b="1" dirty="0" err="1" smtClean="0">
                <a:latin typeface="Arial" pitchFamily="34" charset="0"/>
              </a:rPr>
              <a:t>levosulpiride</a:t>
            </a:r>
            <a:r>
              <a:rPr lang="en-US" altLang="ko-KR" sz="2000" b="1" dirty="0" smtClean="0">
                <a:latin typeface="Arial" pitchFamily="34" charset="0"/>
              </a:rPr>
              <a:t> (1964,1979)</a:t>
            </a:r>
          </a:p>
          <a:p>
            <a:pPr lvl="1"/>
            <a:endParaRPr lang="en-US" altLang="ko-KR" sz="2000" b="1" dirty="0" smtClean="0">
              <a:latin typeface="Arial" pitchFamily="34" charset="0"/>
            </a:endParaRPr>
          </a:p>
          <a:p>
            <a:r>
              <a:rPr lang="en-US" altLang="ko-KR" sz="2400" b="1" u="sng" dirty="0" smtClean="0">
                <a:latin typeface="Arial" pitchFamily="34" charset="0"/>
              </a:rPr>
              <a:t>2nd Generation</a:t>
            </a:r>
          </a:p>
          <a:p>
            <a:pPr lvl="1"/>
            <a:r>
              <a:rPr lang="en-US" altLang="ko-KR" sz="2000" b="1" dirty="0" smtClean="0">
                <a:latin typeface="Arial" pitchFamily="34" charset="0"/>
              </a:rPr>
              <a:t>Central &amp; peripheral dopamine-2 antagonists</a:t>
            </a:r>
          </a:p>
          <a:p>
            <a:pPr lvl="1"/>
            <a:r>
              <a:rPr lang="en-US" altLang="ko-KR" sz="2000" b="1" dirty="0" smtClean="0">
                <a:latin typeface="Arial" pitchFamily="34" charset="0"/>
              </a:rPr>
              <a:t>e.g.  </a:t>
            </a:r>
            <a:r>
              <a:rPr lang="en-US" altLang="ko-KR" sz="2000" b="1" dirty="0" err="1" smtClean="0">
                <a:latin typeface="Arial" pitchFamily="34" charset="0"/>
              </a:rPr>
              <a:t>metoclopramide</a:t>
            </a:r>
            <a:r>
              <a:rPr lang="en-US" altLang="ko-KR" sz="2000" b="1" dirty="0" smtClean="0">
                <a:latin typeface="Arial" pitchFamily="34" charset="0"/>
              </a:rPr>
              <a:t>(1962), </a:t>
            </a:r>
            <a:r>
              <a:rPr lang="en-US" altLang="ko-KR" sz="2000" b="1" dirty="0" err="1" smtClean="0">
                <a:latin typeface="Arial" pitchFamily="34" charset="0"/>
              </a:rPr>
              <a:t>clebopride</a:t>
            </a:r>
            <a:r>
              <a:rPr lang="en-US" altLang="ko-KR" sz="2000" b="1" dirty="0" smtClean="0">
                <a:latin typeface="Arial" pitchFamily="34" charset="0"/>
              </a:rPr>
              <a:t>(1975)</a:t>
            </a:r>
          </a:p>
          <a:p>
            <a:pPr lvl="1"/>
            <a:endParaRPr lang="en-US" altLang="ko-KR" sz="2000" b="1" u="sng" dirty="0" smtClean="0">
              <a:latin typeface="Arial" pitchFamily="34" charset="0"/>
            </a:endParaRPr>
          </a:p>
          <a:p>
            <a:r>
              <a:rPr lang="en-US" altLang="ko-KR" sz="2400" b="1" u="sng" dirty="0" smtClean="0">
                <a:latin typeface="Arial" pitchFamily="34" charset="0"/>
              </a:rPr>
              <a:t>3rd Generation</a:t>
            </a:r>
          </a:p>
          <a:p>
            <a:pPr lvl="1"/>
            <a:r>
              <a:rPr lang="en-US" altLang="ko-KR" sz="2000" b="1" dirty="0" smtClean="0">
                <a:latin typeface="Arial" pitchFamily="34" charset="0"/>
              </a:rPr>
              <a:t>Peripheral Dopamine-2 antagonists</a:t>
            </a:r>
            <a:r>
              <a:rPr lang="en-US" altLang="ko-KR" sz="2000" b="1" dirty="0" smtClean="0">
                <a:solidFill>
                  <a:schemeClr val="bg1"/>
                </a:solidFill>
                <a:latin typeface="Arial" pitchFamily="34" charset="0"/>
              </a:rPr>
              <a:t> </a:t>
            </a:r>
            <a:endParaRPr lang="en-US" altLang="ko-KR" dirty="0" smtClean="0">
              <a:latin typeface="굴림" pitchFamily="50" charset="-127"/>
            </a:endParaRPr>
          </a:p>
          <a:p>
            <a:pPr lvl="1"/>
            <a:r>
              <a:rPr lang="en-US" altLang="ko-KR" sz="2000" b="1" dirty="0" smtClean="0">
                <a:latin typeface="Arial" pitchFamily="34" charset="0"/>
              </a:rPr>
              <a:t>e.g.  </a:t>
            </a:r>
            <a:r>
              <a:rPr lang="en-US" altLang="ko-KR" sz="2000" b="1" dirty="0" err="1" smtClean="0">
                <a:latin typeface="Arial" pitchFamily="34" charset="0"/>
              </a:rPr>
              <a:t>domperidone</a:t>
            </a:r>
            <a:r>
              <a:rPr lang="en-US" altLang="ko-KR" sz="2000" b="1" dirty="0" smtClean="0">
                <a:latin typeface="Arial" pitchFamily="34" charset="0"/>
              </a:rPr>
              <a:t>(1978)(</a:t>
            </a:r>
            <a:r>
              <a:rPr lang="ko-KR" altLang="en-US" sz="2000" b="1" dirty="0" err="1" smtClean="0">
                <a:latin typeface="Arial" pitchFamily="34" charset="0"/>
              </a:rPr>
              <a:t>모티리움</a:t>
            </a:r>
            <a:r>
              <a:rPr lang="ko-KR" altLang="en-US" sz="2000" b="1" dirty="0" smtClean="0">
                <a:latin typeface="Arial" pitchFamily="34" charset="0"/>
              </a:rPr>
              <a:t> </a:t>
            </a:r>
            <a:r>
              <a:rPr lang="en-US" altLang="ko-KR" sz="2000" b="1" dirty="0" smtClean="0">
                <a:latin typeface="Arial" pitchFamily="34" charset="0"/>
              </a:rPr>
              <a:t>M), </a:t>
            </a:r>
            <a:r>
              <a:rPr lang="en-US" altLang="ko-KR" sz="2000" b="1" dirty="0" err="1" smtClean="0">
                <a:latin typeface="Arial" pitchFamily="34" charset="0"/>
              </a:rPr>
              <a:t>itopride</a:t>
            </a:r>
            <a:r>
              <a:rPr lang="en-US" altLang="ko-KR" sz="2000" b="1" dirty="0" smtClean="0">
                <a:latin typeface="Arial" pitchFamily="34" charset="0"/>
              </a:rPr>
              <a:t>(1995)(</a:t>
            </a:r>
            <a:r>
              <a:rPr lang="ko-KR" altLang="en-US" sz="2000" b="1" dirty="0" err="1" smtClean="0">
                <a:latin typeface="Arial" pitchFamily="34" charset="0"/>
              </a:rPr>
              <a:t>가나톤</a:t>
            </a:r>
            <a:r>
              <a:rPr lang="en-US" altLang="ko-KR" sz="2000" b="1" dirty="0" smtClean="0">
                <a:latin typeface="Arial" pitchFamily="34" charset="0"/>
              </a:rPr>
              <a:t>)</a:t>
            </a:r>
          </a:p>
          <a:p>
            <a:pPr lvl="1"/>
            <a:endParaRPr lang="en-US" altLang="ko-KR" sz="2000" b="1" u="sng" dirty="0" smtClean="0">
              <a:latin typeface="Arial" pitchFamily="34" charset="0"/>
            </a:endParaRPr>
          </a:p>
          <a:p>
            <a:r>
              <a:rPr lang="en-US" altLang="ko-KR" sz="2400" b="1" u="sng" dirty="0" smtClean="0">
                <a:latin typeface="Arial" pitchFamily="34" charset="0"/>
              </a:rPr>
              <a:t>4th Generation</a:t>
            </a:r>
            <a:endParaRPr lang="en-US" altLang="ko-KR" dirty="0" smtClean="0">
              <a:latin typeface="굴림" pitchFamily="50" charset="-127"/>
            </a:endParaRPr>
          </a:p>
          <a:p>
            <a:pPr lvl="1"/>
            <a:r>
              <a:rPr lang="en-US" altLang="ko-KR" sz="2000" b="1" dirty="0" smtClean="0">
                <a:latin typeface="Arial" pitchFamily="34" charset="0"/>
              </a:rPr>
              <a:t>5HT</a:t>
            </a:r>
            <a:r>
              <a:rPr lang="en-US" altLang="ko-KR" sz="2000" b="1" baseline="-25000" dirty="0" smtClean="0">
                <a:latin typeface="Arial" pitchFamily="34" charset="0"/>
              </a:rPr>
              <a:t>4</a:t>
            </a:r>
            <a:r>
              <a:rPr lang="en-US" altLang="ko-KR" sz="2000" b="1" dirty="0" smtClean="0">
                <a:latin typeface="Arial" pitchFamily="34" charset="0"/>
              </a:rPr>
              <a:t> agonist, 5HT</a:t>
            </a:r>
            <a:r>
              <a:rPr lang="en-US" altLang="ko-KR" sz="2000" b="1" baseline="-25000" dirty="0" smtClean="0">
                <a:latin typeface="Arial" pitchFamily="34" charset="0"/>
              </a:rPr>
              <a:t>3</a:t>
            </a:r>
            <a:r>
              <a:rPr lang="en-US" altLang="ko-KR" sz="2000" b="1" dirty="0" smtClean="0">
                <a:latin typeface="Arial" pitchFamily="34" charset="0"/>
              </a:rPr>
              <a:t> antagonists </a:t>
            </a:r>
            <a:endParaRPr lang="en-US" altLang="ko-KR" dirty="0" smtClean="0">
              <a:latin typeface="굴림" pitchFamily="50" charset="-127"/>
            </a:endParaRPr>
          </a:p>
          <a:p>
            <a:pPr lvl="1"/>
            <a:r>
              <a:rPr lang="en-US" altLang="ko-KR" sz="2000" b="1" dirty="0" smtClean="0">
                <a:latin typeface="Arial" pitchFamily="34" charset="0"/>
              </a:rPr>
              <a:t>e.g. </a:t>
            </a:r>
            <a:r>
              <a:rPr lang="en-US" altLang="ko-KR" sz="2000" b="1" dirty="0" err="1" smtClean="0">
                <a:latin typeface="Arial" pitchFamily="34" charset="0"/>
              </a:rPr>
              <a:t>Mosapride</a:t>
            </a:r>
            <a:r>
              <a:rPr lang="en-US" altLang="ko-KR" sz="2000" b="1" dirty="0" smtClean="0">
                <a:latin typeface="Arial" pitchFamily="34" charset="0"/>
              </a:rPr>
              <a:t>(</a:t>
            </a:r>
            <a:r>
              <a:rPr lang="ko-KR" altLang="en-US" sz="2000" b="1" dirty="0" err="1" smtClean="0">
                <a:latin typeface="Arial" pitchFamily="34" charset="0"/>
              </a:rPr>
              <a:t>가스모틴</a:t>
            </a:r>
            <a:r>
              <a:rPr lang="en-US" altLang="ko-KR" sz="2000" b="1" dirty="0" smtClean="0">
                <a:latin typeface="Arial" pitchFamily="34" charset="0"/>
              </a:rPr>
              <a:t>)</a:t>
            </a:r>
            <a:endParaRPr lang="en-US" altLang="ko-KR" dirty="0" smtClean="0">
              <a:latin typeface="굴림" pitchFamily="50" charset="-127"/>
            </a:endParaRPr>
          </a:p>
          <a:p>
            <a:endParaRPr lang="en-US" altLang="ko-KR" b="1" u="sng" dirty="0" smtClean="0">
              <a:latin typeface="Arial" pitchFamily="34" charset="0"/>
            </a:endParaRPr>
          </a:p>
          <a:p>
            <a:endParaRPr lang="en-US" altLang="ko-KR" b="1" u="sng" dirty="0" smtClean="0">
              <a:latin typeface="Arial" pitchFamily="34" charset="0"/>
            </a:endParaRPr>
          </a:p>
          <a:p>
            <a:endParaRPr lang="en-US" altLang="ko-KR" b="1" u="sng" dirty="0" smtClean="0">
              <a:latin typeface="Arial" pitchFamily="34" charset="0"/>
            </a:endParaRPr>
          </a:p>
          <a:p>
            <a:endParaRPr lang="en-US" altLang="ko-KR" b="1" u="sng" dirty="0" smtClean="0">
              <a:latin typeface="Arial" pitchFamily="34" charset="0"/>
            </a:endParaRPr>
          </a:p>
          <a:p>
            <a:endParaRPr lang="ko-KR" alt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휴먼엑스포" pitchFamily="18" charset="-127"/>
                <a:ea typeface="휴먼엑스포" pitchFamily="18" charset="-127"/>
              </a:rPr>
              <a:t>CNS S/E</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p:txBody>
          <a:bodyPr>
            <a:normAutofit/>
          </a:bodyPr>
          <a:lstStyle/>
          <a:p>
            <a:r>
              <a:rPr lang="en-US" altLang="ko-KR" sz="2400" b="1" dirty="0" err="1" smtClean="0">
                <a:latin typeface="+mj-ea"/>
                <a:ea typeface="+mj-ea"/>
              </a:rPr>
              <a:t>Levosulpiride</a:t>
            </a:r>
            <a:r>
              <a:rPr lang="en-US" altLang="ko-KR" sz="2400" dirty="0" smtClean="0">
                <a:latin typeface="+mj-ea"/>
                <a:ea typeface="+mj-ea"/>
              </a:rPr>
              <a:t> </a:t>
            </a:r>
          </a:p>
          <a:p>
            <a:pPr lvl="1"/>
            <a:r>
              <a:rPr lang="en-US" altLang="ko-KR" sz="2400" dirty="0" smtClean="0">
                <a:latin typeface="+mj-ea"/>
                <a:ea typeface="+mj-ea"/>
              </a:rPr>
              <a:t>sleep disturbances</a:t>
            </a:r>
          </a:p>
          <a:p>
            <a:pPr lvl="1"/>
            <a:r>
              <a:rPr lang="en-US" altLang="ko-KR" sz="2400" dirty="0" smtClean="0">
                <a:latin typeface="+mj-ea"/>
                <a:ea typeface="+mj-ea"/>
              </a:rPr>
              <a:t>agitation </a:t>
            </a:r>
          </a:p>
          <a:p>
            <a:pPr lvl="1"/>
            <a:r>
              <a:rPr lang="en-US" altLang="ko-KR" sz="2400" dirty="0" err="1" smtClean="0">
                <a:latin typeface="+mj-ea"/>
                <a:ea typeface="+mj-ea"/>
              </a:rPr>
              <a:t>Extrapyramidal</a:t>
            </a:r>
            <a:r>
              <a:rPr lang="en-US" altLang="ko-KR" sz="2400" dirty="0" smtClean="0">
                <a:latin typeface="+mj-ea"/>
                <a:ea typeface="+mj-ea"/>
              </a:rPr>
              <a:t> effects (as frequent as </a:t>
            </a:r>
            <a:r>
              <a:rPr lang="en-US" altLang="ko-KR" sz="2400" dirty="0" err="1" smtClean="0">
                <a:latin typeface="+mj-ea"/>
                <a:ea typeface="+mj-ea"/>
              </a:rPr>
              <a:t>chloropromazine</a:t>
            </a:r>
            <a:r>
              <a:rPr lang="en-US" altLang="ko-KR" sz="2400" dirty="0" smtClean="0">
                <a:latin typeface="+mj-ea"/>
                <a:ea typeface="+mj-ea"/>
              </a:rPr>
              <a:t>) </a:t>
            </a:r>
          </a:p>
          <a:p>
            <a:pPr lvl="1"/>
            <a:r>
              <a:rPr lang="en-US" altLang="ko-KR" sz="2400" dirty="0" smtClean="0">
                <a:latin typeface="+mj-ea"/>
                <a:ea typeface="+mj-ea"/>
              </a:rPr>
              <a:t>Female? (</a:t>
            </a:r>
            <a:r>
              <a:rPr lang="en-US" altLang="ko-KR" sz="2400" dirty="0" err="1" smtClean="0">
                <a:latin typeface="+mj-ea"/>
                <a:ea typeface="+mj-ea"/>
              </a:rPr>
              <a:t>galactorrhea</a:t>
            </a:r>
            <a:r>
              <a:rPr lang="en-US" altLang="ko-KR" sz="2400" dirty="0" smtClean="0">
                <a:latin typeface="+mj-ea"/>
                <a:ea typeface="+mj-ea"/>
              </a:rPr>
              <a:t>, anxiety)</a:t>
            </a:r>
          </a:p>
          <a:p>
            <a:pPr lvl="1"/>
            <a:endParaRPr lang="en-US" altLang="ko-KR" sz="2400" dirty="0" smtClean="0">
              <a:latin typeface="+mj-ea"/>
              <a:ea typeface="+mj-ea"/>
            </a:endParaRPr>
          </a:p>
          <a:p>
            <a:r>
              <a:rPr lang="en-US" altLang="ko-KR" sz="2400" b="1" dirty="0" err="1" smtClean="0">
                <a:latin typeface="+mj-ea"/>
                <a:ea typeface="+mj-ea"/>
              </a:rPr>
              <a:t>Domperidone</a:t>
            </a:r>
            <a:r>
              <a:rPr lang="en-US" altLang="ko-KR" sz="2400" b="1" dirty="0" smtClean="0">
                <a:latin typeface="+mj-ea"/>
                <a:ea typeface="+mj-ea"/>
              </a:rPr>
              <a:t>, </a:t>
            </a:r>
            <a:r>
              <a:rPr lang="en-US" altLang="ko-KR" sz="2400" b="1" dirty="0" err="1" smtClean="0">
                <a:latin typeface="+mj-ea"/>
                <a:ea typeface="+mj-ea"/>
              </a:rPr>
              <a:t>Itopride</a:t>
            </a:r>
            <a:r>
              <a:rPr lang="en-US" altLang="ko-KR" sz="2400" b="1" dirty="0" smtClean="0">
                <a:latin typeface="+mj-ea"/>
                <a:ea typeface="+mj-ea"/>
              </a:rPr>
              <a:t>, </a:t>
            </a:r>
            <a:r>
              <a:rPr lang="en-US" altLang="ko-KR" sz="2400" b="1" dirty="0" err="1" smtClean="0">
                <a:latin typeface="+mj-ea"/>
                <a:ea typeface="+mj-ea"/>
              </a:rPr>
              <a:t>Mosapride</a:t>
            </a:r>
            <a:r>
              <a:rPr lang="en-US" altLang="ko-KR" sz="2400" dirty="0" smtClean="0">
                <a:latin typeface="+mj-ea"/>
                <a:ea typeface="+mj-ea"/>
              </a:rPr>
              <a:t> </a:t>
            </a:r>
          </a:p>
          <a:p>
            <a:pPr lvl="1"/>
            <a:r>
              <a:rPr lang="en-US" altLang="ko-KR" sz="2400" dirty="0" smtClean="0">
                <a:latin typeface="+mj-ea"/>
                <a:ea typeface="+mj-ea"/>
              </a:rPr>
              <a:t>Does not cross BBB</a:t>
            </a:r>
          </a:p>
          <a:p>
            <a:pPr lvl="1"/>
            <a:endParaRPr lang="en-US" altLang="ko-KR" sz="2400" dirty="0" smtClean="0">
              <a:latin typeface="+mj-ea"/>
              <a:ea typeface="+mj-ea"/>
            </a:endParaRPr>
          </a:p>
          <a:p>
            <a:endParaRPr lang="ko-KR" alt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ko-KR" sz="4000" b="1" dirty="0">
                <a:latin typeface="휴먼엑스포" pitchFamily="18" charset="-127"/>
                <a:ea typeface="휴먼엑스포" pitchFamily="18" charset="-127"/>
              </a:rPr>
              <a:t>Antidepressants</a:t>
            </a:r>
          </a:p>
        </p:txBody>
      </p:sp>
      <p:sp>
        <p:nvSpPr>
          <p:cNvPr id="97283" name="Rectangle 3"/>
          <p:cNvSpPr>
            <a:spLocks noGrp="1" noChangeArrowheads="1"/>
          </p:cNvSpPr>
          <p:nvPr>
            <p:ph type="body" idx="1"/>
          </p:nvPr>
        </p:nvSpPr>
        <p:spPr>
          <a:xfrm>
            <a:off x="457200" y="1700808"/>
            <a:ext cx="8229600" cy="5157192"/>
          </a:xfrm>
        </p:spPr>
        <p:txBody>
          <a:bodyPr>
            <a:normAutofit fontScale="92500" lnSpcReduction="20000"/>
          </a:bodyPr>
          <a:lstStyle/>
          <a:p>
            <a:r>
              <a:rPr lang="en-US" altLang="ko-KR" sz="2800" b="1" dirty="0"/>
              <a:t>Increasingly used in </a:t>
            </a:r>
            <a:r>
              <a:rPr lang="en-US" altLang="ko-KR" sz="2800" b="1" dirty="0" smtClean="0"/>
              <a:t>FD</a:t>
            </a:r>
          </a:p>
          <a:p>
            <a:endParaRPr lang="en-US" altLang="ko-KR" sz="2800" b="1" dirty="0"/>
          </a:p>
          <a:p>
            <a:r>
              <a:rPr lang="en-US" altLang="ko-KR" sz="2800" b="1" dirty="0"/>
              <a:t>Mechanisms </a:t>
            </a:r>
          </a:p>
          <a:p>
            <a:pPr lvl="1"/>
            <a:r>
              <a:rPr lang="en-US" altLang="ko-KR" sz="2400" dirty="0"/>
              <a:t>unclear</a:t>
            </a:r>
          </a:p>
          <a:p>
            <a:pPr lvl="1"/>
            <a:r>
              <a:rPr lang="en-US" altLang="ko-KR" sz="2400" dirty="0"/>
              <a:t>independent of psychiatric </a:t>
            </a:r>
            <a:r>
              <a:rPr lang="en-US" altLang="ko-KR" sz="2400" dirty="0" smtClean="0"/>
              <a:t>effects</a:t>
            </a:r>
          </a:p>
          <a:p>
            <a:pPr lvl="1"/>
            <a:endParaRPr lang="en-US" altLang="ko-KR" sz="2400" dirty="0"/>
          </a:p>
          <a:p>
            <a:r>
              <a:rPr lang="en-US" altLang="ko-KR" sz="2800" b="1" dirty="0"/>
              <a:t>Low dose of </a:t>
            </a:r>
            <a:r>
              <a:rPr lang="en-US" altLang="ko-KR" sz="2800" b="1" dirty="0" err="1"/>
              <a:t>tricyclic</a:t>
            </a:r>
            <a:r>
              <a:rPr lang="en-US" altLang="ko-KR" sz="2800" b="1" dirty="0"/>
              <a:t> antidepressants</a:t>
            </a:r>
          </a:p>
          <a:p>
            <a:pPr lvl="1"/>
            <a:r>
              <a:rPr lang="en-US" altLang="ko-KR" sz="2400" dirty="0" err="1"/>
              <a:t>nortriptyline</a:t>
            </a:r>
            <a:r>
              <a:rPr lang="en-US" altLang="ko-KR" sz="2400" dirty="0"/>
              <a:t> / </a:t>
            </a:r>
            <a:r>
              <a:rPr lang="en-US" altLang="ko-KR" sz="2400" dirty="0" err="1"/>
              <a:t>desipramine</a:t>
            </a:r>
            <a:endParaRPr lang="en-US" altLang="ko-KR" sz="2400" dirty="0"/>
          </a:p>
          <a:p>
            <a:pPr lvl="1"/>
            <a:r>
              <a:rPr lang="en-US" altLang="ko-KR" sz="2400" dirty="0"/>
              <a:t>10-25 mg/day → 50-75 mg/day</a:t>
            </a:r>
          </a:p>
          <a:p>
            <a:pPr lvl="1"/>
            <a:r>
              <a:rPr lang="en-US" altLang="ko-KR" sz="2400" dirty="0"/>
              <a:t>side effects : </a:t>
            </a:r>
            <a:r>
              <a:rPr lang="en-US" altLang="ko-KR" sz="2400" dirty="0" smtClean="0"/>
              <a:t>common</a:t>
            </a:r>
          </a:p>
          <a:p>
            <a:pPr lvl="1"/>
            <a:endParaRPr lang="en-US" altLang="ko-KR" sz="2400" dirty="0"/>
          </a:p>
          <a:p>
            <a:r>
              <a:rPr lang="en-US" altLang="ko-KR" sz="2800" b="1" dirty="0"/>
              <a:t>Serotonin reuptake inhibitors</a:t>
            </a:r>
          </a:p>
          <a:p>
            <a:pPr lvl="1"/>
            <a:r>
              <a:rPr lang="en-US" altLang="ko-KR" sz="2400" dirty="0"/>
              <a:t>cause nausea &amp; dyspepsia</a:t>
            </a:r>
          </a:p>
          <a:p>
            <a:pPr lvl="1"/>
            <a:r>
              <a:rPr lang="en-US" altLang="ko-KR" sz="2400" dirty="0"/>
              <a:t>uncommonly used</a:t>
            </a:r>
          </a:p>
          <a:p>
            <a:endParaRPr lang="en-US" altLang="ko-KR"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제목 9"/>
          <p:cNvSpPr>
            <a:spLocks noGrp="1"/>
          </p:cNvSpPr>
          <p:nvPr>
            <p:ph type="title"/>
          </p:nvPr>
        </p:nvSpPr>
        <p:spPr/>
        <p:txBody>
          <a:bodyPr/>
          <a:lstStyle/>
          <a:p>
            <a:endParaRPr lang="ko-KR" altLang="en-US"/>
          </a:p>
        </p:txBody>
      </p:sp>
      <p:sp>
        <p:nvSpPr>
          <p:cNvPr id="11" name="텍스트 개체 틀 10"/>
          <p:cNvSpPr>
            <a:spLocks noGrp="1"/>
          </p:cNvSpPr>
          <p:nvPr>
            <p:ph type="body" idx="1"/>
          </p:nvPr>
        </p:nvSpPr>
        <p:spPr>
          <a:xfrm>
            <a:off x="323528" y="1124744"/>
            <a:ext cx="2808312" cy="1050131"/>
          </a:xfrm>
        </p:spPr>
        <p:txBody>
          <a:bodyPr>
            <a:noAutofit/>
          </a:bodyPr>
          <a:lstStyle/>
          <a:p>
            <a:r>
              <a:rPr lang="en-US" altLang="ko-KR" sz="3200" dirty="0" smtClean="0"/>
              <a:t>Refractory         </a:t>
            </a:r>
          </a:p>
          <a:p>
            <a:r>
              <a:rPr lang="en-US" altLang="ko-KR" sz="3200" dirty="0" smtClean="0"/>
              <a:t>      GERD</a:t>
            </a:r>
            <a:endParaRPr lang="ko-KR" altLang="en-US" sz="3200" dirty="0"/>
          </a:p>
        </p:txBody>
      </p:sp>
      <p:pic>
        <p:nvPicPr>
          <p:cNvPr id="135170" name="Picture 2"/>
          <p:cNvPicPr>
            <a:picLocks noGrp="1" noChangeAspect="1" noChangeArrowheads="1"/>
          </p:cNvPicPr>
          <p:nvPr>
            <p:ph sz="half" idx="2"/>
          </p:nvPr>
        </p:nvPicPr>
        <p:blipFill>
          <a:blip r:embed="rId2" cstate="print"/>
          <a:stretch>
            <a:fillRect/>
          </a:stretch>
        </p:blipFill>
        <p:spPr>
          <a:xfrm>
            <a:off x="3491879" y="0"/>
            <a:ext cx="4939301" cy="6858001"/>
          </a:xfrm>
        </p:spPr>
      </p:pic>
      <p:pic>
        <p:nvPicPr>
          <p:cNvPr id="135171" name="Picture 3"/>
          <p:cNvPicPr>
            <a:picLocks noChangeAspect="1" noChangeArrowheads="1"/>
          </p:cNvPicPr>
          <p:nvPr/>
        </p:nvPicPr>
        <p:blipFill>
          <a:blip r:embed="rId3" cstate="print"/>
          <a:srcRect/>
          <a:stretch>
            <a:fillRect/>
          </a:stretch>
        </p:blipFill>
        <p:spPr bwMode="auto">
          <a:xfrm>
            <a:off x="323528" y="5445224"/>
            <a:ext cx="2466975" cy="142875"/>
          </a:xfrm>
          <a:prstGeom prst="rect">
            <a:avLst/>
          </a:prstGeom>
          <a:noFill/>
          <a:ln w="9525">
            <a:noFill/>
            <a:miter lim="800000"/>
            <a:headEnd/>
            <a:tailEnd/>
          </a:ln>
        </p:spPr>
      </p:pic>
      <p:pic>
        <p:nvPicPr>
          <p:cNvPr id="135172" name="Picture 4"/>
          <p:cNvPicPr>
            <a:picLocks noChangeAspect="1" noChangeArrowheads="1"/>
          </p:cNvPicPr>
          <p:nvPr/>
        </p:nvPicPr>
        <p:blipFill>
          <a:blip r:embed="rId4" cstate="print"/>
          <a:srcRect/>
          <a:stretch>
            <a:fillRect/>
          </a:stretch>
        </p:blipFill>
        <p:spPr bwMode="auto">
          <a:xfrm>
            <a:off x="323528" y="5661248"/>
            <a:ext cx="2152650" cy="171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1"/>
          </p:nvPr>
        </p:nvSpPr>
        <p:spPr/>
        <p:txBody>
          <a:bodyPr/>
          <a:lstStyle/>
          <a:p>
            <a:fld id="{27D277B4-BF6A-4480-B352-B2844F3C0F09}" type="slidenum">
              <a:rPr lang="en-US" altLang="ko-KR"/>
              <a:pPr/>
              <a:t>88</a:t>
            </a:fld>
            <a:endParaRPr lang="en-US" altLang="ko-KR"/>
          </a:p>
        </p:txBody>
      </p:sp>
      <p:sp>
        <p:nvSpPr>
          <p:cNvPr id="452610" name="Rectangle 2"/>
          <p:cNvSpPr>
            <a:spLocks noGrp="1" noChangeArrowheads="1"/>
          </p:cNvSpPr>
          <p:nvPr>
            <p:ph type="title"/>
          </p:nvPr>
        </p:nvSpPr>
        <p:spPr/>
        <p:txBody>
          <a:bodyPr>
            <a:normAutofit fontScale="90000"/>
          </a:bodyPr>
          <a:lstStyle/>
          <a:p>
            <a:r>
              <a:rPr lang="ko-KR" altLang="en-US" b="1" dirty="0" err="1">
                <a:latin typeface="휴먼엑스포" pitchFamily="18" charset="-127"/>
                <a:ea typeface="휴먼엑스포" pitchFamily="18" charset="-127"/>
              </a:rPr>
              <a:t>위식도</a:t>
            </a:r>
            <a:r>
              <a:rPr lang="ko-KR" altLang="en-US" b="1" dirty="0">
                <a:latin typeface="휴먼엑스포" pitchFamily="18" charset="-127"/>
                <a:ea typeface="휴먼엑스포" pitchFamily="18" charset="-127"/>
              </a:rPr>
              <a:t> 역류질환에 도움되는 습관</a:t>
            </a:r>
          </a:p>
        </p:txBody>
      </p:sp>
      <p:sp>
        <p:nvSpPr>
          <p:cNvPr id="452611" name="Rectangle 3"/>
          <p:cNvSpPr>
            <a:spLocks noGrp="1" noChangeArrowheads="1"/>
          </p:cNvSpPr>
          <p:nvPr>
            <p:ph type="body" idx="1"/>
          </p:nvPr>
        </p:nvSpPr>
        <p:spPr>
          <a:xfrm>
            <a:off x="651933" y="1219200"/>
            <a:ext cx="7817556" cy="5334000"/>
          </a:xfrm>
        </p:spPr>
        <p:txBody>
          <a:bodyPr>
            <a:normAutofit fontScale="62500" lnSpcReduction="20000"/>
          </a:bodyPr>
          <a:lstStyle/>
          <a:p>
            <a:endParaRPr lang="ko-KR" altLang="en-GB" dirty="0"/>
          </a:p>
          <a:p>
            <a:pPr>
              <a:lnSpc>
                <a:spcPct val="170000"/>
              </a:lnSpc>
            </a:pPr>
            <a:r>
              <a:rPr lang="ko-KR" altLang="en-US" b="1" dirty="0"/>
              <a:t>식후 </a:t>
            </a:r>
            <a:r>
              <a:rPr lang="en-US" altLang="ko-KR" b="1" dirty="0"/>
              <a:t>2-3</a:t>
            </a:r>
            <a:r>
              <a:rPr lang="ko-KR" altLang="en-US" b="1" dirty="0"/>
              <a:t>시간 이내에는 바로 눕지 </a:t>
            </a:r>
            <a:r>
              <a:rPr lang="ko-KR" altLang="en-US" b="1" dirty="0" smtClean="0"/>
              <a:t>마세요</a:t>
            </a:r>
            <a:r>
              <a:rPr lang="en-US" altLang="ko-KR" b="1" dirty="0" smtClean="0"/>
              <a:t>.</a:t>
            </a:r>
            <a:endParaRPr lang="ko-KR" altLang="en-US" b="1" dirty="0"/>
          </a:p>
          <a:p>
            <a:pPr>
              <a:lnSpc>
                <a:spcPct val="170000"/>
              </a:lnSpc>
            </a:pPr>
            <a:r>
              <a:rPr lang="ko-KR" altLang="en-US" b="1" dirty="0" smtClean="0"/>
              <a:t>취침 </a:t>
            </a:r>
            <a:r>
              <a:rPr lang="en-US" altLang="ko-KR" b="1" dirty="0" smtClean="0">
                <a:solidFill>
                  <a:srgbClr val="FF0000"/>
                </a:solidFill>
              </a:rPr>
              <a:t>3</a:t>
            </a:r>
            <a:r>
              <a:rPr lang="ko-KR" altLang="en-US" b="1" dirty="0" smtClean="0">
                <a:solidFill>
                  <a:srgbClr val="FF0000"/>
                </a:solidFill>
              </a:rPr>
              <a:t>시간 전</a:t>
            </a:r>
            <a:r>
              <a:rPr lang="ko-KR" altLang="en-US" b="1" dirty="0" smtClean="0"/>
              <a:t>에는 </a:t>
            </a:r>
            <a:r>
              <a:rPr lang="ko-KR" altLang="en-US" b="1" dirty="0"/>
              <a:t>음식물을 드시지 </a:t>
            </a:r>
            <a:r>
              <a:rPr lang="ko-KR" altLang="en-US" b="1" dirty="0" smtClean="0"/>
              <a:t>마세요</a:t>
            </a:r>
            <a:r>
              <a:rPr lang="en-US" altLang="ko-KR" b="1" dirty="0" smtClean="0"/>
              <a:t>.</a:t>
            </a:r>
            <a:endParaRPr lang="ko-KR" altLang="en-US" b="1" dirty="0"/>
          </a:p>
          <a:p>
            <a:pPr>
              <a:lnSpc>
                <a:spcPct val="170000"/>
              </a:lnSpc>
            </a:pPr>
            <a:r>
              <a:rPr lang="ko-KR" altLang="en-US" b="1" dirty="0" err="1"/>
              <a:t>취침시</a:t>
            </a:r>
            <a:r>
              <a:rPr lang="ko-KR" altLang="en-US" b="1" dirty="0"/>
              <a:t> 베개를 높여 </a:t>
            </a:r>
            <a:r>
              <a:rPr lang="ko-KR" altLang="en-US" b="1" dirty="0" smtClean="0"/>
              <a:t>주세요</a:t>
            </a:r>
            <a:r>
              <a:rPr lang="en-US" altLang="ko-KR" b="1" dirty="0" smtClean="0"/>
              <a:t>. - </a:t>
            </a:r>
            <a:r>
              <a:rPr lang="ko-KR" altLang="en-US" b="1" dirty="0" err="1" smtClean="0">
                <a:solidFill>
                  <a:srgbClr val="FF0000"/>
                </a:solidFill>
              </a:rPr>
              <a:t>좌측와위</a:t>
            </a:r>
            <a:endParaRPr lang="ko-KR" altLang="en-US" b="1" dirty="0">
              <a:solidFill>
                <a:srgbClr val="FF0000"/>
              </a:solidFill>
            </a:endParaRPr>
          </a:p>
          <a:p>
            <a:pPr>
              <a:lnSpc>
                <a:spcPct val="170000"/>
              </a:lnSpc>
            </a:pPr>
            <a:r>
              <a:rPr lang="ko-KR" altLang="en-US" b="1" dirty="0" err="1"/>
              <a:t>식도괄약근의</a:t>
            </a:r>
            <a:r>
              <a:rPr lang="ko-KR" altLang="en-US" b="1" dirty="0"/>
              <a:t> 힘을 약하게 하는 음식이나 음료를 </a:t>
            </a:r>
            <a:r>
              <a:rPr lang="ko-KR" altLang="en-US" b="1" dirty="0" smtClean="0"/>
              <a:t>삼가세요</a:t>
            </a:r>
            <a:r>
              <a:rPr lang="en-US" altLang="ko-KR" b="1" dirty="0" smtClean="0"/>
              <a:t>.</a:t>
            </a:r>
            <a:endParaRPr lang="ko-KR" altLang="en-US" b="1" dirty="0"/>
          </a:p>
          <a:p>
            <a:pPr lvl="1">
              <a:lnSpc>
                <a:spcPct val="170000"/>
              </a:lnSpc>
            </a:pPr>
            <a:r>
              <a:rPr lang="ko-KR" altLang="en-US" b="1" dirty="0" err="1"/>
              <a:t>초코렛</a:t>
            </a:r>
            <a:r>
              <a:rPr lang="en-US" altLang="ko-KR" b="1" dirty="0"/>
              <a:t>, </a:t>
            </a:r>
            <a:r>
              <a:rPr lang="ko-KR" altLang="en-US" b="1" dirty="0"/>
              <a:t>술</a:t>
            </a:r>
            <a:r>
              <a:rPr lang="en-US" altLang="ko-KR" b="1" dirty="0"/>
              <a:t>, </a:t>
            </a:r>
            <a:r>
              <a:rPr lang="ko-KR" altLang="en-US" b="1" dirty="0"/>
              <a:t>커피</a:t>
            </a:r>
            <a:r>
              <a:rPr lang="en-US" altLang="ko-KR" b="1" dirty="0"/>
              <a:t>, </a:t>
            </a:r>
            <a:r>
              <a:rPr lang="ko-KR" altLang="en-US" b="1" dirty="0"/>
              <a:t>탄산음료</a:t>
            </a:r>
            <a:r>
              <a:rPr lang="en-US" altLang="ko-KR" b="1" dirty="0"/>
              <a:t>, </a:t>
            </a:r>
            <a:r>
              <a:rPr lang="ko-KR" altLang="en-US" b="1" dirty="0" err="1" smtClean="0"/>
              <a:t>박하류</a:t>
            </a:r>
            <a:r>
              <a:rPr lang="ko-KR" altLang="en-US" b="1" dirty="0" smtClean="0"/>
              <a:t> </a:t>
            </a:r>
            <a:r>
              <a:rPr lang="ko-KR" altLang="en-US" b="1" dirty="0"/>
              <a:t>등 고지방식을 줄이고 과식을 </a:t>
            </a:r>
            <a:r>
              <a:rPr lang="ko-KR" altLang="en-US" b="1" dirty="0" smtClean="0"/>
              <a:t>피하세요</a:t>
            </a:r>
            <a:r>
              <a:rPr lang="en-US" altLang="ko-KR" b="1" dirty="0" smtClean="0"/>
              <a:t>.</a:t>
            </a:r>
            <a:endParaRPr lang="ko-KR" altLang="en-US" b="1" dirty="0"/>
          </a:p>
          <a:p>
            <a:pPr>
              <a:lnSpc>
                <a:spcPct val="170000"/>
              </a:lnSpc>
            </a:pPr>
            <a:r>
              <a:rPr lang="ko-KR" altLang="en-US" b="1" dirty="0"/>
              <a:t>담배는 금하시는 것이 </a:t>
            </a:r>
            <a:r>
              <a:rPr lang="ko-KR" altLang="en-US" b="1" dirty="0" smtClean="0"/>
              <a:t>좋습니다</a:t>
            </a:r>
            <a:r>
              <a:rPr lang="en-US" altLang="ko-KR" b="1" dirty="0" smtClean="0"/>
              <a:t>.</a:t>
            </a:r>
            <a:endParaRPr lang="ko-KR" altLang="en-US" b="1" dirty="0"/>
          </a:p>
          <a:p>
            <a:pPr lvl="1">
              <a:lnSpc>
                <a:spcPct val="170000"/>
              </a:lnSpc>
            </a:pPr>
            <a:r>
              <a:rPr lang="ko-KR" altLang="en-US" b="1" dirty="0"/>
              <a:t>흡연은 </a:t>
            </a:r>
            <a:r>
              <a:rPr lang="ko-KR" altLang="en-US" b="1" dirty="0" smtClean="0"/>
              <a:t>하부 </a:t>
            </a:r>
            <a:r>
              <a:rPr lang="ko-KR" altLang="en-US" b="1" dirty="0" err="1" smtClean="0"/>
              <a:t>식도괄약근의</a:t>
            </a:r>
            <a:r>
              <a:rPr lang="ko-KR" altLang="en-US" b="1" dirty="0" smtClean="0"/>
              <a:t> </a:t>
            </a:r>
            <a:r>
              <a:rPr lang="ko-KR" altLang="en-US" b="1" dirty="0"/>
              <a:t>운동을 </a:t>
            </a:r>
            <a:r>
              <a:rPr lang="ko-KR" altLang="en-US" b="1" dirty="0" smtClean="0"/>
              <a:t>방해합니다</a:t>
            </a:r>
            <a:r>
              <a:rPr lang="en-US" altLang="ko-KR" b="1" dirty="0" smtClean="0"/>
              <a:t>.</a:t>
            </a:r>
            <a:endParaRPr lang="ko-KR" altLang="en-US" b="1" dirty="0"/>
          </a:p>
          <a:p>
            <a:pPr>
              <a:lnSpc>
                <a:spcPct val="170000"/>
              </a:lnSpc>
            </a:pPr>
            <a:r>
              <a:rPr lang="ko-KR" altLang="en-US" b="1" dirty="0" smtClean="0"/>
              <a:t>몸을 조이는 </a:t>
            </a:r>
            <a:r>
              <a:rPr lang="ko-KR" altLang="en-US" b="1" dirty="0"/>
              <a:t>내의나 옷의 착용을 </a:t>
            </a:r>
            <a:r>
              <a:rPr lang="ko-KR" altLang="en-US" b="1" dirty="0" smtClean="0"/>
              <a:t>피하세요</a:t>
            </a:r>
            <a:r>
              <a:rPr lang="en-US" altLang="ko-KR" b="1" dirty="0" smtClean="0"/>
              <a:t>.</a:t>
            </a:r>
            <a:endParaRPr lang="ko-KR" altLang="en-US" b="1" dirty="0"/>
          </a:p>
          <a:p>
            <a:pPr>
              <a:lnSpc>
                <a:spcPct val="170000"/>
              </a:lnSpc>
            </a:pPr>
            <a:r>
              <a:rPr lang="ko-KR" altLang="en-US" b="1" dirty="0"/>
              <a:t>비만이신 경우</a:t>
            </a:r>
            <a:r>
              <a:rPr lang="en-US" altLang="ko-KR" b="1" dirty="0"/>
              <a:t>, </a:t>
            </a:r>
            <a:r>
              <a:rPr lang="ko-KR" altLang="en-US" b="1" dirty="0"/>
              <a:t>체중을 줄이는 것이 도움이 됩니다</a:t>
            </a:r>
            <a:r>
              <a:rPr lang="en-US" altLang="ko-KR" b="1" dirty="0"/>
              <a:t>.</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endParaRPr lang="ko-KR" altLang="en-US" dirty="0"/>
          </a:p>
        </p:txBody>
      </p:sp>
      <p:graphicFrame>
        <p:nvGraphicFramePr>
          <p:cNvPr id="6" name="내용 개체 틀 5"/>
          <p:cNvGraphicFramePr>
            <a:graphicFrameLocks noGrp="1"/>
          </p:cNvGraphicFramePr>
          <p:nvPr>
            <p:ph idx="1"/>
          </p:nvPr>
        </p:nvGraphicFramePr>
        <p:xfrm>
          <a:off x="251520" y="1124745"/>
          <a:ext cx="8712970" cy="5663789"/>
        </p:xfrm>
        <a:graphic>
          <a:graphicData uri="http://schemas.openxmlformats.org/drawingml/2006/table">
            <a:tbl>
              <a:tblPr firstRow="1" bandRow="1">
                <a:tableStyleId>{5C22544A-7EE6-4342-B048-85BDC9FD1C3A}</a:tableStyleId>
              </a:tblPr>
              <a:tblGrid>
                <a:gridCol w="1742594"/>
                <a:gridCol w="1742594"/>
                <a:gridCol w="1742594"/>
                <a:gridCol w="1742594"/>
                <a:gridCol w="1742594"/>
              </a:tblGrid>
              <a:tr h="702549">
                <a:tc>
                  <a:txBody>
                    <a:bodyPr/>
                    <a:lstStyle/>
                    <a:p>
                      <a:pPr algn="ctr" latinLnBrk="1"/>
                      <a:r>
                        <a:rPr lang="en-US" altLang="ko-KR" sz="1800" dirty="0" err="1" smtClean="0"/>
                        <a:t>Antisecretory</a:t>
                      </a:r>
                      <a:endParaRPr lang="en-US" altLang="ko-KR" sz="1800" dirty="0" smtClean="0"/>
                    </a:p>
                  </a:txBody>
                  <a:tcPr/>
                </a:tc>
                <a:tc>
                  <a:txBody>
                    <a:bodyPr/>
                    <a:lstStyle/>
                    <a:p>
                      <a:pPr algn="ctr" latinLnBrk="1"/>
                      <a:r>
                        <a:rPr lang="en-US" altLang="ko-KR" sz="2000" dirty="0" smtClean="0"/>
                        <a:t>Coating</a:t>
                      </a:r>
                      <a:r>
                        <a:rPr lang="en-US" altLang="ko-KR" sz="2000" baseline="0" dirty="0" smtClean="0"/>
                        <a:t> agent</a:t>
                      </a:r>
                      <a:endParaRPr lang="ko-KR" altLang="en-US" sz="2000" dirty="0"/>
                    </a:p>
                  </a:txBody>
                  <a:tcPr/>
                </a:tc>
                <a:tc>
                  <a:txBody>
                    <a:bodyPr/>
                    <a:lstStyle/>
                    <a:p>
                      <a:pPr algn="ctr" latinLnBrk="1"/>
                      <a:r>
                        <a:rPr lang="en-US" altLang="ko-KR" sz="2000" dirty="0" err="1" smtClean="0"/>
                        <a:t>Prokinetics</a:t>
                      </a:r>
                      <a:endParaRPr lang="en-US" altLang="ko-KR" sz="2000" dirty="0" smtClean="0"/>
                    </a:p>
                  </a:txBody>
                  <a:tcPr/>
                </a:tc>
                <a:tc>
                  <a:txBody>
                    <a:bodyPr/>
                    <a:lstStyle/>
                    <a:p>
                      <a:pPr algn="ctr" latinLnBrk="1"/>
                      <a:r>
                        <a:rPr lang="en-US" altLang="ko-KR" sz="2000" dirty="0" smtClean="0"/>
                        <a:t>Antacid</a:t>
                      </a:r>
                      <a:endParaRPr lang="ko-KR" altLang="en-US" sz="2000" dirty="0"/>
                    </a:p>
                  </a:txBody>
                  <a:tcPr/>
                </a:tc>
                <a:tc>
                  <a:txBody>
                    <a:bodyPr/>
                    <a:lstStyle/>
                    <a:p>
                      <a:pPr algn="ctr" latinLnBrk="1"/>
                      <a:r>
                        <a:rPr lang="en-US" altLang="ko-KR" dirty="0" err="1" smtClean="0"/>
                        <a:t>Antispamodic</a:t>
                      </a:r>
                      <a:endParaRPr lang="ko-KR" altLang="en-US" dirty="0"/>
                    </a:p>
                  </a:txBody>
                  <a:tcPr/>
                </a:tc>
              </a:tr>
              <a:tr h="407032">
                <a:tc>
                  <a:txBody>
                    <a:bodyPr/>
                    <a:lstStyle/>
                    <a:p>
                      <a:pPr algn="ctr" latinLnBrk="1"/>
                      <a:r>
                        <a:rPr lang="en-US" altLang="ko-KR" b="1" dirty="0" smtClean="0"/>
                        <a:t>PPI</a:t>
                      </a:r>
                      <a:endParaRPr lang="ko-KR" altLang="en-US" b="1" dirty="0"/>
                    </a:p>
                  </a:txBody>
                  <a:tcPr/>
                </a:tc>
                <a:tc>
                  <a:txBody>
                    <a:bodyPr/>
                    <a:lstStyle/>
                    <a:p>
                      <a:pPr latinLnBrk="1"/>
                      <a:endParaRPr lang="ko-KR" altLang="en-US"/>
                    </a:p>
                  </a:txBody>
                  <a:tcPr/>
                </a:tc>
                <a:tc>
                  <a:txBody>
                    <a:bodyPr/>
                    <a:lstStyle/>
                    <a:p>
                      <a:pPr latinLnBrk="1"/>
                      <a:endParaRPr lang="ko-KR" altLang="en-US" dirty="0"/>
                    </a:p>
                  </a:txBody>
                  <a:tcPr/>
                </a:tc>
                <a:tc>
                  <a:txBody>
                    <a:bodyPr/>
                    <a:lstStyle/>
                    <a:p>
                      <a:pPr latinLnBrk="1"/>
                      <a:endParaRPr lang="ko-KR" altLang="en-US" dirty="0"/>
                    </a:p>
                  </a:txBody>
                  <a:tcPr/>
                </a:tc>
                <a:tc>
                  <a:txBody>
                    <a:bodyPr/>
                    <a:lstStyle/>
                    <a:p>
                      <a:pPr latinLnBrk="1"/>
                      <a:endParaRPr lang="ko-KR" altLang="en-US"/>
                    </a:p>
                  </a:txBody>
                  <a:tcPr/>
                </a:tc>
              </a:tr>
              <a:tr h="1605826">
                <a:tc>
                  <a:txBody>
                    <a:bodyPr/>
                    <a:lstStyle/>
                    <a:p>
                      <a:pPr latinLnBrk="1"/>
                      <a:r>
                        <a:rPr lang="ko-KR" altLang="en-US" sz="1800" b="0" dirty="0" err="1" smtClean="0"/>
                        <a:t>파리에트</a:t>
                      </a:r>
                      <a:endParaRPr lang="en-US" altLang="ko-KR" sz="1800" b="0" dirty="0" smtClean="0"/>
                    </a:p>
                    <a:p>
                      <a:pPr latinLnBrk="1"/>
                      <a:r>
                        <a:rPr lang="ko-KR" altLang="en-US" sz="1800" b="0" dirty="0" err="1" smtClean="0"/>
                        <a:t>란스톤</a:t>
                      </a:r>
                      <a:endParaRPr lang="en-US" altLang="ko-KR" sz="1800" b="0" dirty="0" smtClean="0"/>
                    </a:p>
                    <a:p>
                      <a:pPr latinLnBrk="1"/>
                      <a:r>
                        <a:rPr lang="ko-KR" altLang="en-US" sz="1800" b="0" dirty="0" err="1" smtClean="0"/>
                        <a:t>판토록</a:t>
                      </a:r>
                      <a:endParaRPr lang="en-US" altLang="ko-KR" sz="1800" b="0" dirty="0" smtClean="0"/>
                    </a:p>
                    <a:p>
                      <a:pPr latinLnBrk="1"/>
                      <a:r>
                        <a:rPr lang="ko-KR" altLang="en-US" sz="1800" b="0" dirty="0" err="1" smtClean="0"/>
                        <a:t>판토라인</a:t>
                      </a:r>
                      <a:endParaRPr lang="en-US" altLang="ko-KR" sz="1800" b="0" dirty="0" smtClean="0"/>
                    </a:p>
                    <a:p>
                      <a:pPr latinLnBrk="1"/>
                      <a:r>
                        <a:rPr lang="ko-KR" altLang="en-US" sz="1800" b="0" dirty="0" err="1" smtClean="0"/>
                        <a:t>넥시움</a:t>
                      </a:r>
                      <a:endParaRPr lang="en-US" altLang="ko-KR" sz="1800" b="0" dirty="0" smtClean="0"/>
                    </a:p>
                    <a:p>
                      <a:pPr latinLnBrk="1"/>
                      <a:endParaRPr lang="ko-KR" altLang="en-US" dirty="0"/>
                    </a:p>
                  </a:txBody>
                  <a:tcPr/>
                </a:tc>
                <a:tc>
                  <a:txBody>
                    <a:bodyPr/>
                    <a:lstStyle/>
                    <a:p>
                      <a:pPr latinLnBrk="1"/>
                      <a:r>
                        <a:rPr lang="ko-KR" altLang="en-US" dirty="0" err="1" smtClean="0"/>
                        <a:t>가스트렉스</a:t>
                      </a:r>
                      <a:endParaRPr lang="en-US" altLang="ko-KR" dirty="0" smtClean="0"/>
                    </a:p>
                    <a:p>
                      <a:pPr latinLnBrk="1"/>
                      <a:r>
                        <a:rPr lang="ko-KR" altLang="en-US" dirty="0" err="1" smtClean="0"/>
                        <a:t>가스론엔</a:t>
                      </a:r>
                      <a:endParaRPr lang="en-US" altLang="ko-KR" dirty="0" smtClean="0"/>
                    </a:p>
                    <a:p>
                      <a:pPr latinLnBrk="1"/>
                      <a:r>
                        <a:rPr lang="ko-KR" altLang="en-US" dirty="0" err="1" smtClean="0"/>
                        <a:t>뮤코스타</a:t>
                      </a:r>
                      <a:endParaRPr lang="en-US" altLang="ko-KR" dirty="0" smtClean="0"/>
                    </a:p>
                    <a:p>
                      <a:pPr latinLnBrk="1"/>
                      <a:r>
                        <a:rPr lang="ko-KR" altLang="en-US" dirty="0" err="1" smtClean="0"/>
                        <a:t>스티렌</a:t>
                      </a:r>
                      <a:endParaRPr lang="en-US" altLang="ko-KR" dirty="0" smtClean="0"/>
                    </a:p>
                    <a:p>
                      <a:pPr latinLnBrk="1"/>
                      <a:r>
                        <a:rPr lang="ko-KR" altLang="en-US" dirty="0" err="1" smtClean="0"/>
                        <a:t>셀벡스</a:t>
                      </a:r>
                      <a:endParaRPr lang="en-US" altLang="ko-KR" dirty="0" smtClean="0"/>
                    </a:p>
                    <a:p>
                      <a:pPr latinLnBrk="1"/>
                      <a:r>
                        <a:rPr lang="ko-KR" altLang="en-US" dirty="0" err="1" smtClean="0"/>
                        <a:t>얼서민</a:t>
                      </a:r>
                      <a:endParaRPr lang="ko-KR" altLang="en-US" dirty="0"/>
                    </a:p>
                  </a:txBody>
                  <a:tcPr/>
                </a:tc>
                <a:tc>
                  <a:txBody>
                    <a:bodyPr/>
                    <a:lstStyle/>
                    <a:p>
                      <a:pPr latinLnBrk="1"/>
                      <a:r>
                        <a:rPr lang="ko-KR" altLang="en-US" dirty="0" err="1" smtClean="0"/>
                        <a:t>가나톤</a:t>
                      </a:r>
                      <a:endParaRPr lang="en-US" altLang="ko-KR" dirty="0" smtClean="0"/>
                    </a:p>
                    <a:p>
                      <a:pPr latinLnBrk="1"/>
                      <a:r>
                        <a:rPr lang="ko-KR" altLang="en-US" dirty="0" err="1" smtClean="0"/>
                        <a:t>가스모틴</a:t>
                      </a:r>
                      <a:endParaRPr lang="en-US" altLang="ko-KR" dirty="0" smtClean="0"/>
                    </a:p>
                    <a:p>
                      <a:pPr latinLnBrk="1"/>
                      <a:r>
                        <a:rPr lang="ko-KR" altLang="en-US" dirty="0" err="1" smtClean="0"/>
                        <a:t>모티리움엠</a:t>
                      </a:r>
                      <a:endParaRPr lang="en-US" altLang="ko-KR" dirty="0" smtClean="0"/>
                    </a:p>
                    <a:p>
                      <a:pPr latinLnBrk="1"/>
                      <a:r>
                        <a:rPr lang="ko-KR" altLang="en-US" dirty="0" err="1" smtClean="0"/>
                        <a:t>레보설피리드</a:t>
                      </a:r>
                      <a:endParaRPr lang="en-US" altLang="ko-KR" dirty="0" smtClean="0"/>
                    </a:p>
                    <a:p>
                      <a:pPr latinLnBrk="1"/>
                      <a:r>
                        <a:rPr lang="ko-KR" altLang="en-US" dirty="0" err="1" smtClean="0"/>
                        <a:t>맥페란</a:t>
                      </a:r>
                      <a:endParaRPr lang="ko-KR" altLang="en-US" dirty="0"/>
                    </a:p>
                  </a:txBody>
                  <a:tcPr/>
                </a:tc>
                <a:tc>
                  <a:txBody>
                    <a:bodyPr/>
                    <a:lstStyle/>
                    <a:p>
                      <a:pPr latinLnBrk="1"/>
                      <a:r>
                        <a:rPr lang="ko-KR" altLang="en-US" dirty="0" err="1" smtClean="0"/>
                        <a:t>듀란타</a:t>
                      </a:r>
                      <a:endParaRPr lang="en-US" altLang="ko-KR" dirty="0" smtClean="0"/>
                    </a:p>
                    <a:p>
                      <a:pPr latinLnBrk="1"/>
                      <a:r>
                        <a:rPr lang="ko-KR" altLang="en-US" dirty="0" err="1" smtClean="0"/>
                        <a:t>듀라겔</a:t>
                      </a:r>
                      <a:endParaRPr lang="en-US" altLang="ko-KR" dirty="0" smtClean="0"/>
                    </a:p>
                    <a:p>
                      <a:pPr latinLnBrk="1"/>
                      <a:r>
                        <a:rPr lang="ko-KR" altLang="en-US" dirty="0" err="1" smtClean="0"/>
                        <a:t>알마겔</a:t>
                      </a:r>
                      <a:endParaRPr lang="ko-KR" altLang="en-US" dirty="0"/>
                    </a:p>
                  </a:txBody>
                  <a:tcPr/>
                </a:tc>
                <a:tc>
                  <a:txBody>
                    <a:bodyPr/>
                    <a:lstStyle/>
                    <a:p>
                      <a:pPr latinLnBrk="1"/>
                      <a:r>
                        <a:rPr lang="ko-KR" altLang="en-US" dirty="0" err="1" smtClean="0"/>
                        <a:t>포리부틴</a:t>
                      </a:r>
                      <a:endParaRPr lang="en-US" altLang="ko-KR" dirty="0" smtClean="0"/>
                    </a:p>
                    <a:p>
                      <a:pPr latinLnBrk="1"/>
                      <a:r>
                        <a:rPr lang="ko-KR" altLang="en-US" dirty="0" err="1" smtClean="0"/>
                        <a:t>티로파</a:t>
                      </a:r>
                      <a:endParaRPr lang="en-US" altLang="ko-KR" dirty="0" smtClean="0"/>
                    </a:p>
                    <a:p>
                      <a:pPr latinLnBrk="1"/>
                      <a:r>
                        <a:rPr lang="ko-KR" altLang="en-US" dirty="0" err="1" smtClean="0"/>
                        <a:t>스파몬</a:t>
                      </a:r>
                      <a:endParaRPr lang="en-US" altLang="ko-KR" dirty="0" smtClean="0"/>
                    </a:p>
                    <a:p>
                      <a:pPr latinLnBrk="1"/>
                      <a:r>
                        <a:rPr lang="ko-KR" altLang="en-US" smtClean="0"/>
                        <a:t>알기론</a:t>
                      </a:r>
                      <a:endParaRPr lang="ko-KR" altLang="en-US" dirty="0"/>
                    </a:p>
                  </a:txBody>
                  <a:tcPr/>
                </a:tc>
              </a:tr>
              <a:tr h="407032">
                <a:tc>
                  <a:txBody>
                    <a:bodyPr/>
                    <a:lstStyle/>
                    <a:p>
                      <a:pPr algn="ctr" latinLnBrk="1"/>
                      <a:r>
                        <a:rPr lang="en-US" altLang="ko-KR" b="1" dirty="0" smtClean="0"/>
                        <a:t>Acid</a:t>
                      </a:r>
                      <a:r>
                        <a:rPr lang="en-US" altLang="ko-KR" b="1" baseline="0" dirty="0" smtClean="0"/>
                        <a:t> </a:t>
                      </a:r>
                      <a:r>
                        <a:rPr lang="en-US" altLang="ko-KR" b="1" dirty="0" smtClean="0"/>
                        <a:t>PI</a:t>
                      </a:r>
                      <a:endParaRPr lang="ko-KR" altLang="en-US" b="1" dirty="0"/>
                    </a:p>
                  </a:txBody>
                  <a:tcPr/>
                </a:tc>
                <a:tc>
                  <a:txBody>
                    <a:bodyPr/>
                    <a:lstStyle/>
                    <a:p>
                      <a:pPr latinLnBrk="1"/>
                      <a:endParaRPr lang="ko-KR" altLang="en-US" dirty="0"/>
                    </a:p>
                  </a:txBody>
                  <a:tcPr/>
                </a:tc>
                <a:tc>
                  <a:txBody>
                    <a:bodyPr/>
                    <a:lstStyle/>
                    <a:p>
                      <a:pPr latinLnBrk="1"/>
                      <a:endParaRPr lang="ko-KR" altLang="en-US"/>
                    </a:p>
                  </a:txBody>
                  <a:tcPr/>
                </a:tc>
                <a:tc>
                  <a:txBody>
                    <a:bodyPr/>
                    <a:lstStyle/>
                    <a:p>
                      <a:pPr latinLnBrk="1"/>
                      <a:endParaRPr lang="ko-KR" altLang="en-US"/>
                    </a:p>
                  </a:txBody>
                  <a:tcPr/>
                </a:tc>
                <a:tc>
                  <a:txBody>
                    <a:bodyPr/>
                    <a:lstStyle/>
                    <a:p>
                      <a:pPr latinLnBrk="1"/>
                      <a:endParaRPr lang="ko-KR" altLang="en-US"/>
                    </a:p>
                  </a:txBody>
                  <a:tcPr/>
                </a:tc>
              </a:tr>
              <a:tr h="407032">
                <a:tc>
                  <a:txBody>
                    <a:bodyPr/>
                    <a:lstStyle/>
                    <a:p>
                      <a:pPr latinLnBrk="1"/>
                      <a:r>
                        <a:rPr lang="ko-KR" altLang="en-US" dirty="0" err="1" smtClean="0"/>
                        <a:t>레바넥스</a:t>
                      </a:r>
                      <a:endParaRPr lang="ko-KR" altLang="en-US" dirty="0"/>
                    </a:p>
                  </a:txBody>
                  <a:tcPr/>
                </a:tc>
                <a:tc>
                  <a:txBody>
                    <a:bodyPr/>
                    <a:lstStyle/>
                    <a:p>
                      <a:pPr latinLnBrk="1"/>
                      <a:r>
                        <a:rPr lang="ko-KR" altLang="en-US" dirty="0" err="1" smtClean="0"/>
                        <a:t>라미나지액</a:t>
                      </a:r>
                      <a:endParaRPr lang="ko-KR" altLang="en-US" dirty="0"/>
                    </a:p>
                  </a:txBody>
                  <a:tcPr/>
                </a:tc>
                <a:tc>
                  <a:txBody>
                    <a:bodyPr/>
                    <a:lstStyle/>
                    <a:p>
                      <a:pPr latinLnBrk="1"/>
                      <a:endParaRPr lang="ko-KR" altLang="en-US"/>
                    </a:p>
                  </a:txBody>
                  <a:tcPr/>
                </a:tc>
                <a:tc>
                  <a:txBody>
                    <a:bodyPr/>
                    <a:lstStyle/>
                    <a:p>
                      <a:pPr latinLnBrk="1"/>
                      <a:endParaRPr lang="ko-KR" altLang="en-US"/>
                    </a:p>
                  </a:txBody>
                  <a:tcPr/>
                </a:tc>
                <a:tc>
                  <a:txBody>
                    <a:bodyPr/>
                    <a:lstStyle/>
                    <a:p>
                      <a:pPr latinLnBrk="1"/>
                      <a:endParaRPr lang="ko-KR" altLang="en-US"/>
                    </a:p>
                  </a:txBody>
                  <a:tcPr/>
                </a:tc>
              </a:tr>
              <a:tr h="407032">
                <a:tc>
                  <a:txBody>
                    <a:bodyPr/>
                    <a:lstStyle/>
                    <a:p>
                      <a:pPr algn="ctr" latinLnBrk="1"/>
                      <a:r>
                        <a:rPr lang="en-US" altLang="ko-KR" b="1" dirty="0" smtClean="0"/>
                        <a:t>H2</a:t>
                      </a:r>
                      <a:r>
                        <a:rPr lang="en-US" altLang="ko-KR" b="1" baseline="0" dirty="0" smtClean="0"/>
                        <a:t>RB</a:t>
                      </a:r>
                      <a:endParaRPr lang="ko-KR" altLang="en-US" b="1" dirty="0"/>
                    </a:p>
                  </a:txBody>
                  <a:tcPr/>
                </a:tc>
                <a:tc>
                  <a:txBody>
                    <a:bodyPr/>
                    <a:lstStyle/>
                    <a:p>
                      <a:pPr latinLnBrk="1"/>
                      <a:endParaRPr lang="ko-KR" altLang="en-US"/>
                    </a:p>
                  </a:txBody>
                  <a:tcPr/>
                </a:tc>
                <a:tc>
                  <a:txBody>
                    <a:bodyPr/>
                    <a:lstStyle/>
                    <a:p>
                      <a:pPr latinLnBrk="1"/>
                      <a:endParaRPr lang="ko-KR" altLang="en-US"/>
                    </a:p>
                  </a:txBody>
                  <a:tcPr/>
                </a:tc>
                <a:tc>
                  <a:txBody>
                    <a:bodyPr/>
                    <a:lstStyle/>
                    <a:p>
                      <a:pPr latinLnBrk="1"/>
                      <a:endParaRPr lang="ko-KR" altLang="en-US"/>
                    </a:p>
                  </a:txBody>
                  <a:tcPr/>
                </a:tc>
                <a:tc>
                  <a:txBody>
                    <a:bodyPr/>
                    <a:lstStyle/>
                    <a:p>
                      <a:pPr latinLnBrk="1"/>
                      <a:endParaRPr lang="ko-KR" altLang="en-US"/>
                    </a:p>
                  </a:txBody>
                  <a:tcPr/>
                </a:tc>
              </a:tr>
              <a:tr h="1003641">
                <a:tc>
                  <a:txBody>
                    <a:bodyPr/>
                    <a:lstStyle/>
                    <a:p>
                      <a:pPr latinLnBrk="1"/>
                      <a:r>
                        <a:rPr lang="ko-KR" altLang="en-US" dirty="0" err="1" smtClean="0"/>
                        <a:t>잔탁</a:t>
                      </a:r>
                      <a:endParaRPr lang="en-US" altLang="ko-KR" dirty="0" smtClean="0"/>
                    </a:p>
                    <a:p>
                      <a:pPr latinLnBrk="1"/>
                      <a:r>
                        <a:rPr lang="ko-KR" altLang="en-US" dirty="0" err="1" smtClean="0"/>
                        <a:t>가스터</a:t>
                      </a:r>
                      <a:endParaRPr lang="en-US" altLang="ko-KR" dirty="0" smtClean="0"/>
                    </a:p>
                    <a:p>
                      <a:pPr latinLnBrk="1"/>
                      <a:r>
                        <a:rPr lang="ko-KR" altLang="en-US" dirty="0" err="1" smtClean="0"/>
                        <a:t>스토가</a:t>
                      </a:r>
                      <a:endParaRPr lang="en-US" altLang="ko-KR" dirty="0" smtClean="0"/>
                    </a:p>
                    <a:p>
                      <a:pPr latinLnBrk="1"/>
                      <a:r>
                        <a:rPr lang="ko-KR" altLang="en-US" dirty="0" err="1" smtClean="0"/>
                        <a:t>알비스</a:t>
                      </a:r>
                      <a:endParaRPr lang="ko-KR" altLang="en-US" dirty="0"/>
                    </a:p>
                  </a:txBody>
                  <a:tcPr/>
                </a:tc>
                <a:tc>
                  <a:txBody>
                    <a:bodyPr/>
                    <a:lstStyle/>
                    <a:p>
                      <a:pPr latinLnBrk="1"/>
                      <a:endParaRPr lang="ko-KR" altLang="en-US"/>
                    </a:p>
                  </a:txBody>
                  <a:tcPr/>
                </a:tc>
                <a:tc>
                  <a:txBody>
                    <a:bodyPr/>
                    <a:lstStyle/>
                    <a:p>
                      <a:pPr latinLnBrk="1"/>
                      <a:endParaRPr lang="ko-KR" altLang="en-US"/>
                    </a:p>
                  </a:txBody>
                  <a:tcPr/>
                </a:tc>
                <a:tc>
                  <a:txBody>
                    <a:bodyPr/>
                    <a:lstStyle/>
                    <a:p>
                      <a:pPr latinLnBrk="1"/>
                      <a:endParaRPr lang="ko-KR" altLang="en-US"/>
                    </a:p>
                  </a:txBody>
                  <a:tcPr/>
                </a:tc>
                <a:tc>
                  <a:txBody>
                    <a:bodyPr/>
                    <a:lstStyle/>
                    <a:p>
                      <a:pPr latinLnBrk="1"/>
                      <a:endParaRPr lang="ko-KR" altLang="en-US"/>
                    </a:p>
                  </a:txBody>
                  <a:tcPr/>
                </a:tc>
              </a:tr>
              <a:tr h="407032">
                <a:tc>
                  <a:txBody>
                    <a:bodyPr/>
                    <a:lstStyle/>
                    <a:p>
                      <a:pPr latinLnBrk="1"/>
                      <a:endParaRPr lang="ko-KR" altLang="en-US" dirty="0"/>
                    </a:p>
                  </a:txBody>
                  <a:tcPr/>
                </a:tc>
                <a:tc>
                  <a:txBody>
                    <a:bodyPr/>
                    <a:lstStyle/>
                    <a:p>
                      <a:pPr latinLnBrk="1"/>
                      <a:endParaRPr lang="ko-KR" altLang="en-US" dirty="0"/>
                    </a:p>
                  </a:txBody>
                  <a:tcPr/>
                </a:tc>
                <a:tc>
                  <a:txBody>
                    <a:bodyPr/>
                    <a:lstStyle/>
                    <a:p>
                      <a:pPr latinLnBrk="1"/>
                      <a:endParaRPr lang="ko-KR" altLang="en-US" dirty="0"/>
                    </a:p>
                  </a:txBody>
                  <a:tcPr/>
                </a:tc>
                <a:tc>
                  <a:txBody>
                    <a:bodyPr/>
                    <a:lstStyle/>
                    <a:p>
                      <a:pPr latinLnBrk="1"/>
                      <a:endParaRPr lang="ko-KR" altLang="en-US" dirty="0"/>
                    </a:p>
                  </a:txBody>
                  <a:tcPr/>
                </a:tc>
                <a:tc>
                  <a:txBody>
                    <a:bodyPr/>
                    <a:lstStyle/>
                    <a:p>
                      <a:pPr latinLnBrk="1"/>
                      <a:endParaRPr lang="ko-KR" altLang="en-US" dirty="0"/>
                    </a:p>
                  </a:txBody>
                  <a:tcPr/>
                </a:tc>
              </a:tr>
            </a:tbl>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ko-KR" altLang="en-US" sz="3600" b="1" dirty="0" smtClean="0">
                <a:latin typeface="Arial" pitchFamily="34" charset="0"/>
              </a:rPr>
              <a:t>우리나라에서 만성기침의 원인</a:t>
            </a:r>
            <a:endParaRPr lang="ko-KR" altLang="en-US" sz="3600" dirty="0"/>
          </a:p>
        </p:txBody>
      </p:sp>
      <p:sp>
        <p:nvSpPr>
          <p:cNvPr id="5" name="Text Box 4"/>
          <p:cNvSpPr txBox="1">
            <a:spLocks noChangeArrowheads="1"/>
          </p:cNvSpPr>
          <p:nvPr/>
        </p:nvSpPr>
        <p:spPr bwMode="auto">
          <a:xfrm>
            <a:off x="6186736" y="6519446"/>
            <a:ext cx="2957264" cy="338554"/>
          </a:xfrm>
          <a:prstGeom prst="rect">
            <a:avLst/>
          </a:prstGeom>
          <a:noFill/>
          <a:ln w="9525">
            <a:noFill/>
            <a:miter lim="800000"/>
            <a:headEnd/>
            <a:tailEnd/>
          </a:ln>
          <a:effectLst/>
        </p:spPr>
        <p:txBody>
          <a:bodyPr wrap="square">
            <a:spAutoFit/>
          </a:bodyPr>
          <a:lstStyle/>
          <a:p>
            <a:pPr>
              <a:spcBef>
                <a:spcPct val="50000"/>
              </a:spcBef>
            </a:pPr>
            <a:r>
              <a:rPr lang="ko-KR" altLang="en-US" sz="1600" dirty="0">
                <a:latin typeface="Arial" pitchFamily="34" charset="0"/>
              </a:rPr>
              <a:t>천식 및 알레르기 학회지 </a:t>
            </a:r>
            <a:r>
              <a:rPr lang="en-US" altLang="ko-KR" sz="1600" dirty="0">
                <a:latin typeface="Arial" pitchFamily="34" charset="0"/>
              </a:rPr>
              <a:t>1998</a:t>
            </a:r>
          </a:p>
        </p:txBody>
      </p:sp>
      <p:sp>
        <p:nvSpPr>
          <p:cNvPr id="6" name="내용 개체 틀 5"/>
          <p:cNvSpPr>
            <a:spLocks noGrp="1"/>
          </p:cNvSpPr>
          <p:nvPr>
            <p:ph idx="1"/>
          </p:nvPr>
        </p:nvSpPr>
        <p:spPr/>
        <p:txBody>
          <a:bodyPr>
            <a:normAutofit fontScale="85000" lnSpcReduction="10000"/>
          </a:bodyPr>
          <a:lstStyle/>
          <a:p>
            <a:pPr>
              <a:lnSpc>
                <a:spcPct val="180000"/>
              </a:lnSpc>
            </a:pPr>
            <a:r>
              <a:rPr lang="en-US" altLang="ko-KR" sz="3000" b="1" dirty="0" smtClean="0">
                <a:solidFill>
                  <a:srgbClr val="FF0000"/>
                </a:solidFill>
                <a:latin typeface="Arial" pitchFamily="34" charset="0"/>
              </a:rPr>
              <a:t>UACS </a:t>
            </a:r>
            <a:r>
              <a:rPr lang="en-US" altLang="ko-KR" sz="3000" b="1" dirty="0" smtClean="0">
                <a:latin typeface="Arial" pitchFamily="34" charset="0"/>
              </a:rPr>
              <a:t>                                 39.3% </a:t>
            </a:r>
          </a:p>
          <a:p>
            <a:pPr>
              <a:lnSpc>
                <a:spcPct val="140000"/>
              </a:lnSpc>
            </a:pPr>
            <a:r>
              <a:rPr lang="en-US" altLang="ko-KR" sz="3000" b="1" dirty="0" smtClean="0">
                <a:solidFill>
                  <a:srgbClr val="FF0000"/>
                </a:solidFill>
                <a:latin typeface="Arial" pitchFamily="34" charset="0"/>
              </a:rPr>
              <a:t>Asthma</a:t>
            </a:r>
            <a:r>
              <a:rPr lang="en-US" altLang="ko-KR" sz="3000" b="1" dirty="0" smtClean="0">
                <a:latin typeface="Arial" pitchFamily="34" charset="0"/>
              </a:rPr>
              <a:t>                               32.2% </a:t>
            </a:r>
          </a:p>
          <a:p>
            <a:pPr>
              <a:lnSpc>
                <a:spcPct val="140000"/>
              </a:lnSpc>
            </a:pPr>
            <a:r>
              <a:rPr lang="en-US" altLang="ko-KR" sz="3000" b="1" dirty="0" smtClean="0">
                <a:solidFill>
                  <a:srgbClr val="FF0000"/>
                </a:solidFill>
                <a:latin typeface="Arial" pitchFamily="34" charset="0"/>
              </a:rPr>
              <a:t>GERD                       </a:t>
            </a:r>
            <a:r>
              <a:rPr lang="en-US" altLang="ko-KR" sz="3000" b="1" dirty="0" smtClean="0">
                <a:latin typeface="Arial" pitchFamily="34" charset="0"/>
              </a:rPr>
              <a:t>           14.1%</a:t>
            </a:r>
          </a:p>
          <a:p>
            <a:pPr>
              <a:lnSpc>
                <a:spcPct val="140000"/>
              </a:lnSpc>
            </a:pPr>
            <a:r>
              <a:rPr lang="en-US" altLang="ko-KR" sz="2400" b="1" dirty="0" smtClean="0">
                <a:latin typeface="Arial" pitchFamily="34" charset="0"/>
              </a:rPr>
              <a:t>Chronic bronchitis                            5.0%</a:t>
            </a:r>
          </a:p>
          <a:p>
            <a:pPr>
              <a:lnSpc>
                <a:spcPct val="140000"/>
              </a:lnSpc>
            </a:pPr>
            <a:r>
              <a:rPr lang="en-US" altLang="ko-KR" sz="2400" b="1" dirty="0" smtClean="0">
                <a:latin typeface="Arial" pitchFamily="34" charset="0"/>
              </a:rPr>
              <a:t>Others                                                 4.1%</a:t>
            </a:r>
          </a:p>
          <a:p>
            <a:pPr lvl="1">
              <a:lnSpc>
                <a:spcPct val="140000"/>
              </a:lnSpc>
              <a:buNone/>
            </a:pPr>
            <a:r>
              <a:rPr lang="en-US" altLang="ko-KR" sz="2000" b="1" dirty="0" smtClean="0">
                <a:latin typeface="Arial" pitchFamily="34" charset="0"/>
              </a:rPr>
              <a:t>Drug-induced</a:t>
            </a:r>
          </a:p>
          <a:p>
            <a:pPr lvl="1">
              <a:lnSpc>
                <a:spcPct val="140000"/>
              </a:lnSpc>
              <a:buNone/>
            </a:pPr>
            <a:r>
              <a:rPr lang="en-US" altLang="ko-KR" sz="2000" b="1" dirty="0" err="1" smtClean="0">
                <a:latin typeface="Arial" pitchFamily="34" charset="0"/>
              </a:rPr>
              <a:t>Bronchiolitis</a:t>
            </a:r>
            <a:endParaRPr lang="en-US" altLang="ko-KR" sz="2000" b="1" dirty="0" smtClean="0">
              <a:latin typeface="Arial" pitchFamily="34" charset="0"/>
            </a:endParaRPr>
          </a:p>
          <a:p>
            <a:pPr lvl="1">
              <a:lnSpc>
                <a:spcPct val="140000"/>
              </a:lnSpc>
              <a:buNone/>
            </a:pPr>
            <a:r>
              <a:rPr lang="en-US" altLang="ko-KR" sz="2000" b="1" dirty="0" err="1" smtClean="0">
                <a:latin typeface="Arial" pitchFamily="34" charset="0"/>
              </a:rPr>
              <a:t>Endobronchial</a:t>
            </a:r>
            <a:r>
              <a:rPr lang="en-US" altLang="ko-KR" sz="2000" b="1" dirty="0" smtClean="0">
                <a:latin typeface="Arial" pitchFamily="34" charset="0"/>
              </a:rPr>
              <a:t> tuberculosis</a:t>
            </a:r>
          </a:p>
          <a:p>
            <a:pPr lvl="1">
              <a:lnSpc>
                <a:spcPct val="140000"/>
              </a:lnSpc>
              <a:buNone/>
            </a:pPr>
            <a:r>
              <a:rPr lang="en-US" altLang="ko-KR" sz="2000" b="1" dirty="0" smtClean="0">
                <a:latin typeface="Arial" pitchFamily="34" charset="0"/>
              </a:rPr>
              <a:t>Lung cancer</a:t>
            </a:r>
            <a:r>
              <a:rPr lang="en-US" altLang="ko-KR" sz="2000" dirty="0" smtClean="0">
                <a:latin typeface="Arial" pitchFamily="34" charset="0"/>
              </a:rPr>
              <a:t> </a:t>
            </a:r>
            <a:endParaRPr lang="en-US" altLang="ko-KR" dirty="0" smtClean="0">
              <a:latin typeface="Arial" pitchFamily="34" charset="0"/>
            </a:endParaRPr>
          </a:p>
        </p:txBody>
      </p:sp>
      <p:sp>
        <p:nvSpPr>
          <p:cNvPr id="7" name="Text Box 8"/>
          <p:cNvSpPr txBox="1">
            <a:spLocks noChangeArrowheads="1"/>
          </p:cNvSpPr>
          <p:nvPr/>
        </p:nvSpPr>
        <p:spPr bwMode="auto">
          <a:xfrm>
            <a:off x="7380312" y="1340768"/>
            <a:ext cx="1080120" cy="289310"/>
          </a:xfrm>
          <a:prstGeom prst="rect">
            <a:avLst/>
          </a:prstGeom>
          <a:noFill/>
          <a:ln w="9525">
            <a:noFill/>
            <a:miter lim="800000"/>
            <a:headEnd/>
            <a:tailEnd/>
          </a:ln>
          <a:effectLst/>
        </p:spPr>
        <p:txBody>
          <a:bodyPr wrap="square">
            <a:spAutoFit/>
          </a:bodyPr>
          <a:lstStyle/>
          <a:p>
            <a:pPr>
              <a:lnSpc>
                <a:spcPct val="80000"/>
              </a:lnSpc>
              <a:spcBef>
                <a:spcPct val="50000"/>
              </a:spcBef>
            </a:pPr>
            <a:r>
              <a:rPr lang="en-US" altLang="ko-KR" sz="1600" dirty="0">
                <a:latin typeface="Arial" pitchFamily="34" charset="0"/>
              </a:rPr>
              <a:t>N=105</a:t>
            </a:r>
          </a:p>
        </p:txBody>
      </p:sp>
      <p:pic>
        <p:nvPicPr>
          <p:cNvPr id="8" name="Picture 7" descr="14_1"/>
          <p:cNvPicPr>
            <a:picLocks noChangeAspect="1" noChangeArrowheads="1"/>
          </p:cNvPicPr>
          <p:nvPr/>
        </p:nvPicPr>
        <p:blipFill>
          <a:blip r:embed="rId2" cstate="print"/>
          <a:srcRect/>
          <a:stretch>
            <a:fillRect/>
          </a:stretch>
        </p:blipFill>
        <p:spPr bwMode="auto">
          <a:xfrm>
            <a:off x="5796136" y="3645023"/>
            <a:ext cx="3347864" cy="2617927"/>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15714" name="Picture 2"/>
          <p:cNvPicPr>
            <a:picLocks noGrp="1" noChangeAspect="1" noChangeArrowheads="1"/>
          </p:cNvPicPr>
          <p:nvPr>
            <p:ph idx="1"/>
          </p:nvPr>
        </p:nvPicPr>
        <p:blipFill>
          <a:blip r:embed="rId2" cstate="print"/>
          <a:srcRect/>
          <a:stretch>
            <a:fillRect/>
          </a:stretch>
        </p:blipFill>
        <p:spPr bwMode="auto">
          <a:xfrm>
            <a:off x="551389" y="1556792"/>
            <a:ext cx="8079887" cy="412469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16738" name="Picture 2"/>
          <p:cNvPicPr>
            <a:picLocks noGrp="1" noChangeAspect="1" noChangeArrowheads="1"/>
          </p:cNvPicPr>
          <p:nvPr>
            <p:ph idx="1"/>
          </p:nvPr>
        </p:nvPicPr>
        <p:blipFill>
          <a:blip r:embed="rId2" cstate="print"/>
          <a:srcRect/>
          <a:stretch>
            <a:fillRect/>
          </a:stretch>
        </p:blipFill>
        <p:spPr bwMode="auto">
          <a:xfrm>
            <a:off x="467544" y="608586"/>
            <a:ext cx="8102307" cy="58554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17762" name="Picture 2"/>
          <p:cNvPicPr>
            <a:picLocks noGrp="1" noChangeAspect="1" noChangeArrowheads="1"/>
          </p:cNvPicPr>
          <p:nvPr>
            <p:ph idx="1"/>
          </p:nvPr>
        </p:nvPicPr>
        <p:blipFill>
          <a:blip r:embed="rId2" cstate="print"/>
          <a:srcRect/>
          <a:stretch>
            <a:fillRect/>
          </a:stretch>
        </p:blipFill>
        <p:spPr bwMode="auto">
          <a:xfrm>
            <a:off x="323528" y="3140968"/>
            <a:ext cx="8522982" cy="120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normAutofit fontScale="85000" lnSpcReduction="20000"/>
          </a:bodyPr>
          <a:lstStyle/>
          <a:p>
            <a:r>
              <a:rPr lang="en-US" altLang="ko-KR" b="1" dirty="0" smtClean="0"/>
              <a:t>If GERD </a:t>
            </a:r>
            <a:r>
              <a:rPr lang="en-US" altLang="ko-KR" b="1" dirty="0" err="1" smtClean="0"/>
              <a:t>Sx</a:t>
            </a:r>
            <a:endParaRPr lang="en-US" altLang="ko-KR" b="1" dirty="0" smtClean="0"/>
          </a:p>
          <a:p>
            <a:pPr lvl="1"/>
            <a:r>
              <a:rPr lang="en-US" altLang="ko-KR" dirty="0" smtClean="0"/>
              <a:t>full dose PPI </a:t>
            </a:r>
            <a:r>
              <a:rPr lang="en-US" altLang="ko-KR" dirty="0" err="1" smtClean="0"/>
              <a:t>qd</a:t>
            </a:r>
            <a:r>
              <a:rPr lang="en-US" altLang="ko-KR" dirty="0" smtClean="0"/>
              <a:t> + </a:t>
            </a:r>
            <a:r>
              <a:rPr lang="en-US" altLang="ko-KR" dirty="0" err="1" smtClean="0"/>
              <a:t>Prokinetics</a:t>
            </a:r>
            <a:r>
              <a:rPr lang="en-US" altLang="ko-KR" dirty="0" smtClean="0"/>
              <a:t> </a:t>
            </a:r>
            <a:r>
              <a:rPr lang="en-US" altLang="ko-KR" dirty="0" err="1" smtClean="0"/>
              <a:t>tid</a:t>
            </a:r>
            <a:endParaRPr lang="en-US" altLang="ko-KR" dirty="0" smtClean="0"/>
          </a:p>
          <a:p>
            <a:pPr lvl="1"/>
            <a:r>
              <a:rPr lang="ko-KR" altLang="en-US" dirty="0" err="1" smtClean="0"/>
              <a:t>불응시</a:t>
            </a:r>
            <a:endParaRPr lang="en-US" altLang="ko-KR" dirty="0" smtClean="0"/>
          </a:p>
          <a:p>
            <a:pPr lvl="2"/>
            <a:r>
              <a:rPr lang="en-US" altLang="ko-KR" dirty="0" smtClean="0"/>
              <a:t> PPI </a:t>
            </a:r>
            <a:r>
              <a:rPr lang="ko-KR" altLang="en-US" dirty="0" smtClean="0"/>
              <a:t>투여 시간 변경</a:t>
            </a:r>
            <a:endParaRPr lang="en-US" altLang="ko-KR" dirty="0" smtClean="0"/>
          </a:p>
          <a:p>
            <a:pPr lvl="2"/>
            <a:r>
              <a:rPr lang="en-US" altLang="ko-KR" dirty="0" smtClean="0"/>
              <a:t> </a:t>
            </a:r>
            <a:r>
              <a:rPr lang="ko-KR" altLang="en-US" dirty="0" smtClean="0"/>
              <a:t>다른 </a:t>
            </a:r>
            <a:r>
              <a:rPr lang="en-US" altLang="ko-KR" dirty="0" smtClean="0"/>
              <a:t>PPI</a:t>
            </a:r>
            <a:r>
              <a:rPr lang="ko-KR" altLang="en-US" dirty="0" smtClean="0"/>
              <a:t>로 혹은 다른 </a:t>
            </a:r>
            <a:r>
              <a:rPr lang="en-US" altLang="ko-KR" dirty="0" err="1" smtClean="0"/>
              <a:t>prokinetics</a:t>
            </a:r>
            <a:r>
              <a:rPr lang="ko-KR" altLang="en-US" dirty="0" smtClean="0"/>
              <a:t>로 교체 고려</a:t>
            </a:r>
            <a:endParaRPr lang="en-US" altLang="ko-KR" dirty="0" smtClean="0"/>
          </a:p>
          <a:p>
            <a:pPr lvl="2"/>
            <a:r>
              <a:rPr lang="en-US" altLang="ko-KR" dirty="0" smtClean="0"/>
              <a:t> add TCA half dose </a:t>
            </a:r>
            <a:r>
              <a:rPr lang="en-US" altLang="ko-KR" dirty="0" err="1" smtClean="0"/>
              <a:t>qd</a:t>
            </a:r>
            <a:r>
              <a:rPr lang="en-US" altLang="ko-KR" dirty="0" smtClean="0"/>
              <a:t> </a:t>
            </a:r>
            <a:r>
              <a:rPr lang="en-US" altLang="ko-KR" dirty="0" err="1" smtClean="0"/>
              <a:t>hs</a:t>
            </a:r>
            <a:endParaRPr lang="en-US" altLang="ko-KR" dirty="0" smtClean="0"/>
          </a:p>
          <a:p>
            <a:pPr lvl="2"/>
            <a:endParaRPr lang="en-US" altLang="ko-KR" dirty="0" smtClean="0"/>
          </a:p>
          <a:p>
            <a:r>
              <a:rPr lang="en-US" altLang="ko-KR" dirty="0" smtClean="0"/>
              <a:t>Charting : </a:t>
            </a:r>
            <a:r>
              <a:rPr lang="ko-KR" altLang="en-US" dirty="0" smtClean="0"/>
              <a:t>속이 쓰리다</a:t>
            </a:r>
            <a:endParaRPr lang="en-US" altLang="ko-KR" dirty="0" smtClean="0"/>
          </a:p>
          <a:p>
            <a:endParaRPr lang="en-US" altLang="ko-KR" dirty="0" smtClean="0"/>
          </a:p>
          <a:p>
            <a:r>
              <a:rPr lang="en-US" altLang="ko-KR" b="1" dirty="0" smtClean="0"/>
              <a:t>Code</a:t>
            </a:r>
          </a:p>
          <a:p>
            <a:pPr lvl="1"/>
            <a:r>
              <a:rPr lang="en-US" altLang="ko-KR" dirty="0" smtClean="0"/>
              <a:t>K219 : NERD</a:t>
            </a:r>
          </a:p>
          <a:p>
            <a:pPr lvl="1"/>
            <a:r>
              <a:rPr lang="en-US" altLang="ko-KR" dirty="0" smtClean="0"/>
              <a:t>K210 : GERD</a:t>
            </a:r>
            <a:endParaRPr lang="ko-KR" altLang="en-US" dirty="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a:xfrm>
            <a:off x="685800" y="2130425"/>
            <a:ext cx="5830416" cy="1470025"/>
          </a:xfrm>
        </p:spPr>
        <p:txBody>
          <a:bodyPr>
            <a:normAutofit/>
          </a:bodyPr>
          <a:lstStyle/>
          <a:p>
            <a:r>
              <a:rPr lang="en-US" altLang="ko-KR" sz="5400" b="1" dirty="0" smtClean="0">
                <a:latin typeface="휴먼엑스포" pitchFamily="18" charset="-127"/>
                <a:ea typeface="휴먼엑스포" pitchFamily="18" charset="-127"/>
              </a:rPr>
              <a:t>Constipation</a:t>
            </a:r>
            <a:endParaRPr lang="ko-KR" altLang="en-US" sz="5400" b="1" dirty="0">
              <a:latin typeface="휴먼엑스포" pitchFamily="18" charset="-127"/>
              <a:ea typeface="휴먼엑스포" pitchFamily="18" charset="-127"/>
            </a:endParaRPr>
          </a:p>
        </p:txBody>
      </p:sp>
      <p:sp>
        <p:nvSpPr>
          <p:cNvPr id="5" name="부제목 4"/>
          <p:cNvSpPr>
            <a:spLocks noGrp="1"/>
          </p:cNvSpPr>
          <p:nvPr>
            <p:ph type="subTitle" idx="1"/>
          </p:nvPr>
        </p:nvSpPr>
        <p:spPr/>
        <p:txBody>
          <a:bodyPr/>
          <a:lstStyle/>
          <a:p>
            <a:endParaRPr lang="ko-KR" altLang="en-US"/>
          </a:p>
        </p:txBody>
      </p:sp>
      <p:pic>
        <p:nvPicPr>
          <p:cNvPr id="122882" name="Picture 2"/>
          <p:cNvPicPr>
            <a:picLocks noChangeAspect="1" noChangeArrowheads="1"/>
          </p:cNvPicPr>
          <p:nvPr/>
        </p:nvPicPr>
        <p:blipFill>
          <a:blip r:embed="rId2" cstate="print"/>
          <a:srcRect/>
          <a:stretch>
            <a:fillRect/>
          </a:stretch>
        </p:blipFill>
        <p:spPr bwMode="auto">
          <a:xfrm>
            <a:off x="6156176" y="1844824"/>
            <a:ext cx="2038350" cy="2009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77500" lnSpcReduction="20000"/>
          </a:bodyPr>
          <a:lstStyle/>
          <a:p>
            <a:r>
              <a:rPr lang="ko-KR" altLang="en-US" b="1" dirty="0" smtClean="0"/>
              <a:t>유병률</a:t>
            </a:r>
            <a:r>
              <a:rPr lang="ko-KR" altLang="en-US" dirty="0" smtClean="0"/>
              <a:t> </a:t>
            </a:r>
            <a:r>
              <a:rPr lang="en-US" altLang="ko-KR" dirty="0" smtClean="0"/>
              <a:t>: 16.5%</a:t>
            </a:r>
          </a:p>
          <a:p>
            <a:endParaRPr lang="en-US" altLang="ko-KR" dirty="0" smtClean="0"/>
          </a:p>
          <a:p>
            <a:r>
              <a:rPr lang="ko-KR" altLang="en-US" b="1" dirty="0" smtClean="0"/>
              <a:t>정의</a:t>
            </a:r>
            <a:endParaRPr lang="en-US" altLang="ko-KR" b="1" dirty="0" smtClean="0"/>
          </a:p>
          <a:p>
            <a:pPr lvl="1">
              <a:lnSpc>
                <a:spcPct val="160000"/>
              </a:lnSpc>
            </a:pPr>
            <a:r>
              <a:rPr lang="ko-KR" altLang="en-US" b="1" dirty="0" smtClean="0"/>
              <a:t>의사</a:t>
            </a:r>
            <a:r>
              <a:rPr lang="ko-KR" altLang="en-US" dirty="0" smtClean="0"/>
              <a:t> </a:t>
            </a:r>
            <a:r>
              <a:rPr lang="en-US" altLang="ko-KR" dirty="0" smtClean="0"/>
              <a:t>: </a:t>
            </a:r>
            <a:r>
              <a:rPr lang="ko-KR" altLang="en-US" sz="2600" dirty="0" smtClean="0"/>
              <a:t>주로 횟수를 강조하여 배변이 </a:t>
            </a:r>
            <a:r>
              <a:rPr lang="en-US" altLang="ko-KR" sz="2600" dirty="0" smtClean="0"/>
              <a:t>3-4</a:t>
            </a:r>
            <a:r>
              <a:rPr lang="ko-KR" altLang="en-US" sz="2600" dirty="0" smtClean="0"/>
              <a:t>일에 한번 미만인 경우</a:t>
            </a:r>
            <a:endParaRPr lang="en-US" altLang="ko-KR" dirty="0" smtClean="0"/>
          </a:p>
          <a:p>
            <a:pPr lvl="1">
              <a:lnSpc>
                <a:spcPct val="160000"/>
              </a:lnSpc>
            </a:pPr>
            <a:endParaRPr lang="ko-KR" altLang="en-US" dirty="0" smtClean="0"/>
          </a:p>
          <a:p>
            <a:pPr lvl="1">
              <a:lnSpc>
                <a:spcPct val="160000"/>
              </a:lnSpc>
            </a:pPr>
            <a:r>
              <a:rPr lang="ko-KR" altLang="en-US" b="1" dirty="0" smtClean="0"/>
              <a:t>일반인</a:t>
            </a:r>
            <a:r>
              <a:rPr lang="ko-KR" altLang="en-US" dirty="0" smtClean="0"/>
              <a:t> </a:t>
            </a:r>
            <a:r>
              <a:rPr lang="en-US" altLang="ko-KR" dirty="0" smtClean="0"/>
              <a:t>: </a:t>
            </a:r>
            <a:r>
              <a:rPr lang="ko-KR" altLang="en-US" sz="2600" dirty="0" smtClean="0"/>
              <a:t>배변 시 과도하게 힘주는 경우로 생각하는 것이 </a:t>
            </a:r>
            <a:r>
              <a:rPr lang="en-US" altLang="ko-KR" sz="2600" dirty="0" smtClean="0"/>
              <a:t>52%, </a:t>
            </a:r>
            <a:r>
              <a:rPr lang="ko-KR" altLang="en-US" sz="2600" dirty="0" smtClean="0"/>
              <a:t>단단한 변 </a:t>
            </a:r>
            <a:r>
              <a:rPr lang="en-US" altLang="ko-KR" sz="2600" dirty="0" smtClean="0"/>
              <a:t>44%, </a:t>
            </a:r>
            <a:r>
              <a:rPr lang="ko-KR" altLang="en-US" sz="2600" dirty="0" smtClean="0"/>
              <a:t>배출장애 </a:t>
            </a:r>
            <a:r>
              <a:rPr lang="en-US" altLang="ko-KR" sz="2600" dirty="0" smtClean="0"/>
              <a:t>34%, </a:t>
            </a:r>
            <a:r>
              <a:rPr lang="ko-KR" altLang="en-US" sz="2600" dirty="0" smtClean="0"/>
              <a:t>배변의 횟수가 적은 경우 </a:t>
            </a:r>
            <a:r>
              <a:rPr lang="en-US" altLang="ko-KR" sz="2600" dirty="0" smtClean="0"/>
              <a:t>32%, </a:t>
            </a:r>
            <a:r>
              <a:rPr lang="ko-KR" altLang="en-US" sz="2600" dirty="0" smtClean="0"/>
              <a:t>불완전 배변 </a:t>
            </a:r>
            <a:r>
              <a:rPr lang="en-US" altLang="ko-KR" sz="2600" dirty="0" smtClean="0"/>
              <a:t>19%, </a:t>
            </a:r>
            <a:r>
              <a:rPr lang="ko-KR" altLang="en-US" sz="2600" dirty="0" smtClean="0"/>
              <a:t>그리고 화장실에 머무는 시간이 긴 경우 </a:t>
            </a:r>
            <a:r>
              <a:rPr lang="en-US" altLang="ko-KR" sz="2600" dirty="0" smtClean="0"/>
              <a:t>11% </a:t>
            </a:r>
            <a:r>
              <a:rPr lang="ko-KR" altLang="en-US" sz="2600" dirty="0" smtClean="0"/>
              <a:t>등</a:t>
            </a:r>
          </a:p>
          <a:p>
            <a:endParaRPr lang="ko-KR" altLang="en-US" dirty="0"/>
          </a:p>
        </p:txBody>
      </p:sp>
      <p:pic>
        <p:nvPicPr>
          <p:cNvPr id="143362" name="Picture 2"/>
          <p:cNvPicPr>
            <a:picLocks noChangeAspect="1" noChangeArrowheads="1"/>
          </p:cNvPicPr>
          <p:nvPr/>
        </p:nvPicPr>
        <p:blipFill>
          <a:blip r:embed="rId2" cstate="print"/>
          <a:srcRect/>
          <a:stretch>
            <a:fillRect/>
          </a:stretch>
        </p:blipFill>
        <p:spPr bwMode="auto">
          <a:xfrm>
            <a:off x="6791325" y="6638925"/>
            <a:ext cx="2352675" cy="219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70000" lnSpcReduction="20000"/>
          </a:bodyPr>
          <a:lstStyle/>
          <a:p>
            <a:pPr>
              <a:lnSpc>
                <a:spcPct val="160000"/>
              </a:lnSpc>
            </a:pPr>
            <a:r>
              <a:rPr lang="ko-KR" altLang="en-US" sz="3800" b="1" dirty="0" smtClean="0"/>
              <a:t>변비를 호소하는 환자는 </a:t>
            </a:r>
            <a:r>
              <a:rPr lang="en-US" altLang="ko-KR" sz="3800" b="1" dirty="0" smtClean="0"/>
              <a:t>1</a:t>
            </a:r>
            <a:r>
              <a:rPr lang="ko-KR" altLang="en-US" sz="3800" b="1" dirty="0" smtClean="0"/>
              <a:t>차 의료기관의 경우 </a:t>
            </a:r>
            <a:r>
              <a:rPr lang="en-US" altLang="ko-KR" sz="3800" b="1" dirty="0" smtClean="0"/>
              <a:t>7%, 3</a:t>
            </a:r>
            <a:r>
              <a:rPr lang="ko-KR" altLang="en-US" sz="3800" b="1" dirty="0" smtClean="0"/>
              <a:t>차 의료기관의 경우 </a:t>
            </a:r>
            <a:r>
              <a:rPr lang="en-US" altLang="ko-KR" sz="3800" b="1" dirty="0" smtClean="0"/>
              <a:t>4%</a:t>
            </a:r>
            <a:r>
              <a:rPr lang="ko-KR" altLang="en-US" sz="3800" b="1" dirty="0" smtClean="0"/>
              <a:t>를 차지하는 데 불과하다</a:t>
            </a:r>
            <a:r>
              <a:rPr lang="en-US" altLang="ko-KR" sz="3800" b="1" dirty="0" smtClean="0"/>
              <a:t>.</a:t>
            </a:r>
            <a:endParaRPr lang="ko-KR" altLang="en-US" sz="3800" b="1" dirty="0" smtClean="0"/>
          </a:p>
          <a:p>
            <a:pPr>
              <a:lnSpc>
                <a:spcPct val="160000"/>
              </a:lnSpc>
            </a:pPr>
            <a:endParaRPr lang="en-US" altLang="ko-KR" dirty="0" smtClean="0"/>
          </a:p>
          <a:p>
            <a:pPr lvl="1">
              <a:lnSpc>
                <a:spcPct val="160000"/>
              </a:lnSpc>
            </a:pPr>
            <a:r>
              <a:rPr lang="ko-KR" altLang="en-US" b="1" dirty="0" smtClean="0"/>
              <a:t>변비환자들이 의료기관을 찾지 않는 이유는 </a:t>
            </a:r>
            <a:r>
              <a:rPr lang="ko-KR" altLang="en-US" b="1" dirty="0" smtClean="0">
                <a:solidFill>
                  <a:srgbClr val="FF0000"/>
                </a:solidFill>
              </a:rPr>
              <a:t>경미한 증상</a:t>
            </a:r>
            <a:r>
              <a:rPr lang="ko-KR" altLang="en-US" b="1" dirty="0" smtClean="0"/>
              <a:t>이 많고</a:t>
            </a:r>
            <a:r>
              <a:rPr lang="en-US" altLang="ko-KR" b="1" dirty="0" smtClean="0"/>
              <a:t>, </a:t>
            </a:r>
            <a:r>
              <a:rPr lang="ko-KR" altLang="en-US" b="1" dirty="0" smtClean="0"/>
              <a:t>식품이나 차와 같은 </a:t>
            </a:r>
            <a:r>
              <a:rPr lang="ko-KR" altLang="en-US" b="1" dirty="0" smtClean="0">
                <a:solidFill>
                  <a:srgbClr val="FF0000"/>
                </a:solidFill>
              </a:rPr>
              <a:t>민간요법</a:t>
            </a:r>
            <a:r>
              <a:rPr lang="ko-KR" altLang="en-US" b="1" dirty="0" smtClean="0"/>
              <a:t>에도 완화될 수 있기 때문이다</a:t>
            </a:r>
            <a:r>
              <a:rPr lang="en-US" altLang="ko-KR" b="1" dirty="0" smtClean="0"/>
              <a:t>. </a:t>
            </a:r>
          </a:p>
          <a:p>
            <a:pPr lvl="1">
              <a:lnSpc>
                <a:spcPct val="160000"/>
              </a:lnSpc>
            </a:pPr>
            <a:endParaRPr lang="en-US" altLang="ko-KR" b="1" dirty="0" smtClean="0"/>
          </a:p>
          <a:p>
            <a:pPr lvl="1">
              <a:lnSpc>
                <a:spcPct val="160000"/>
              </a:lnSpc>
            </a:pPr>
            <a:r>
              <a:rPr lang="ko-KR" altLang="en-US" b="1" dirty="0" smtClean="0"/>
              <a:t>최근 들어 </a:t>
            </a:r>
            <a:r>
              <a:rPr lang="ko-KR" altLang="en-US" b="1" dirty="0" smtClean="0">
                <a:solidFill>
                  <a:srgbClr val="0070C0"/>
                </a:solidFill>
              </a:rPr>
              <a:t>대장암</a:t>
            </a:r>
            <a:r>
              <a:rPr lang="ko-KR" altLang="en-US" b="1" dirty="0" smtClean="0"/>
              <a:t>이 증가함에 따라 변비에 대한 일반인의 관심도 증가하고 있고</a:t>
            </a:r>
            <a:r>
              <a:rPr lang="en-US" altLang="ko-KR" b="1" dirty="0" smtClean="0"/>
              <a:t>, </a:t>
            </a:r>
            <a:r>
              <a:rPr lang="ko-KR" altLang="en-US" b="1" dirty="0" smtClean="0"/>
              <a:t>의료기관을 찾는 변비 환자가 늘어나고 있다</a:t>
            </a:r>
            <a:r>
              <a:rPr lang="en-US" altLang="ko-KR" b="1" dirty="0" smtClean="0"/>
              <a:t>.</a:t>
            </a:r>
            <a:endParaRPr lang="ko-KR" altLang="en-US" b="1" dirty="0" smtClean="0"/>
          </a:p>
          <a:p>
            <a:endParaRPr lang="ko-KR" altLang="en-US" b="1"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fontScale="92500"/>
          </a:bodyPr>
          <a:lstStyle/>
          <a:p>
            <a:pPr>
              <a:lnSpc>
                <a:spcPct val="150000"/>
              </a:lnSpc>
            </a:pPr>
            <a:r>
              <a:rPr lang="ko-KR" altLang="en-US" b="1" dirty="0" smtClean="0"/>
              <a:t>미국의 경우 변비 치료를 위해 연간 </a:t>
            </a:r>
            <a:r>
              <a:rPr lang="en-US" altLang="ko-KR" b="1" dirty="0" smtClean="0"/>
              <a:t>8</a:t>
            </a:r>
            <a:r>
              <a:rPr lang="ko-KR" altLang="en-US" b="1" dirty="0" smtClean="0"/>
              <a:t>억 달러</a:t>
            </a:r>
            <a:r>
              <a:rPr lang="en-US" altLang="ko-KR" b="1" dirty="0" smtClean="0"/>
              <a:t>.</a:t>
            </a:r>
          </a:p>
          <a:p>
            <a:pPr>
              <a:lnSpc>
                <a:spcPct val="150000"/>
              </a:lnSpc>
            </a:pPr>
            <a:endParaRPr lang="en-US" altLang="ko-KR" b="1" dirty="0" smtClean="0"/>
          </a:p>
          <a:p>
            <a:pPr>
              <a:lnSpc>
                <a:spcPct val="150000"/>
              </a:lnSpc>
            </a:pPr>
            <a:r>
              <a:rPr lang="ko-KR" altLang="en-US" b="1" dirty="0" smtClean="0"/>
              <a:t>변비 치료의 목적은 배변 횟수를 줄이고</a:t>
            </a:r>
            <a:r>
              <a:rPr lang="en-US" altLang="ko-KR" b="1" dirty="0" smtClean="0"/>
              <a:t>, </a:t>
            </a:r>
            <a:r>
              <a:rPr lang="ko-KR" altLang="en-US" b="1" dirty="0" smtClean="0"/>
              <a:t>변비에 따른 제반 수반 증상인 힘주기</a:t>
            </a:r>
            <a:r>
              <a:rPr lang="en-US" altLang="ko-KR" b="1" dirty="0" smtClean="0"/>
              <a:t>, </a:t>
            </a:r>
            <a:r>
              <a:rPr lang="ko-KR" altLang="en-US" b="1" dirty="0" smtClean="0"/>
              <a:t>고창</a:t>
            </a:r>
            <a:r>
              <a:rPr lang="en-US" altLang="ko-KR" b="1" dirty="0" smtClean="0"/>
              <a:t>, </a:t>
            </a:r>
            <a:r>
              <a:rPr lang="ko-KR" altLang="en-US" b="1" dirty="0" smtClean="0"/>
              <a:t>단단한 변</a:t>
            </a:r>
            <a:r>
              <a:rPr lang="en-US" altLang="ko-KR" b="1" dirty="0" smtClean="0"/>
              <a:t>, </a:t>
            </a:r>
            <a:r>
              <a:rPr lang="ko-KR" altLang="en-US" b="1" dirty="0" err="1" smtClean="0"/>
              <a:t>잔변감</a:t>
            </a:r>
            <a:r>
              <a:rPr lang="ko-KR" altLang="en-US" b="1" dirty="0" smtClean="0"/>
              <a:t> 혹은 복통</a:t>
            </a:r>
            <a:r>
              <a:rPr lang="en-US" altLang="ko-KR" b="1" dirty="0" smtClean="0"/>
              <a:t>, </a:t>
            </a:r>
            <a:r>
              <a:rPr lang="ko-KR" altLang="en-US" b="1" dirty="0" smtClean="0"/>
              <a:t>복부 </a:t>
            </a:r>
            <a:r>
              <a:rPr lang="ko-KR" altLang="en-US" b="1" dirty="0" err="1" smtClean="0"/>
              <a:t>불편감을</a:t>
            </a:r>
            <a:r>
              <a:rPr lang="ko-KR" altLang="en-US" b="1" dirty="0" smtClean="0"/>
              <a:t> 해소 하는 것</a:t>
            </a:r>
            <a:endParaRPr lang="ko-KR" altLang="en-US" b="1"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922114"/>
          </a:xfrm>
        </p:spPr>
        <p:txBody>
          <a:bodyPr>
            <a:noAutofit/>
          </a:bodyPr>
          <a:lstStyle/>
          <a:p>
            <a:r>
              <a:rPr lang="en-US" altLang="ko-KR" sz="2800" b="1" dirty="0" smtClean="0">
                <a:latin typeface="휴먼엑스포" pitchFamily="18" charset="-127"/>
                <a:ea typeface="휴먼엑스포" pitchFamily="18" charset="-127"/>
              </a:rPr>
              <a:t>Functional Constipation : ROME III Diagnostic Criter</a:t>
            </a:r>
            <a:r>
              <a:rPr lang="en-US" altLang="ko-KR" sz="2800" b="1" dirty="0" smtClean="0"/>
              <a:t>ia</a:t>
            </a:r>
            <a:endParaRPr lang="ko-KR" altLang="en-US" sz="2800" b="1" dirty="0"/>
          </a:p>
        </p:txBody>
      </p:sp>
      <p:sp>
        <p:nvSpPr>
          <p:cNvPr id="5" name="내용 개체 틀 4"/>
          <p:cNvSpPr>
            <a:spLocks noGrp="1"/>
          </p:cNvSpPr>
          <p:nvPr>
            <p:ph idx="1"/>
          </p:nvPr>
        </p:nvSpPr>
        <p:spPr>
          <a:xfrm>
            <a:off x="457200" y="1628800"/>
            <a:ext cx="8229600" cy="5229200"/>
          </a:xfrm>
        </p:spPr>
        <p:txBody>
          <a:bodyPr>
            <a:normAutofit fontScale="77500" lnSpcReduction="20000"/>
          </a:bodyPr>
          <a:lstStyle/>
          <a:p>
            <a:pPr lvl="1"/>
            <a:r>
              <a:rPr lang="en-US" altLang="ko-KR" dirty="0" smtClean="0"/>
              <a:t>1. Must include </a:t>
            </a:r>
            <a:r>
              <a:rPr lang="en-US" altLang="ko-KR" b="1" dirty="0" smtClean="0">
                <a:solidFill>
                  <a:srgbClr val="FF0000"/>
                </a:solidFill>
              </a:rPr>
              <a:t>2 or more </a:t>
            </a:r>
            <a:r>
              <a:rPr lang="en-US" altLang="ko-KR" dirty="0" smtClean="0"/>
              <a:t>of the following</a:t>
            </a:r>
          </a:p>
          <a:p>
            <a:pPr lvl="2"/>
            <a:r>
              <a:rPr lang="en-US" altLang="ko-KR" dirty="0" smtClean="0"/>
              <a:t>a. </a:t>
            </a:r>
            <a:r>
              <a:rPr lang="en-US" altLang="ko-KR" b="1" dirty="0" smtClean="0">
                <a:solidFill>
                  <a:srgbClr val="0070C0"/>
                </a:solidFill>
              </a:rPr>
              <a:t>Straining</a:t>
            </a:r>
            <a:r>
              <a:rPr lang="en-US" altLang="ko-KR" dirty="0" smtClean="0"/>
              <a:t> during at least 25% of defecations</a:t>
            </a:r>
          </a:p>
          <a:p>
            <a:pPr lvl="2"/>
            <a:r>
              <a:rPr lang="en-US" altLang="ko-KR" dirty="0" smtClean="0"/>
              <a:t>b. Lumpy or </a:t>
            </a:r>
            <a:r>
              <a:rPr lang="en-US" altLang="ko-KR" b="1" dirty="0" smtClean="0">
                <a:solidFill>
                  <a:srgbClr val="0070C0"/>
                </a:solidFill>
              </a:rPr>
              <a:t>hard</a:t>
            </a:r>
            <a:r>
              <a:rPr lang="en-US" altLang="ko-KR" dirty="0" smtClean="0"/>
              <a:t> stools in at least 25% of defecations</a:t>
            </a:r>
          </a:p>
          <a:p>
            <a:pPr lvl="2"/>
            <a:r>
              <a:rPr lang="en-US" altLang="ko-KR" dirty="0" smtClean="0"/>
              <a:t>c. Sensation of </a:t>
            </a:r>
            <a:r>
              <a:rPr lang="en-US" altLang="ko-KR" b="1" dirty="0" smtClean="0">
                <a:solidFill>
                  <a:srgbClr val="0070C0"/>
                </a:solidFill>
              </a:rPr>
              <a:t>incomplete evacuation </a:t>
            </a:r>
            <a:r>
              <a:rPr lang="en-US" altLang="ko-KR" dirty="0" smtClean="0"/>
              <a:t>for at least 25% of defecations</a:t>
            </a:r>
          </a:p>
          <a:p>
            <a:pPr lvl="2"/>
            <a:r>
              <a:rPr lang="en-US" altLang="ko-KR" dirty="0" smtClean="0"/>
              <a:t>d. Sensation of </a:t>
            </a:r>
            <a:r>
              <a:rPr lang="en-US" altLang="ko-KR" dirty="0" err="1" smtClean="0"/>
              <a:t>anorectal</a:t>
            </a:r>
            <a:r>
              <a:rPr lang="en-US" altLang="ko-KR" dirty="0" smtClean="0"/>
              <a:t> </a:t>
            </a:r>
            <a:r>
              <a:rPr lang="en-US" altLang="ko-KR" b="1" dirty="0" smtClean="0">
                <a:solidFill>
                  <a:srgbClr val="0070C0"/>
                </a:solidFill>
              </a:rPr>
              <a:t>obstruction/blockage</a:t>
            </a:r>
            <a:r>
              <a:rPr lang="en-US" altLang="ko-KR" dirty="0" smtClean="0"/>
              <a:t> for at least 25% of </a:t>
            </a:r>
            <a:r>
              <a:rPr lang="en-US" altLang="ko-KR" dirty="0" err="1" smtClean="0"/>
              <a:t>defecvations</a:t>
            </a:r>
            <a:endParaRPr lang="en-US" altLang="ko-KR" dirty="0" smtClean="0"/>
          </a:p>
          <a:p>
            <a:pPr lvl="2"/>
            <a:r>
              <a:rPr lang="en-US" altLang="ko-KR" dirty="0" smtClean="0"/>
              <a:t>e. </a:t>
            </a:r>
            <a:r>
              <a:rPr lang="en-US" altLang="ko-KR" b="1" dirty="0" smtClean="0">
                <a:solidFill>
                  <a:srgbClr val="0070C0"/>
                </a:solidFill>
              </a:rPr>
              <a:t>Manual maneuvers </a:t>
            </a:r>
            <a:r>
              <a:rPr lang="en-US" altLang="ko-KR" dirty="0" smtClean="0"/>
              <a:t>to facilitate at least 25% of defecations (</a:t>
            </a:r>
            <a:r>
              <a:rPr lang="en-US" altLang="ko-KR" dirty="0" err="1" smtClean="0"/>
              <a:t>eg</a:t>
            </a:r>
            <a:r>
              <a:rPr lang="en-US" altLang="ko-KR" dirty="0" smtClean="0"/>
              <a:t>, digital evacuation, support of the pelvic floor)</a:t>
            </a:r>
          </a:p>
          <a:p>
            <a:pPr lvl="2"/>
            <a:r>
              <a:rPr lang="en-US" altLang="ko-KR" dirty="0" smtClean="0"/>
              <a:t>f. </a:t>
            </a:r>
            <a:r>
              <a:rPr lang="en-US" altLang="ko-KR" b="1" dirty="0" smtClean="0">
                <a:solidFill>
                  <a:srgbClr val="0070C0"/>
                </a:solidFill>
              </a:rPr>
              <a:t>Fewer than 3 </a:t>
            </a:r>
            <a:r>
              <a:rPr lang="en-US" altLang="ko-KR" dirty="0" smtClean="0"/>
              <a:t>defecations per weeks</a:t>
            </a:r>
          </a:p>
          <a:p>
            <a:pPr lvl="1"/>
            <a:r>
              <a:rPr lang="en-US" altLang="ko-KR" dirty="0" smtClean="0"/>
              <a:t>2. Loose stools or </a:t>
            </a:r>
            <a:r>
              <a:rPr lang="en-US" altLang="ko-KR" b="1" dirty="0" smtClean="0">
                <a:solidFill>
                  <a:srgbClr val="FF0000"/>
                </a:solidFill>
              </a:rPr>
              <a:t>rarely present without the use of laxatives</a:t>
            </a:r>
          </a:p>
          <a:p>
            <a:pPr lvl="1"/>
            <a:r>
              <a:rPr lang="en-US" altLang="ko-KR" dirty="0" smtClean="0"/>
              <a:t>3. There are </a:t>
            </a:r>
            <a:r>
              <a:rPr lang="en-US" altLang="ko-KR" b="1" dirty="0" smtClean="0">
                <a:solidFill>
                  <a:srgbClr val="FF0000"/>
                </a:solidFill>
              </a:rPr>
              <a:t>insufficient</a:t>
            </a:r>
            <a:r>
              <a:rPr lang="en-US" altLang="ko-KR" dirty="0" smtClean="0"/>
              <a:t> criteria for </a:t>
            </a:r>
            <a:r>
              <a:rPr lang="en-US" altLang="ko-KR" b="1" dirty="0" smtClean="0">
                <a:solidFill>
                  <a:srgbClr val="FF0000"/>
                </a:solidFill>
              </a:rPr>
              <a:t>IBS</a:t>
            </a:r>
          </a:p>
          <a:p>
            <a:pPr lvl="1"/>
            <a:endParaRPr lang="en-US" altLang="ko-KR" dirty="0" smtClean="0"/>
          </a:p>
          <a:p>
            <a:r>
              <a:rPr lang="en-US" altLang="ko-KR" b="1" dirty="0" smtClean="0"/>
              <a:t>Criteria fulfilled for the </a:t>
            </a:r>
            <a:r>
              <a:rPr lang="en-US" altLang="ko-KR" b="1" dirty="0" smtClean="0">
                <a:solidFill>
                  <a:srgbClr val="FF0000"/>
                </a:solidFill>
              </a:rPr>
              <a:t>last 3 months </a:t>
            </a:r>
            <a:r>
              <a:rPr lang="en-US" altLang="ko-KR" b="1" dirty="0" smtClean="0"/>
              <a:t>with symptom onset at least 6 months prior to diagnosis.</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b="1" dirty="0" smtClean="0">
                <a:latin typeface="휴먼엑스포" pitchFamily="18" charset="-127"/>
                <a:ea typeface="휴먼엑스포" pitchFamily="18" charset="-127"/>
              </a:rPr>
              <a:t>Classification</a:t>
            </a:r>
            <a:endParaRPr lang="ko-KR" altLang="en-US" b="1" dirty="0">
              <a:latin typeface="휴먼엑스포" pitchFamily="18" charset="-127"/>
              <a:ea typeface="휴먼엑스포" pitchFamily="18" charset="-127"/>
            </a:endParaRPr>
          </a:p>
        </p:txBody>
      </p:sp>
      <p:sp>
        <p:nvSpPr>
          <p:cNvPr id="3" name="내용 개체 틀 2"/>
          <p:cNvSpPr>
            <a:spLocks noGrp="1"/>
          </p:cNvSpPr>
          <p:nvPr>
            <p:ph idx="1"/>
          </p:nvPr>
        </p:nvSpPr>
        <p:spPr>
          <a:xfrm>
            <a:off x="457200" y="1600200"/>
            <a:ext cx="8229600" cy="4925144"/>
          </a:xfrm>
        </p:spPr>
        <p:txBody>
          <a:bodyPr>
            <a:normAutofit fontScale="55000" lnSpcReduction="20000"/>
          </a:bodyPr>
          <a:lstStyle/>
          <a:p>
            <a:r>
              <a:rPr lang="en-US" altLang="ko-KR" b="1" dirty="0" smtClean="0"/>
              <a:t>1. Constipation due to </a:t>
            </a:r>
            <a:r>
              <a:rPr lang="en-US" altLang="ko-KR" b="1" dirty="0" smtClean="0">
                <a:solidFill>
                  <a:srgbClr val="FF0000"/>
                </a:solidFill>
              </a:rPr>
              <a:t>low intake</a:t>
            </a:r>
          </a:p>
          <a:p>
            <a:endParaRPr lang="en-US" altLang="ko-KR" b="1" dirty="0" smtClean="0"/>
          </a:p>
          <a:p>
            <a:r>
              <a:rPr lang="en-US" altLang="ko-KR" b="1" dirty="0" smtClean="0"/>
              <a:t>2. </a:t>
            </a:r>
            <a:r>
              <a:rPr lang="en-US" altLang="ko-KR" b="1" dirty="0" smtClean="0">
                <a:solidFill>
                  <a:srgbClr val="FF0000"/>
                </a:solidFill>
              </a:rPr>
              <a:t>IBS</a:t>
            </a:r>
            <a:r>
              <a:rPr lang="en-US" altLang="ko-KR" b="1" dirty="0" smtClean="0"/>
              <a:t> (irritable bowel syndrome) with constipation: pain, bloating, and incomplete defecation predominate</a:t>
            </a:r>
          </a:p>
          <a:p>
            <a:endParaRPr lang="en-US" altLang="ko-KR" b="1" dirty="0" smtClean="0"/>
          </a:p>
          <a:p>
            <a:r>
              <a:rPr lang="en-US" altLang="ko-KR" b="1" dirty="0" smtClean="0"/>
              <a:t>3. STC (</a:t>
            </a:r>
            <a:r>
              <a:rPr lang="en-US" altLang="ko-KR" b="1" dirty="0" smtClean="0">
                <a:solidFill>
                  <a:srgbClr val="FF0000"/>
                </a:solidFill>
              </a:rPr>
              <a:t>slow transit constipation</a:t>
            </a:r>
            <a:r>
              <a:rPr lang="en-US" altLang="ko-KR" b="1" dirty="0" smtClean="0"/>
              <a:t>) : pelvic floor function appears to be normal, and there is evidence of slow transit</a:t>
            </a:r>
          </a:p>
          <a:p>
            <a:endParaRPr lang="en-US" altLang="ko-KR" b="1" dirty="0" smtClean="0"/>
          </a:p>
          <a:p>
            <a:r>
              <a:rPr lang="en-US" altLang="ko-KR" b="1" dirty="0" smtClean="0"/>
              <a:t>4. </a:t>
            </a:r>
            <a:r>
              <a:rPr lang="en-US" altLang="ko-KR" b="1" dirty="0" smtClean="0">
                <a:solidFill>
                  <a:srgbClr val="FF0000"/>
                </a:solidFill>
              </a:rPr>
              <a:t>Rectal outlet obstruction</a:t>
            </a:r>
            <a:r>
              <a:rPr lang="en-US" altLang="ko-KR" b="1" dirty="0" smtClean="0"/>
              <a:t> (</a:t>
            </a:r>
            <a:r>
              <a:rPr lang="en-US" altLang="ko-KR" b="1" dirty="0" err="1" smtClean="0"/>
              <a:t>anismus</a:t>
            </a:r>
            <a:r>
              <a:rPr lang="en-US" altLang="ko-KR" b="1" dirty="0" smtClean="0"/>
              <a:t>/</a:t>
            </a:r>
            <a:r>
              <a:rPr lang="en-US" altLang="ko-KR" b="1" dirty="0" err="1" smtClean="0"/>
              <a:t>dyssynergia</a:t>
            </a:r>
            <a:r>
              <a:rPr lang="en-US" altLang="ko-KR" b="1" dirty="0" smtClean="0"/>
              <a:t>-failure of relaxation: or descending </a:t>
            </a:r>
            <a:r>
              <a:rPr lang="en-US" altLang="ko-KR" b="1" dirty="0" err="1" smtClean="0"/>
              <a:t>perineal</a:t>
            </a:r>
            <a:r>
              <a:rPr lang="en-US" altLang="ko-KR" b="1" dirty="0" smtClean="0"/>
              <a:t> syndrome and other flaccid disorders)</a:t>
            </a:r>
          </a:p>
          <a:p>
            <a:endParaRPr lang="en-US" altLang="ko-KR" b="1" dirty="0" smtClean="0"/>
          </a:p>
          <a:p>
            <a:r>
              <a:rPr lang="en-US" altLang="ko-KR" b="1" dirty="0" smtClean="0"/>
              <a:t>5. </a:t>
            </a:r>
            <a:r>
              <a:rPr lang="en-US" altLang="ko-KR" b="1" dirty="0" smtClean="0">
                <a:solidFill>
                  <a:srgbClr val="FF0000"/>
                </a:solidFill>
              </a:rPr>
              <a:t>Combination</a:t>
            </a:r>
            <a:r>
              <a:rPr lang="en-US" altLang="ko-KR" b="1" dirty="0" smtClean="0"/>
              <a:t> of 3 and 4, often in conjunction with the feature of IBS</a:t>
            </a:r>
          </a:p>
          <a:p>
            <a:endParaRPr lang="en-US" altLang="ko-KR" b="1" dirty="0" smtClean="0"/>
          </a:p>
          <a:p>
            <a:r>
              <a:rPr lang="en-US" altLang="ko-KR" b="1" dirty="0" smtClean="0"/>
              <a:t>6. </a:t>
            </a:r>
            <a:r>
              <a:rPr lang="en-US" altLang="ko-KR" b="1" dirty="0" smtClean="0">
                <a:solidFill>
                  <a:srgbClr val="FF0000"/>
                </a:solidFill>
              </a:rPr>
              <a:t>Organic</a:t>
            </a:r>
            <a:r>
              <a:rPr lang="en-US" altLang="ko-KR" b="1" dirty="0" smtClean="0"/>
              <a:t> constipation (mechanical obstruction or drug side effect)</a:t>
            </a:r>
          </a:p>
          <a:p>
            <a:endParaRPr lang="en-US" altLang="ko-KR" b="1" dirty="0" smtClean="0"/>
          </a:p>
          <a:p>
            <a:r>
              <a:rPr lang="en-US" altLang="ko-KR" b="1" dirty="0" smtClean="0"/>
              <a:t>7. Secondary constipation (</a:t>
            </a:r>
            <a:r>
              <a:rPr lang="en-US" altLang="ko-KR" b="1" dirty="0" smtClean="0">
                <a:solidFill>
                  <a:srgbClr val="FF0000"/>
                </a:solidFill>
              </a:rPr>
              <a:t>metabolic</a:t>
            </a:r>
            <a:r>
              <a:rPr lang="en-US" altLang="ko-KR" b="1" dirty="0" smtClean="0"/>
              <a:t> disorders)</a:t>
            </a:r>
          </a:p>
          <a:p>
            <a:endParaRPr lang="ko-KR" alt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1343</TotalTime>
  <Words>6485</Words>
  <Application>Microsoft Office PowerPoint</Application>
  <PresentationFormat>화면 슬라이드 쇼(4:3)</PresentationFormat>
  <Paragraphs>1333</Paragraphs>
  <Slides>173</Slides>
  <Notes>38</Notes>
  <HiddenSlides>0</HiddenSlides>
  <MMClips>0</MMClips>
  <ScaleCrop>false</ScaleCrop>
  <HeadingPairs>
    <vt:vector size="6" baseType="variant">
      <vt:variant>
        <vt:lpstr>테마</vt:lpstr>
      </vt:variant>
      <vt:variant>
        <vt:i4>1</vt:i4>
      </vt:variant>
      <vt:variant>
        <vt:lpstr>포함된 OLE 서버</vt:lpstr>
      </vt:variant>
      <vt:variant>
        <vt:i4>6</vt:i4>
      </vt:variant>
      <vt:variant>
        <vt:lpstr>슬라이드 제목</vt:lpstr>
      </vt:variant>
      <vt:variant>
        <vt:i4>173</vt:i4>
      </vt:variant>
    </vt:vector>
  </HeadingPairs>
  <TitlesOfParts>
    <vt:vector size="180" baseType="lpstr">
      <vt:lpstr>Office 테마</vt:lpstr>
      <vt:lpstr>차트</vt:lpstr>
      <vt:lpstr>Chart</vt:lpstr>
      <vt:lpstr>Worksheet</vt:lpstr>
      <vt:lpstr>Corel PHOTO-PAINT 6.0 Image</vt:lpstr>
      <vt:lpstr>PHOTO-PAINT 이미지</vt:lpstr>
      <vt:lpstr>Image</vt:lpstr>
      <vt:lpstr>Chronic Cough  (GERD를 중심으로)</vt:lpstr>
      <vt:lpstr>Classification of Cough</vt:lpstr>
      <vt:lpstr>Common causes of Cough (1)</vt:lpstr>
      <vt:lpstr>Common causes of Cough (2)</vt:lpstr>
      <vt:lpstr>Common causes of Cough (3)</vt:lpstr>
      <vt:lpstr>Cx.  from excessive cough (1)</vt:lpstr>
      <vt:lpstr>Cx.  from excessive cough (2)</vt:lpstr>
      <vt:lpstr>Cx.  from excessive cough (3)</vt:lpstr>
      <vt:lpstr>우리나라에서 만성기침의 원인</vt:lpstr>
      <vt:lpstr>슬라이드 10</vt:lpstr>
      <vt:lpstr>UACS</vt:lpstr>
      <vt:lpstr>Causes of UACS</vt:lpstr>
      <vt:lpstr>Asthma</vt:lpstr>
      <vt:lpstr>Nonasthmatic eosinophilic bronchitis (NAEB)</vt:lpstr>
      <vt:lpstr> Corticosteroid Responsive  Cough Syndromes</vt:lpstr>
      <vt:lpstr>Post infectious cough </vt:lpstr>
      <vt:lpstr>ACEi</vt:lpstr>
      <vt:lpstr>Indications for referral</vt:lpstr>
      <vt:lpstr>Anti - tussives</vt:lpstr>
      <vt:lpstr>슬라이드 20</vt:lpstr>
      <vt:lpstr>Normal CXR. No irritants. Non smoker. No ACEi</vt:lpstr>
      <vt:lpstr>Basic Information</vt:lpstr>
      <vt:lpstr>Objectives</vt:lpstr>
      <vt:lpstr>GERD Definition</vt:lpstr>
      <vt:lpstr>New Definition of GERD</vt:lpstr>
      <vt:lpstr>Epidemiology of GERD</vt:lpstr>
      <vt:lpstr>The prevalence of upper GI disorder</vt:lpstr>
      <vt:lpstr>Mechanism of GERD</vt:lpstr>
      <vt:lpstr>Dx of GERD with Cough</vt:lpstr>
      <vt:lpstr>Tx of GERD</vt:lpstr>
      <vt:lpstr>Gastroesophageal reflux disease</vt:lpstr>
      <vt:lpstr>Damage to only esophagus ?</vt:lpstr>
      <vt:lpstr>슬라이드 33</vt:lpstr>
      <vt:lpstr>GER Symptoms</vt:lpstr>
      <vt:lpstr>속쓰림은 전형적인 GERD의 한국식 표현</vt:lpstr>
      <vt:lpstr>Typical GER Symptoms (한국적  표현)</vt:lpstr>
      <vt:lpstr>Atypical GER Symptoms (한국적  표현)</vt:lpstr>
      <vt:lpstr>속쓰림의 57%는 NERD</vt:lpstr>
      <vt:lpstr>GERD로 진단된 환자의 증상 분포</vt:lpstr>
      <vt:lpstr>속쓰림의 진단과 치료</vt:lpstr>
      <vt:lpstr>The frequency of Atypical Sx by frequency of GERD frequency of GERD : at least weekly GER Sx </vt:lpstr>
      <vt:lpstr>How frequent ?</vt:lpstr>
      <vt:lpstr>Extraesophageal manifestations</vt:lpstr>
      <vt:lpstr>슬라이드 44</vt:lpstr>
      <vt:lpstr>슬라이드 45</vt:lpstr>
      <vt:lpstr>Chest pain</vt:lpstr>
      <vt:lpstr>NCCP</vt:lpstr>
      <vt:lpstr>Linked Angina</vt:lpstr>
      <vt:lpstr>When coexist of Asthma &amp; GERD</vt:lpstr>
      <vt:lpstr>ENT</vt:lpstr>
      <vt:lpstr>Specific signs for GERD-induced laryngeal injury</vt:lpstr>
      <vt:lpstr>슬라이드 52</vt:lpstr>
      <vt:lpstr>슬라이드 53</vt:lpstr>
      <vt:lpstr>Dental erosion</vt:lpstr>
      <vt:lpstr>후두 내시경 검사 후 다음의 소견 3가지가  발견되면 보험청구가능</vt:lpstr>
      <vt:lpstr>슬라이드 56</vt:lpstr>
      <vt:lpstr>증상 (Heartburn)의 심한 정도 : 차이 없음</vt:lpstr>
      <vt:lpstr>Alarm Symptoms</vt:lpstr>
      <vt:lpstr>GERD 진단 : PPI Test  (Empirical Therapy)</vt:lpstr>
      <vt:lpstr>GERD 진단 : PPI Test (Empirical Therapy)</vt:lpstr>
      <vt:lpstr>Empiric Therapy for GERD</vt:lpstr>
      <vt:lpstr>슬라이드 62</vt:lpstr>
      <vt:lpstr>슬라이드 63</vt:lpstr>
      <vt:lpstr>LA Classification, Grade A</vt:lpstr>
      <vt:lpstr>LA Classification, Grade B</vt:lpstr>
      <vt:lpstr>LA Classification, Grade C</vt:lpstr>
      <vt:lpstr>LA Classification, Grade D</vt:lpstr>
      <vt:lpstr>Minimal Change : Blurring</vt:lpstr>
      <vt:lpstr>Minimal Change : Erythema</vt:lpstr>
      <vt:lpstr>Minimal Change : Hyperemia</vt:lpstr>
      <vt:lpstr>Minimal Change : Friability</vt:lpstr>
      <vt:lpstr>Minimal change, sentinel fold (edema/accentuation of mucosal fold)</vt:lpstr>
      <vt:lpstr>Barrett’s  esophagus</vt:lpstr>
      <vt:lpstr>GERD = Chronic Disease 3개월 후 55~80% 재발 6개월 후 75~90% 재발</vt:lpstr>
      <vt:lpstr>Tx</vt:lpstr>
      <vt:lpstr>Medical Tx of GERD</vt:lpstr>
      <vt:lpstr>H2RB</vt:lpstr>
      <vt:lpstr>Potency of H2 receptor blockers</vt:lpstr>
      <vt:lpstr>슬라이드 79</vt:lpstr>
      <vt:lpstr>슬라이드 80</vt:lpstr>
      <vt:lpstr>PPI</vt:lpstr>
      <vt:lpstr>PPI ; problem</vt:lpstr>
      <vt:lpstr>PPI Half/Full dose</vt:lpstr>
      <vt:lpstr>Prokinetics</vt:lpstr>
      <vt:lpstr>CNS S/E</vt:lpstr>
      <vt:lpstr>Antidepressants</vt:lpstr>
      <vt:lpstr>슬라이드 87</vt:lpstr>
      <vt:lpstr>위식도 역류질환에 도움되는 습관</vt:lpstr>
      <vt:lpstr>슬라이드 89</vt:lpstr>
      <vt:lpstr>슬라이드 90</vt:lpstr>
      <vt:lpstr>슬라이드 91</vt:lpstr>
      <vt:lpstr>슬라이드 92</vt:lpstr>
      <vt:lpstr>슬라이드 93</vt:lpstr>
      <vt:lpstr>Constipation</vt:lpstr>
      <vt:lpstr>슬라이드 95</vt:lpstr>
      <vt:lpstr>슬라이드 96</vt:lpstr>
      <vt:lpstr>슬라이드 97</vt:lpstr>
      <vt:lpstr>Functional Constipation : ROME III Diagnostic Criteria</vt:lpstr>
      <vt:lpstr>Classification</vt:lpstr>
      <vt:lpstr>슬라이드 100</vt:lpstr>
      <vt:lpstr>Exepted Low intake</vt:lpstr>
      <vt:lpstr>슬라이드 102</vt:lpstr>
      <vt:lpstr>슬라이드 103</vt:lpstr>
      <vt:lpstr>진찰소견</vt:lpstr>
      <vt:lpstr>슬라이드 105</vt:lpstr>
      <vt:lpstr>Alarm symptoms</vt:lpstr>
      <vt:lpstr>슬라이드 107</vt:lpstr>
      <vt:lpstr>슬라이드 108</vt:lpstr>
      <vt:lpstr>Colon transit time : 4 or 7days?</vt:lpstr>
      <vt:lpstr>단일 표지자법</vt:lpstr>
      <vt:lpstr>다수 표지자법</vt:lpstr>
      <vt:lpstr>슬라이드 112</vt:lpstr>
      <vt:lpstr>SmartPill</vt:lpstr>
      <vt:lpstr>슬라이드 114</vt:lpstr>
      <vt:lpstr>직장 항문 내압 검사</vt:lpstr>
      <vt:lpstr>풍선 배출 검사</vt:lpstr>
      <vt:lpstr>배변 조영술</vt:lpstr>
      <vt:lpstr>Defecography</vt:lpstr>
      <vt:lpstr>dynamic MR defecography</vt:lpstr>
      <vt:lpstr>슬라이드 120</vt:lpstr>
      <vt:lpstr>슬라이드 121</vt:lpstr>
      <vt:lpstr>Constipation</vt:lpstr>
      <vt:lpstr>슬라이드 123</vt:lpstr>
      <vt:lpstr>슬라이드 124</vt:lpstr>
      <vt:lpstr>슬라이드 125</vt:lpstr>
      <vt:lpstr>슬라이드 126</vt:lpstr>
      <vt:lpstr>Tx.</vt:lpstr>
      <vt:lpstr>Bio feed back therapy</vt:lpstr>
      <vt:lpstr>슬라이드 129</vt:lpstr>
      <vt:lpstr>Bio Feed Back의 문제점</vt:lpstr>
      <vt:lpstr>Novel Treatments for PFD</vt:lpstr>
      <vt:lpstr>슬라이드 132</vt:lpstr>
      <vt:lpstr>History of Electrical Stimulation</vt:lpstr>
      <vt:lpstr>Electrical Stimulation Therapy (EST) in Urogenital Diseases</vt:lpstr>
      <vt:lpstr>Indication of EST</vt:lpstr>
      <vt:lpstr>Contra - indication</vt:lpstr>
      <vt:lpstr>슬라이드 137</vt:lpstr>
      <vt:lpstr>슬라이드 138</vt:lpstr>
      <vt:lpstr>EST for slow transit constipation</vt:lpstr>
      <vt:lpstr>슬라이드 140</vt:lpstr>
      <vt:lpstr>슬라이드 141</vt:lpstr>
      <vt:lpstr>Complication of EST</vt:lpstr>
      <vt:lpstr>배변 습관과 생활 양식의 변화</vt:lpstr>
      <vt:lpstr>슬라이드 144</vt:lpstr>
      <vt:lpstr>섬유소와 물의 섭취</vt:lpstr>
      <vt:lpstr>슬라이드 146</vt:lpstr>
      <vt:lpstr>변비약</vt:lpstr>
      <vt:lpstr>부피 형성 완하제</vt:lpstr>
      <vt:lpstr>슬라이드 149</vt:lpstr>
      <vt:lpstr>슬라이드 150</vt:lpstr>
      <vt:lpstr>삼투성 완하제</vt:lpstr>
      <vt:lpstr>슬라이드 152</vt:lpstr>
      <vt:lpstr>슬라이드 153</vt:lpstr>
      <vt:lpstr>슬라이드 154</vt:lpstr>
      <vt:lpstr>Mg</vt:lpstr>
      <vt:lpstr>슬라이드 156</vt:lpstr>
      <vt:lpstr>슬라이드 157</vt:lpstr>
      <vt:lpstr>PEG</vt:lpstr>
      <vt:lpstr>자극성 완하제</vt:lpstr>
      <vt:lpstr>슬라이드 160</vt:lpstr>
      <vt:lpstr>슬라이드 161</vt:lpstr>
      <vt:lpstr>슬라이드 162</vt:lpstr>
      <vt:lpstr>Recent developments in the pharmacologic treatment of chronic constipation</vt:lpstr>
      <vt:lpstr>Tegaserode</vt:lpstr>
      <vt:lpstr>Herbal supplements</vt:lpstr>
      <vt:lpstr>슬라이드 166</vt:lpstr>
      <vt:lpstr>슬라이드 167</vt:lpstr>
      <vt:lpstr>식이 섬유가 많은 음식</vt:lpstr>
      <vt:lpstr>슬라이드 169</vt:lpstr>
      <vt:lpstr>슬라이드 170</vt:lpstr>
      <vt:lpstr>Melanosis coli</vt:lpstr>
      <vt:lpstr>슬라이드 172</vt:lpstr>
      <vt:lpstr>슬라이드 173</vt:lpstr>
    </vt:vector>
  </TitlesOfParts>
  <Company>우리집</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강성주</dc:creator>
  <cp:lastModifiedBy>강성주</cp:lastModifiedBy>
  <cp:revision>488</cp:revision>
  <dcterms:created xsi:type="dcterms:W3CDTF">2010-12-25T14:17:50Z</dcterms:created>
  <dcterms:modified xsi:type="dcterms:W3CDTF">2011-02-13T02:43:35Z</dcterms:modified>
</cp:coreProperties>
</file>